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8" r:id="rId2"/>
    <p:sldId id="285" r:id="rId3"/>
    <p:sldId id="546" r:id="rId4"/>
    <p:sldId id="547" r:id="rId5"/>
    <p:sldId id="287" r:id="rId6"/>
    <p:sldId id="558" r:id="rId7"/>
    <p:sldId id="549" r:id="rId8"/>
    <p:sldId id="284" r:id="rId9"/>
    <p:sldId id="286" r:id="rId10"/>
    <p:sldId id="550" r:id="rId11"/>
    <p:sldId id="551" r:id="rId12"/>
    <p:sldId id="276" r:id="rId13"/>
    <p:sldId id="275" r:id="rId14"/>
    <p:sldId id="279" r:id="rId15"/>
    <p:sldId id="277" r:id="rId16"/>
    <p:sldId id="278" r:id="rId17"/>
    <p:sldId id="269" r:id="rId18"/>
    <p:sldId id="483" r:id="rId19"/>
    <p:sldId id="280" r:id="rId20"/>
    <p:sldId id="281" r:id="rId21"/>
    <p:sldId id="539" r:id="rId22"/>
    <p:sldId id="552" r:id="rId23"/>
    <p:sldId id="508" r:id="rId24"/>
    <p:sldId id="556" r:id="rId25"/>
    <p:sldId id="535" r:id="rId26"/>
    <p:sldId id="555" r:id="rId27"/>
    <p:sldId id="554" r:id="rId28"/>
    <p:sldId id="557" r:id="rId29"/>
    <p:sldId id="283" r:id="rId30"/>
    <p:sldId id="55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04" autoAdjust="0"/>
  </p:normalViewPr>
  <p:slideViewPr>
    <p:cSldViewPr snapToGrid="0">
      <p:cViewPr varScale="1">
        <p:scale>
          <a:sx n="70" d="100"/>
          <a:sy n="70" d="100"/>
        </p:scale>
        <p:origin x="536" y="5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633CBA-2502-434A-928C-6EC6967F259D}" type="doc">
      <dgm:prSet loTypeId="urn:microsoft.com/office/officeart/2005/8/layout/cycle2" loCatId="cycle" qsTypeId="urn:microsoft.com/office/officeart/2005/8/quickstyle/simple1#2" qsCatId="simple" csTypeId="urn:microsoft.com/office/officeart/2005/8/colors/accent1_1#2" csCatId="accent1" phldr="1"/>
      <dgm:spPr/>
      <dgm:t>
        <a:bodyPr/>
        <a:lstStyle/>
        <a:p>
          <a:endParaRPr lang="en-US"/>
        </a:p>
      </dgm:t>
    </dgm:pt>
    <dgm:pt modelId="{012EDDC6-207F-4EE3-9DEB-146599520561}">
      <dgm:prSet phldrT="[Text]"/>
      <dgm:spPr/>
      <dgm:t>
        <a:bodyPr/>
        <a:lstStyle/>
        <a:p>
          <a:r>
            <a:rPr lang="en-US" dirty="0"/>
            <a:t>Paid</a:t>
          </a:r>
        </a:p>
      </dgm:t>
      <dgm:extLst>
        <a:ext uri="{E40237B7-FDA0-4F09-8148-C483321AD2D9}">
          <dgm14:cNvPr xmlns:dgm14="http://schemas.microsoft.com/office/drawing/2010/diagram" id="0" name="" title="Step 1 title"/>
        </a:ext>
      </dgm:extLst>
    </dgm:pt>
    <dgm:pt modelId="{1850CBD5-1A99-4F4F-897C-451AA66F1516}" type="parTrans" cxnId="{A9676025-22BC-4F10-8860-B270A6112553}">
      <dgm:prSet/>
      <dgm:spPr/>
      <dgm:t>
        <a:bodyPr/>
        <a:lstStyle/>
        <a:p>
          <a:endParaRPr lang="en-US"/>
        </a:p>
      </dgm:t>
    </dgm:pt>
    <dgm:pt modelId="{7985EE53-BD3D-4DB3-B5BD-6B9FFA75B9E6}" type="sibTrans" cxnId="{A9676025-22BC-4F10-8860-B270A6112553}">
      <dgm:prSet/>
      <dgm:spPr/>
      <dgm:t>
        <a:bodyPr/>
        <a:lstStyle/>
        <a:p>
          <a:endParaRPr lang="en-US" dirty="0"/>
        </a:p>
      </dgm:t>
      <dgm:extLst>
        <a:ext uri="{E40237B7-FDA0-4F09-8148-C483321AD2D9}">
          <dgm14:cNvPr xmlns:dgm14="http://schemas.microsoft.com/office/drawing/2010/diagram" id="0" name="" title="Arrow between Step 1 and Step 2"/>
        </a:ext>
      </dgm:extLst>
    </dgm:pt>
    <dgm:pt modelId="{38FB0022-09EC-4D6F-86C0-C813C6F2F39A}">
      <dgm:prSet phldrT="[Text]"/>
      <dgm:spPr/>
      <dgm:t>
        <a:bodyPr/>
        <a:lstStyle/>
        <a:p>
          <a:r>
            <a:rPr lang="en-US" dirty="0"/>
            <a:t>Shared</a:t>
          </a:r>
        </a:p>
      </dgm:t>
      <dgm:extLst>
        <a:ext uri="{E40237B7-FDA0-4F09-8148-C483321AD2D9}">
          <dgm14:cNvPr xmlns:dgm14="http://schemas.microsoft.com/office/drawing/2010/diagram" id="0" name="" title="Step 3 title"/>
        </a:ext>
      </dgm:extLst>
    </dgm:pt>
    <dgm:pt modelId="{A0BBE5C2-C8CF-4F12-974F-53039E6D00EC}" type="parTrans" cxnId="{9A1C775D-7DDB-48F9-97D9-490A63DE2A86}">
      <dgm:prSet/>
      <dgm:spPr/>
      <dgm:t>
        <a:bodyPr/>
        <a:lstStyle/>
        <a:p>
          <a:endParaRPr lang="en-US"/>
        </a:p>
      </dgm:t>
    </dgm:pt>
    <dgm:pt modelId="{EA86A114-EBD1-49CF-AB76-042FF3D636A5}" type="sibTrans" cxnId="{9A1C775D-7DDB-48F9-97D9-490A63DE2A86}">
      <dgm:prSet/>
      <dgm:spPr/>
      <dgm:t>
        <a:bodyPr/>
        <a:lstStyle/>
        <a:p>
          <a:endParaRPr lang="en-US"/>
        </a:p>
      </dgm:t>
      <dgm:extLst>
        <a:ext uri="{E40237B7-FDA0-4F09-8148-C483321AD2D9}">
          <dgm14:cNvPr xmlns:dgm14="http://schemas.microsoft.com/office/drawing/2010/diagram" id="0" name="" title="Arrow between Step 3 and Step 4"/>
        </a:ext>
      </dgm:extLst>
    </dgm:pt>
    <dgm:pt modelId="{9131EDB8-27A6-42FD-A541-052EFC01D4C6}">
      <dgm:prSet phldrT="[Text]"/>
      <dgm:spPr/>
      <dgm:t>
        <a:bodyPr/>
        <a:lstStyle/>
        <a:p>
          <a:r>
            <a:rPr lang="en-US" dirty="0"/>
            <a:t>Owned</a:t>
          </a:r>
        </a:p>
      </dgm:t>
      <dgm:extLst>
        <a:ext uri="{E40237B7-FDA0-4F09-8148-C483321AD2D9}">
          <dgm14:cNvPr xmlns:dgm14="http://schemas.microsoft.com/office/drawing/2010/diagram" id="0" name="" title="Step 4 title"/>
        </a:ext>
      </dgm:extLst>
    </dgm:pt>
    <dgm:pt modelId="{6EC3601D-D6CE-49D7-9229-0442323129DA}" type="parTrans" cxnId="{198EE807-14A4-40FA-B030-5F9F79A9713E}">
      <dgm:prSet/>
      <dgm:spPr/>
      <dgm:t>
        <a:bodyPr/>
        <a:lstStyle/>
        <a:p>
          <a:endParaRPr lang="en-US"/>
        </a:p>
      </dgm:t>
    </dgm:pt>
    <dgm:pt modelId="{13A2EB04-B868-427A-B17F-16729BFA55DA}" type="sibTrans" cxnId="{198EE807-14A4-40FA-B030-5F9F79A9713E}">
      <dgm:prSet/>
      <dgm:spPr/>
      <dgm:t>
        <a:bodyPr/>
        <a:lstStyle/>
        <a:p>
          <a:endParaRPr lang="en-US"/>
        </a:p>
      </dgm:t>
      <dgm:extLst>
        <a:ext uri="{E40237B7-FDA0-4F09-8148-C483321AD2D9}">
          <dgm14:cNvPr xmlns:dgm14="http://schemas.microsoft.com/office/drawing/2010/diagram" id="0" name="" title="Arrow between Step 4 and Step 5"/>
        </a:ext>
      </dgm:extLst>
    </dgm:pt>
    <dgm:pt modelId="{23116FF9-AEB9-43F5-882D-9ECB1FD5DE18}">
      <dgm:prSet phldrT="[Text]"/>
      <dgm:spPr/>
      <dgm:t>
        <a:bodyPr/>
        <a:lstStyle/>
        <a:p>
          <a:r>
            <a:rPr lang="en-US" dirty="0"/>
            <a:t>AI</a:t>
          </a:r>
        </a:p>
      </dgm:t>
      <dgm:extLst>
        <a:ext uri="{E40237B7-FDA0-4F09-8148-C483321AD2D9}">
          <dgm14:cNvPr xmlns:dgm14="http://schemas.microsoft.com/office/drawing/2010/diagram" id="0" name="" title="Step 5 title"/>
        </a:ext>
      </dgm:extLst>
    </dgm:pt>
    <dgm:pt modelId="{86229775-B50F-4220-B88B-07C4BA05CEAC}" type="parTrans" cxnId="{97323DE5-E2BF-422D-8188-D2445F20223B}">
      <dgm:prSet/>
      <dgm:spPr/>
      <dgm:t>
        <a:bodyPr/>
        <a:lstStyle/>
        <a:p>
          <a:endParaRPr lang="en-US"/>
        </a:p>
      </dgm:t>
    </dgm:pt>
    <dgm:pt modelId="{BEE765C7-6165-4808-9B3B-A6627557B77F}" type="sibTrans" cxnId="{97323DE5-E2BF-422D-8188-D2445F20223B}">
      <dgm:prSet/>
      <dgm:spPr/>
      <dgm:t>
        <a:bodyPr/>
        <a:lstStyle/>
        <a:p>
          <a:endParaRPr lang="en-US"/>
        </a:p>
      </dgm:t>
      <dgm:extLst>
        <a:ext uri="{E40237B7-FDA0-4F09-8148-C483321AD2D9}">
          <dgm14:cNvPr xmlns:dgm14="http://schemas.microsoft.com/office/drawing/2010/diagram" id="0" name="" title="Arrow between Step 5 and Step 1"/>
        </a:ext>
      </dgm:extLst>
    </dgm:pt>
    <dgm:pt modelId="{DA2EE66E-1894-4E15-A659-CCDCFE4DAD65}">
      <dgm:prSet phldrT="[Text]"/>
      <dgm:spPr/>
      <dgm:t>
        <a:bodyPr/>
        <a:lstStyle/>
        <a:p>
          <a:r>
            <a:rPr lang="en-US" dirty="0"/>
            <a:t>Earned</a:t>
          </a:r>
        </a:p>
      </dgm:t>
      <dgm:extLst>
        <a:ext uri="{E40237B7-FDA0-4F09-8148-C483321AD2D9}">
          <dgm14:cNvPr xmlns:dgm14="http://schemas.microsoft.com/office/drawing/2010/diagram" id="0" name="" title="Step 2 title"/>
        </a:ext>
      </dgm:extLst>
    </dgm:pt>
    <dgm:pt modelId="{21005F9D-878A-4CC9-A13A-8A9C577A9239}" type="parTrans" cxnId="{64DAF508-E1BA-4EDC-A97D-EE1A011CB9E0}">
      <dgm:prSet/>
      <dgm:spPr/>
      <dgm:t>
        <a:bodyPr/>
        <a:lstStyle/>
        <a:p>
          <a:endParaRPr lang="en-US"/>
        </a:p>
      </dgm:t>
    </dgm:pt>
    <dgm:pt modelId="{612BA10D-4F4F-4BF6-9059-06A94BDAF34E}" type="sibTrans" cxnId="{64DAF508-E1BA-4EDC-A97D-EE1A011CB9E0}">
      <dgm:prSet/>
      <dgm:spPr/>
      <dgm:t>
        <a:bodyPr/>
        <a:lstStyle/>
        <a:p>
          <a:endParaRPr lang="en-US"/>
        </a:p>
      </dgm:t>
      <dgm:extLst>
        <a:ext uri="{E40237B7-FDA0-4F09-8148-C483321AD2D9}">
          <dgm14:cNvPr xmlns:dgm14="http://schemas.microsoft.com/office/drawing/2010/diagram" id="0" name="" title="Arrow between Step 2 and Step 3"/>
        </a:ext>
      </dgm:extLst>
    </dgm:pt>
    <dgm:pt modelId="{EA3ADED0-C9AD-4C17-98CE-D872DACD90E8}" type="pres">
      <dgm:prSet presAssocID="{13633CBA-2502-434A-928C-6EC6967F259D}" presName="cycle" presStyleCnt="0">
        <dgm:presLayoutVars>
          <dgm:dir/>
          <dgm:resizeHandles val="exact"/>
        </dgm:presLayoutVars>
      </dgm:prSet>
      <dgm:spPr/>
    </dgm:pt>
    <dgm:pt modelId="{558890D5-4F42-4C33-B381-CD393B37A1FF}" type="pres">
      <dgm:prSet presAssocID="{012EDDC6-207F-4EE3-9DEB-146599520561}" presName="node" presStyleLbl="node1" presStyleIdx="0" presStyleCnt="5">
        <dgm:presLayoutVars>
          <dgm:bulletEnabled val="1"/>
        </dgm:presLayoutVars>
      </dgm:prSet>
      <dgm:spPr/>
    </dgm:pt>
    <dgm:pt modelId="{973C755A-5077-47FB-BDC0-FF7A84FD3F26}" type="pres">
      <dgm:prSet presAssocID="{7985EE53-BD3D-4DB3-B5BD-6B9FFA75B9E6}" presName="sibTrans" presStyleLbl="sibTrans2D1" presStyleIdx="0" presStyleCnt="5"/>
      <dgm:spPr/>
    </dgm:pt>
    <dgm:pt modelId="{746707A3-847D-4DEF-8437-C19565999197}" type="pres">
      <dgm:prSet presAssocID="{7985EE53-BD3D-4DB3-B5BD-6B9FFA75B9E6}" presName="connectorText" presStyleLbl="sibTrans2D1" presStyleIdx="0" presStyleCnt="5"/>
      <dgm:spPr/>
    </dgm:pt>
    <dgm:pt modelId="{7C5A343C-E262-450D-959C-A644EA0CABBE}" type="pres">
      <dgm:prSet presAssocID="{DA2EE66E-1894-4E15-A659-CCDCFE4DAD65}" presName="node" presStyleLbl="node1" presStyleIdx="1" presStyleCnt="5">
        <dgm:presLayoutVars>
          <dgm:bulletEnabled val="1"/>
        </dgm:presLayoutVars>
      </dgm:prSet>
      <dgm:spPr/>
    </dgm:pt>
    <dgm:pt modelId="{719BC63E-F731-4648-BC28-EDC25FC57AA9}" type="pres">
      <dgm:prSet presAssocID="{612BA10D-4F4F-4BF6-9059-06A94BDAF34E}" presName="sibTrans" presStyleLbl="sibTrans2D1" presStyleIdx="1" presStyleCnt="5"/>
      <dgm:spPr/>
    </dgm:pt>
    <dgm:pt modelId="{018B9E75-742E-4303-A16C-8A821310EF15}" type="pres">
      <dgm:prSet presAssocID="{612BA10D-4F4F-4BF6-9059-06A94BDAF34E}" presName="connectorText" presStyleLbl="sibTrans2D1" presStyleIdx="1" presStyleCnt="5"/>
      <dgm:spPr/>
    </dgm:pt>
    <dgm:pt modelId="{91CB6799-0928-4E01-9EDA-41B17BB04FAF}" type="pres">
      <dgm:prSet presAssocID="{38FB0022-09EC-4D6F-86C0-C813C6F2F39A}" presName="node" presStyleLbl="node1" presStyleIdx="2" presStyleCnt="5">
        <dgm:presLayoutVars>
          <dgm:bulletEnabled val="1"/>
        </dgm:presLayoutVars>
      </dgm:prSet>
      <dgm:spPr/>
    </dgm:pt>
    <dgm:pt modelId="{3701657F-6946-4A4C-877D-2A88A526B7E1}" type="pres">
      <dgm:prSet presAssocID="{EA86A114-EBD1-49CF-AB76-042FF3D636A5}" presName="sibTrans" presStyleLbl="sibTrans2D1" presStyleIdx="2" presStyleCnt="5"/>
      <dgm:spPr/>
    </dgm:pt>
    <dgm:pt modelId="{A60042D3-910C-4160-96CD-1A63C2C4C0FB}" type="pres">
      <dgm:prSet presAssocID="{EA86A114-EBD1-49CF-AB76-042FF3D636A5}" presName="connectorText" presStyleLbl="sibTrans2D1" presStyleIdx="2" presStyleCnt="5"/>
      <dgm:spPr/>
    </dgm:pt>
    <dgm:pt modelId="{28372633-A8CE-4898-AF86-305447452F30}" type="pres">
      <dgm:prSet presAssocID="{9131EDB8-27A6-42FD-A541-052EFC01D4C6}" presName="node" presStyleLbl="node1" presStyleIdx="3" presStyleCnt="5" custRadScaleRad="100367" custRadScaleInc="-423">
        <dgm:presLayoutVars>
          <dgm:bulletEnabled val="1"/>
        </dgm:presLayoutVars>
      </dgm:prSet>
      <dgm:spPr/>
    </dgm:pt>
    <dgm:pt modelId="{3BFA7701-5D17-48E5-8EAF-0CE4B894FCD8}" type="pres">
      <dgm:prSet presAssocID="{13A2EB04-B868-427A-B17F-16729BFA55DA}" presName="sibTrans" presStyleLbl="sibTrans2D1" presStyleIdx="3" presStyleCnt="5"/>
      <dgm:spPr/>
    </dgm:pt>
    <dgm:pt modelId="{2F68EEE9-28D4-49EC-A4B1-C191492E34F2}" type="pres">
      <dgm:prSet presAssocID="{13A2EB04-B868-427A-B17F-16729BFA55DA}" presName="connectorText" presStyleLbl="sibTrans2D1" presStyleIdx="3" presStyleCnt="5"/>
      <dgm:spPr/>
    </dgm:pt>
    <dgm:pt modelId="{4DD53E4A-81C3-4CAD-B31F-4C20BA5CFCD7}" type="pres">
      <dgm:prSet presAssocID="{23116FF9-AEB9-43F5-882D-9ECB1FD5DE18}" presName="node" presStyleLbl="node1" presStyleIdx="4" presStyleCnt="5">
        <dgm:presLayoutVars>
          <dgm:bulletEnabled val="1"/>
        </dgm:presLayoutVars>
      </dgm:prSet>
      <dgm:spPr/>
    </dgm:pt>
    <dgm:pt modelId="{670EC530-2BF9-418C-9EBE-CFD33FE15D7D}" type="pres">
      <dgm:prSet presAssocID="{BEE765C7-6165-4808-9B3B-A6627557B77F}" presName="sibTrans" presStyleLbl="sibTrans2D1" presStyleIdx="4" presStyleCnt="5"/>
      <dgm:spPr/>
    </dgm:pt>
    <dgm:pt modelId="{75E8BE9C-270B-4810-939F-EB750969C50A}" type="pres">
      <dgm:prSet presAssocID="{BEE765C7-6165-4808-9B3B-A6627557B77F}" presName="connectorText" presStyleLbl="sibTrans2D1" presStyleIdx="4" presStyleCnt="5"/>
      <dgm:spPr/>
    </dgm:pt>
  </dgm:ptLst>
  <dgm:cxnLst>
    <dgm:cxn modelId="{198EE807-14A4-40FA-B030-5F9F79A9713E}" srcId="{13633CBA-2502-434A-928C-6EC6967F259D}" destId="{9131EDB8-27A6-42FD-A541-052EFC01D4C6}" srcOrd="3" destOrd="0" parTransId="{6EC3601D-D6CE-49D7-9229-0442323129DA}" sibTransId="{13A2EB04-B868-427A-B17F-16729BFA55DA}"/>
    <dgm:cxn modelId="{64DAF508-E1BA-4EDC-A97D-EE1A011CB9E0}" srcId="{13633CBA-2502-434A-928C-6EC6967F259D}" destId="{DA2EE66E-1894-4E15-A659-CCDCFE4DAD65}" srcOrd="1" destOrd="0" parTransId="{21005F9D-878A-4CC9-A13A-8A9C577A9239}" sibTransId="{612BA10D-4F4F-4BF6-9059-06A94BDAF34E}"/>
    <dgm:cxn modelId="{08C26720-4CBB-4226-9FAA-5FA72C464F41}" type="presOf" srcId="{612BA10D-4F4F-4BF6-9059-06A94BDAF34E}" destId="{018B9E75-742E-4303-A16C-8A821310EF15}" srcOrd="1" destOrd="0" presId="urn:microsoft.com/office/officeart/2005/8/layout/cycle2"/>
    <dgm:cxn modelId="{A9676025-22BC-4F10-8860-B270A6112553}" srcId="{13633CBA-2502-434A-928C-6EC6967F259D}" destId="{012EDDC6-207F-4EE3-9DEB-146599520561}" srcOrd="0" destOrd="0" parTransId="{1850CBD5-1A99-4F4F-897C-451AA66F1516}" sibTransId="{7985EE53-BD3D-4DB3-B5BD-6B9FFA75B9E6}"/>
    <dgm:cxn modelId="{54F8772A-7F81-4F90-B03D-21A18269F8D4}" type="presOf" srcId="{DA2EE66E-1894-4E15-A659-CCDCFE4DAD65}" destId="{7C5A343C-E262-450D-959C-A644EA0CABBE}" srcOrd="0" destOrd="0" presId="urn:microsoft.com/office/officeart/2005/8/layout/cycle2"/>
    <dgm:cxn modelId="{6BAAF43C-7E5B-435B-A7D7-29098A98B81E}" type="presOf" srcId="{7985EE53-BD3D-4DB3-B5BD-6B9FFA75B9E6}" destId="{973C755A-5077-47FB-BDC0-FF7A84FD3F26}" srcOrd="0" destOrd="0" presId="urn:microsoft.com/office/officeart/2005/8/layout/cycle2"/>
    <dgm:cxn modelId="{9A1C775D-7DDB-48F9-97D9-490A63DE2A86}" srcId="{13633CBA-2502-434A-928C-6EC6967F259D}" destId="{38FB0022-09EC-4D6F-86C0-C813C6F2F39A}" srcOrd="2" destOrd="0" parTransId="{A0BBE5C2-C8CF-4F12-974F-53039E6D00EC}" sibTransId="{EA86A114-EBD1-49CF-AB76-042FF3D636A5}"/>
    <dgm:cxn modelId="{2E4A0F44-C22C-4A79-B441-BE1F243004F3}" type="presOf" srcId="{612BA10D-4F4F-4BF6-9059-06A94BDAF34E}" destId="{719BC63E-F731-4648-BC28-EDC25FC57AA9}" srcOrd="0" destOrd="0" presId="urn:microsoft.com/office/officeart/2005/8/layout/cycle2"/>
    <dgm:cxn modelId="{22D86A64-D851-411D-98DD-66DB08D887DE}" type="presOf" srcId="{012EDDC6-207F-4EE3-9DEB-146599520561}" destId="{558890D5-4F42-4C33-B381-CD393B37A1FF}" srcOrd="0" destOrd="0" presId="urn:microsoft.com/office/officeart/2005/8/layout/cycle2"/>
    <dgm:cxn modelId="{70A15E49-F97C-4E32-8474-DA58034FE49C}" type="presOf" srcId="{7985EE53-BD3D-4DB3-B5BD-6B9FFA75B9E6}" destId="{746707A3-847D-4DEF-8437-C19565999197}" srcOrd="1" destOrd="0" presId="urn:microsoft.com/office/officeart/2005/8/layout/cycle2"/>
    <dgm:cxn modelId="{66822E6F-E441-4678-A445-668144701D63}" type="presOf" srcId="{13A2EB04-B868-427A-B17F-16729BFA55DA}" destId="{2F68EEE9-28D4-49EC-A4B1-C191492E34F2}" srcOrd="1" destOrd="0" presId="urn:microsoft.com/office/officeart/2005/8/layout/cycle2"/>
    <dgm:cxn modelId="{8426E189-4684-4E41-AAAC-C4772D18A644}" type="presOf" srcId="{38FB0022-09EC-4D6F-86C0-C813C6F2F39A}" destId="{91CB6799-0928-4E01-9EDA-41B17BB04FAF}" srcOrd="0" destOrd="0" presId="urn:microsoft.com/office/officeart/2005/8/layout/cycle2"/>
    <dgm:cxn modelId="{3EDF7B8C-7598-4E0B-B3E9-3F82986F4CD4}" type="presOf" srcId="{9131EDB8-27A6-42FD-A541-052EFC01D4C6}" destId="{28372633-A8CE-4898-AF86-305447452F30}" srcOrd="0" destOrd="0" presId="urn:microsoft.com/office/officeart/2005/8/layout/cycle2"/>
    <dgm:cxn modelId="{04CB5DA5-3FF2-4B6D-8DE7-1F090C09BE47}" type="presOf" srcId="{EA86A114-EBD1-49CF-AB76-042FF3D636A5}" destId="{3701657F-6946-4A4C-877D-2A88A526B7E1}" srcOrd="0" destOrd="0" presId="urn:microsoft.com/office/officeart/2005/8/layout/cycle2"/>
    <dgm:cxn modelId="{70E930A6-C827-4F72-B6F2-9BC8DC8AB8CD}" type="presOf" srcId="{23116FF9-AEB9-43F5-882D-9ECB1FD5DE18}" destId="{4DD53E4A-81C3-4CAD-B31F-4C20BA5CFCD7}" srcOrd="0" destOrd="0" presId="urn:microsoft.com/office/officeart/2005/8/layout/cycle2"/>
    <dgm:cxn modelId="{5637A8D1-6DDD-43E0-A654-B84F12CA0E6D}" type="presOf" srcId="{EA86A114-EBD1-49CF-AB76-042FF3D636A5}" destId="{A60042D3-910C-4160-96CD-1A63C2C4C0FB}" srcOrd="1" destOrd="0" presId="urn:microsoft.com/office/officeart/2005/8/layout/cycle2"/>
    <dgm:cxn modelId="{E6D814D4-FE86-41BE-AC34-7861C8901BCD}" type="presOf" srcId="{13633CBA-2502-434A-928C-6EC6967F259D}" destId="{EA3ADED0-C9AD-4C17-98CE-D872DACD90E8}" srcOrd="0" destOrd="0" presId="urn:microsoft.com/office/officeart/2005/8/layout/cycle2"/>
    <dgm:cxn modelId="{178C50D8-77D8-41C7-84A7-20D85C0A1825}" type="presOf" srcId="{BEE765C7-6165-4808-9B3B-A6627557B77F}" destId="{670EC530-2BF9-418C-9EBE-CFD33FE15D7D}" srcOrd="0" destOrd="0" presId="urn:microsoft.com/office/officeart/2005/8/layout/cycle2"/>
    <dgm:cxn modelId="{6A3565DD-D04C-4E82-B5A0-4809B84DBC70}" type="presOf" srcId="{13A2EB04-B868-427A-B17F-16729BFA55DA}" destId="{3BFA7701-5D17-48E5-8EAF-0CE4B894FCD8}" srcOrd="0" destOrd="0" presId="urn:microsoft.com/office/officeart/2005/8/layout/cycle2"/>
    <dgm:cxn modelId="{142518E3-74EC-49D4-B3EA-D407F6E4F483}" type="presOf" srcId="{BEE765C7-6165-4808-9B3B-A6627557B77F}" destId="{75E8BE9C-270B-4810-939F-EB750969C50A}" srcOrd="1" destOrd="0" presId="urn:microsoft.com/office/officeart/2005/8/layout/cycle2"/>
    <dgm:cxn modelId="{97323DE5-E2BF-422D-8188-D2445F20223B}" srcId="{13633CBA-2502-434A-928C-6EC6967F259D}" destId="{23116FF9-AEB9-43F5-882D-9ECB1FD5DE18}" srcOrd="4" destOrd="0" parTransId="{86229775-B50F-4220-B88B-07C4BA05CEAC}" sibTransId="{BEE765C7-6165-4808-9B3B-A6627557B77F}"/>
    <dgm:cxn modelId="{DFA86892-7D69-4BFB-B34F-2C8C07271E8B}" type="presParOf" srcId="{EA3ADED0-C9AD-4C17-98CE-D872DACD90E8}" destId="{558890D5-4F42-4C33-B381-CD393B37A1FF}" srcOrd="0" destOrd="0" presId="urn:microsoft.com/office/officeart/2005/8/layout/cycle2"/>
    <dgm:cxn modelId="{7F9B98CF-1D17-4778-A91B-7B74EBAA0FA8}" type="presParOf" srcId="{EA3ADED0-C9AD-4C17-98CE-D872DACD90E8}" destId="{973C755A-5077-47FB-BDC0-FF7A84FD3F26}" srcOrd="1" destOrd="0" presId="urn:microsoft.com/office/officeart/2005/8/layout/cycle2"/>
    <dgm:cxn modelId="{58B0DBF7-4E3D-49F6-8D26-ACACE46843EA}" type="presParOf" srcId="{973C755A-5077-47FB-BDC0-FF7A84FD3F26}" destId="{746707A3-847D-4DEF-8437-C19565999197}" srcOrd="0" destOrd="0" presId="urn:microsoft.com/office/officeart/2005/8/layout/cycle2"/>
    <dgm:cxn modelId="{381EE5FA-8238-4893-AAE3-669FE20776B0}" type="presParOf" srcId="{EA3ADED0-C9AD-4C17-98CE-D872DACD90E8}" destId="{7C5A343C-E262-450D-959C-A644EA0CABBE}" srcOrd="2" destOrd="0" presId="urn:microsoft.com/office/officeart/2005/8/layout/cycle2"/>
    <dgm:cxn modelId="{516E789B-A1EF-4A99-AEAC-BA725AC33E92}" type="presParOf" srcId="{EA3ADED0-C9AD-4C17-98CE-D872DACD90E8}" destId="{719BC63E-F731-4648-BC28-EDC25FC57AA9}" srcOrd="3" destOrd="0" presId="urn:microsoft.com/office/officeart/2005/8/layout/cycle2"/>
    <dgm:cxn modelId="{13FBEBCD-DC9D-4FEF-AE29-4C9E0849BF3F}" type="presParOf" srcId="{719BC63E-F731-4648-BC28-EDC25FC57AA9}" destId="{018B9E75-742E-4303-A16C-8A821310EF15}" srcOrd="0" destOrd="0" presId="urn:microsoft.com/office/officeart/2005/8/layout/cycle2"/>
    <dgm:cxn modelId="{FB008668-0FF3-46C7-8959-1F236FB4F4D0}" type="presParOf" srcId="{EA3ADED0-C9AD-4C17-98CE-D872DACD90E8}" destId="{91CB6799-0928-4E01-9EDA-41B17BB04FAF}" srcOrd="4" destOrd="0" presId="urn:microsoft.com/office/officeart/2005/8/layout/cycle2"/>
    <dgm:cxn modelId="{971F10E2-5CED-4C4E-9252-D755753EA2E9}" type="presParOf" srcId="{EA3ADED0-C9AD-4C17-98CE-D872DACD90E8}" destId="{3701657F-6946-4A4C-877D-2A88A526B7E1}" srcOrd="5" destOrd="0" presId="urn:microsoft.com/office/officeart/2005/8/layout/cycle2"/>
    <dgm:cxn modelId="{A68F6CC6-1A0A-4333-8003-8FEDD4F0E677}" type="presParOf" srcId="{3701657F-6946-4A4C-877D-2A88A526B7E1}" destId="{A60042D3-910C-4160-96CD-1A63C2C4C0FB}" srcOrd="0" destOrd="0" presId="urn:microsoft.com/office/officeart/2005/8/layout/cycle2"/>
    <dgm:cxn modelId="{10A74CE4-5A25-4509-ADD3-06BB9CEF21C7}" type="presParOf" srcId="{EA3ADED0-C9AD-4C17-98CE-D872DACD90E8}" destId="{28372633-A8CE-4898-AF86-305447452F30}" srcOrd="6" destOrd="0" presId="urn:microsoft.com/office/officeart/2005/8/layout/cycle2"/>
    <dgm:cxn modelId="{1B430A39-072A-40C5-B4BD-47B08DF907B6}" type="presParOf" srcId="{EA3ADED0-C9AD-4C17-98CE-D872DACD90E8}" destId="{3BFA7701-5D17-48E5-8EAF-0CE4B894FCD8}" srcOrd="7" destOrd="0" presId="urn:microsoft.com/office/officeart/2005/8/layout/cycle2"/>
    <dgm:cxn modelId="{46827EAB-B72B-42D7-AFD7-E30968E9F4C3}" type="presParOf" srcId="{3BFA7701-5D17-48E5-8EAF-0CE4B894FCD8}" destId="{2F68EEE9-28D4-49EC-A4B1-C191492E34F2}" srcOrd="0" destOrd="0" presId="urn:microsoft.com/office/officeart/2005/8/layout/cycle2"/>
    <dgm:cxn modelId="{9F3F7806-C569-417D-8EC1-52CA3866F5CB}" type="presParOf" srcId="{EA3ADED0-C9AD-4C17-98CE-D872DACD90E8}" destId="{4DD53E4A-81C3-4CAD-B31F-4C20BA5CFCD7}" srcOrd="8" destOrd="0" presId="urn:microsoft.com/office/officeart/2005/8/layout/cycle2"/>
    <dgm:cxn modelId="{30A9895D-4071-42A8-815E-0C83C1883982}" type="presParOf" srcId="{EA3ADED0-C9AD-4C17-98CE-D872DACD90E8}" destId="{670EC530-2BF9-418C-9EBE-CFD33FE15D7D}" srcOrd="9" destOrd="0" presId="urn:microsoft.com/office/officeart/2005/8/layout/cycle2"/>
    <dgm:cxn modelId="{687D3A8C-60B6-45BD-AF82-A0D5A13C4B1D}" type="presParOf" srcId="{670EC530-2BF9-418C-9EBE-CFD33FE15D7D}" destId="{75E8BE9C-270B-4810-939F-EB750969C50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5A63D2-D052-4CE2-8567-D6E55EF1935A}" type="doc">
      <dgm:prSet loTypeId="urn:microsoft.com/office/officeart/2005/8/layout/vList2" loCatId="list" qsTypeId="urn:microsoft.com/office/officeart/2005/8/quickstyle/simple4#1" qsCatId="simple" csTypeId="urn:microsoft.com/office/officeart/2005/8/colors/accent2_2#5" csCatId="accent2"/>
      <dgm:spPr/>
      <dgm:t>
        <a:bodyPr/>
        <a:lstStyle/>
        <a:p>
          <a:endParaRPr lang="en-US"/>
        </a:p>
      </dgm:t>
    </dgm:pt>
    <dgm:pt modelId="{27B9C795-B396-42CF-BEEF-6A812F8DE804}">
      <dgm:prSet/>
      <dgm:spPr/>
      <dgm:t>
        <a:bodyPr/>
        <a:lstStyle/>
        <a:p>
          <a:r>
            <a:rPr lang="en-US"/>
            <a:t>Translate complex ideas into plain language</a:t>
          </a:r>
        </a:p>
      </dgm:t>
    </dgm:pt>
    <dgm:pt modelId="{8856AA4F-0D15-4622-A9DF-C8C1707CDEA9}" type="parTrans" cxnId="{81FC0ECA-76C4-4FE7-A1F7-11894419530F}">
      <dgm:prSet/>
      <dgm:spPr/>
      <dgm:t>
        <a:bodyPr/>
        <a:lstStyle/>
        <a:p>
          <a:endParaRPr lang="en-US"/>
        </a:p>
      </dgm:t>
    </dgm:pt>
    <dgm:pt modelId="{1D1E7078-8B2E-4254-A304-1FFA4B162C8A}" type="sibTrans" cxnId="{81FC0ECA-76C4-4FE7-A1F7-11894419530F}">
      <dgm:prSet/>
      <dgm:spPr/>
      <dgm:t>
        <a:bodyPr/>
        <a:lstStyle/>
        <a:p>
          <a:endParaRPr lang="en-US"/>
        </a:p>
      </dgm:t>
    </dgm:pt>
    <dgm:pt modelId="{F7F1B29B-C1A7-4580-9E52-0ADC0BBB4C17}">
      <dgm:prSet/>
      <dgm:spPr/>
      <dgm:t>
        <a:bodyPr/>
        <a:lstStyle/>
        <a:p>
          <a:r>
            <a:rPr lang="en-US"/>
            <a:t>Storytelling</a:t>
          </a:r>
        </a:p>
      </dgm:t>
    </dgm:pt>
    <dgm:pt modelId="{20259DCA-0BAD-4FBA-8365-C8C3F6BE0E80}" type="parTrans" cxnId="{40360360-2F00-404D-9EB8-2EBB0023F76C}">
      <dgm:prSet/>
      <dgm:spPr/>
      <dgm:t>
        <a:bodyPr/>
        <a:lstStyle/>
        <a:p>
          <a:endParaRPr lang="en-US"/>
        </a:p>
      </dgm:t>
    </dgm:pt>
    <dgm:pt modelId="{A0712410-141C-46A7-A8D7-29DD0B73DDC1}" type="sibTrans" cxnId="{40360360-2F00-404D-9EB8-2EBB0023F76C}">
      <dgm:prSet/>
      <dgm:spPr/>
      <dgm:t>
        <a:bodyPr/>
        <a:lstStyle/>
        <a:p>
          <a:endParaRPr lang="en-US"/>
        </a:p>
      </dgm:t>
    </dgm:pt>
    <dgm:pt modelId="{6216A1E1-391D-438E-B64C-6AC39D90CFB4}">
      <dgm:prSet/>
      <dgm:spPr/>
      <dgm:t>
        <a:bodyPr/>
        <a:lstStyle/>
        <a:p>
          <a:r>
            <a:rPr lang="en-US" dirty="0"/>
            <a:t>Draft media releases and fact sheets BUT</a:t>
          </a:r>
        </a:p>
      </dgm:t>
    </dgm:pt>
    <dgm:pt modelId="{BCA274A3-0352-473B-A404-8760C8B079FC}" type="parTrans" cxnId="{DD9DE497-0205-417E-AEC7-2497FE32E11C}">
      <dgm:prSet/>
      <dgm:spPr/>
      <dgm:t>
        <a:bodyPr/>
        <a:lstStyle/>
        <a:p>
          <a:endParaRPr lang="en-US"/>
        </a:p>
      </dgm:t>
    </dgm:pt>
    <dgm:pt modelId="{C6F49AD5-DD66-41CF-846D-93F84622BD77}" type="sibTrans" cxnId="{DD9DE497-0205-417E-AEC7-2497FE32E11C}">
      <dgm:prSet/>
      <dgm:spPr/>
      <dgm:t>
        <a:bodyPr/>
        <a:lstStyle/>
        <a:p>
          <a:endParaRPr lang="en-US"/>
        </a:p>
      </dgm:t>
    </dgm:pt>
    <dgm:pt modelId="{1CF362BD-37CB-414B-A5F5-591B999EB291}">
      <dgm:prSet/>
      <dgm:spPr/>
      <dgm:t>
        <a:bodyPr/>
        <a:lstStyle/>
        <a:p>
          <a:r>
            <a:rPr lang="en-US"/>
            <a:t>Fact-check everything</a:t>
          </a:r>
        </a:p>
      </dgm:t>
    </dgm:pt>
    <dgm:pt modelId="{FD481E97-DC9C-455D-8108-B36760071BCA}" type="parTrans" cxnId="{AD91CCA4-DEBB-43A7-AA95-223F61FA2ACD}">
      <dgm:prSet/>
      <dgm:spPr/>
      <dgm:t>
        <a:bodyPr/>
        <a:lstStyle/>
        <a:p>
          <a:endParaRPr lang="en-US"/>
        </a:p>
      </dgm:t>
    </dgm:pt>
    <dgm:pt modelId="{5F5520DB-EA77-4518-9A6D-295BB6FFF558}" type="sibTrans" cxnId="{AD91CCA4-DEBB-43A7-AA95-223F61FA2ACD}">
      <dgm:prSet/>
      <dgm:spPr/>
      <dgm:t>
        <a:bodyPr/>
        <a:lstStyle/>
        <a:p>
          <a:endParaRPr lang="en-US"/>
        </a:p>
      </dgm:t>
    </dgm:pt>
    <dgm:pt modelId="{F5CD10A9-E17A-4B3C-A5CD-70D7523B2787}">
      <dgm:prSet/>
      <dgm:spPr/>
      <dgm:t>
        <a:bodyPr/>
        <a:lstStyle/>
        <a:p>
          <a:r>
            <a:rPr lang="en-US"/>
            <a:t>Don’t send AI-generated photographs or video to the media</a:t>
          </a:r>
        </a:p>
      </dgm:t>
    </dgm:pt>
    <dgm:pt modelId="{B1E68F26-65F0-4B80-97AB-A78165CD76B0}" type="parTrans" cxnId="{B1320289-B793-47E6-BC55-C836F56141C9}">
      <dgm:prSet/>
      <dgm:spPr/>
      <dgm:t>
        <a:bodyPr/>
        <a:lstStyle/>
        <a:p>
          <a:endParaRPr lang="en-US"/>
        </a:p>
      </dgm:t>
    </dgm:pt>
    <dgm:pt modelId="{EADBE800-47D5-4AAF-B103-B83718FF4FCC}" type="sibTrans" cxnId="{B1320289-B793-47E6-BC55-C836F56141C9}">
      <dgm:prSet/>
      <dgm:spPr/>
      <dgm:t>
        <a:bodyPr/>
        <a:lstStyle/>
        <a:p>
          <a:endParaRPr lang="en-US"/>
        </a:p>
      </dgm:t>
    </dgm:pt>
    <dgm:pt modelId="{BA43D789-C635-43B5-BE2A-C5B9A0830BDB}" type="pres">
      <dgm:prSet presAssocID="{535A63D2-D052-4CE2-8567-D6E55EF1935A}" presName="linear" presStyleCnt="0">
        <dgm:presLayoutVars>
          <dgm:animLvl val="lvl"/>
          <dgm:resizeHandles val="exact"/>
        </dgm:presLayoutVars>
      </dgm:prSet>
      <dgm:spPr/>
    </dgm:pt>
    <dgm:pt modelId="{0EA52D35-15C8-44C1-95B5-F098D48B71CA}" type="pres">
      <dgm:prSet presAssocID="{27B9C795-B396-42CF-BEEF-6A812F8DE804}" presName="parentText" presStyleLbl="node1" presStyleIdx="0" presStyleCnt="5">
        <dgm:presLayoutVars>
          <dgm:chMax val="0"/>
          <dgm:bulletEnabled val="1"/>
        </dgm:presLayoutVars>
      </dgm:prSet>
      <dgm:spPr/>
    </dgm:pt>
    <dgm:pt modelId="{5C839B1C-8F43-4B4B-8A3B-F052AA9B6117}" type="pres">
      <dgm:prSet presAssocID="{1D1E7078-8B2E-4254-A304-1FFA4B162C8A}" presName="spacer" presStyleCnt="0"/>
      <dgm:spPr/>
    </dgm:pt>
    <dgm:pt modelId="{E9E578DA-D51B-4BA7-9E7C-E2B50026AA83}" type="pres">
      <dgm:prSet presAssocID="{F7F1B29B-C1A7-4580-9E52-0ADC0BBB4C17}" presName="parentText" presStyleLbl="node1" presStyleIdx="1" presStyleCnt="5">
        <dgm:presLayoutVars>
          <dgm:chMax val="0"/>
          <dgm:bulletEnabled val="1"/>
        </dgm:presLayoutVars>
      </dgm:prSet>
      <dgm:spPr/>
    </dgm:pt>
    <dgm:pt modelId="{D9F14F08-1706-4DEB-B78B-75F5B195BC27}" type="pres">
      <dgm:prSet presAssocID="{A0712410-141C-46A7-A8D7-29DD0B73DDC1}" presName="spacer" presStyleCnt="0"/>
      <dgm:spPr/>
    </dgm:pt>
    <dgm:pt modelId="{7666BD7A-87DD-420E-9326-B72D1763975A}" type="pres">
      <dgm:prSet presAssocID="{6216A1E1-391D-438E-B64C-6AC39D90CFB4}" presName="parentText" presStyleLbl="node1" presStyleIdx="2" presStyleCnt="5">
        <dgm:presLayoutVars>
          <dgm:chMax val="0"/>
          <dgm:bulletEnabled val="1"/>
        </dgm:presLayoutVars>
      </dgm:prSet>
      <dgm:spPr/>
    </dgm:pt>
    <dgm:pt modelId="{AAFF9634-BDD5-4C46-82D2-3B3B1D2F1507}" type="pres">
      <dgm:prSet presAssocID="{C6F49AD5-DD66-41CF-846D-93F84622BD77}" presName="spacer" presStyleCnt="0"/>
      <dgm:spPr/>
    </dgm:pt>
    <dgm:pt modelId="{FAB27683-98B6-4E8E-8F0F-D15D3DFA1EE7}" type="pres">
      <dgm:prSet presAssocID="{1CF362BD-37CB-414B-A5F5-591B999EB291}" presName="parentText" presStyleLbl="node1" presStyleIdx="3" presStyleCnt="5">
        <dgm:presLayoutVars>
          <dgm:chMax val="0"/>
          <dgm:bulletEnabled val="1"/>
        </dgm:presLayoutVars>
      </dgm:prSet>
      <dgm:spPr/>
    </dgm:pt>
    <dgm:pt modelId="{39AFD650-E85B-45CA-860B-6BC8B97D80F2}" type="pres">
      <dgm:prSet presAssocID="{5F5520DB-EA77-4518-9A6D-295BB6FFF558}" presName="spacer" presStyleCnt="0"/>
      <dgm:spPr/>
    </dgm:pt>
    <dgm:pt modelId="{B56A668E-E16F-496E-9980-9BB8EC773E88}" type="pres">
      <dgm:prSet presAssocID="{F5CD10A9-E17A-4B3C-A5CD-70D7523B2787}" presName="parentText" presStyleLbl="node1" presStyleIdx="4" presStyleCnt="5">
        <dgm:presLayoutVars>
          <dgm:chMax val="0"/>
          <dgm:bulletEnabled val="1"/>
        </dgm:presLayoutVars>
      </dgm:prSet>
      <dgm:spPr/>
    </dgm:pt>
  </dgm:ptLst>
  <dgm:cxnLst>
    <dgm:cxn modelId="{1BE4CB08-C43F-4352-9DE5-00C3B86D79F8}" type="presOf" srcId="{535A63D2-D052-4CE2-8567-D6E55EF1935A}" destId="{BA43D789-C635-43B5-BE2A-C5B9A0830BDB}" srcOrd="0" destOrd="0" presId="urn:microsoft.com/office/officeart/2005/8/layout/vList2"/>
    <dgm:cxn modelId="{FEA4705B-321B-4811-946A-F4856FC41689}" type="presOf" srcId="{F7F1B29B-C1A7-4580-9E52-0ADC0BBB4C17}" destId="{E9E578DA-D51B-4BA7-9E7C-E2B50026AA83}" srcOrd="0" destOrd="0" presId="urn:microsoft.com/office/officeart/2005/8/layout/vList2"/>
    <dgm:cxn modelId="{3271BB5B-7271-430A-B52B-32AB470F16EB}" type="presOf" srcId="{F5CD10A9-E17A-4B3C-A5CD-70D7523B2787}" destId="{B56A668E-E16F-496E-9980-9BB8EC773E88}" srcOrd="0" destOrd="0" presId="urn:microsoft.com/office/officeart/2005/8/layout/vList2"/>
    <dgm:cxn modelId="{40360360-2F00-404D-9EB8-2EBB0023F76C}" srcId="{535A63D2-D052-4CE2-8567-D6E55EF1935A}" destId="{F7F1B29B-C1A7-4580-9E52-0ADC0BBB4C17}" srcOrd="1" destOrd="0" parTransId="{20259DCA-0BAD-4FBA-8365-C8C3F6BE0E80}" sibTransId="{A0712410-141C-46A7-A8D7-29DD0B73DDC1}"/>
    <dgm:cxn modelId="{B1320289-B793-47E6-BC55-C836F56141C9}" srcId="{535A63D2-D052-4CE2-8567-D6E55EF1935A}" destId="{F5CD10A9-E17A-4B3C-A5CD-70D7523B2787}" srcOrd="4" destOrd="0" parTransId="{B1E68F26-65F0-4B80-97AB-A78165CD76B0}" sibTransId="{EADBE800-47D5-4AAF-B103-B83718FF4FCC}"/>
    <dgm:cxn modelId="{DD9DE497-0205-417E-AEC7-2497FE32E11C}" srcId="{535A63D2-D052-4CE2-8567-D6E55EF1935A}" destId="{6216A1E1-391D-438E-B64C-6AC39D90CFB4}" srcOrd="2" destOrd="0" parTransId="{BCA274A3-0352-473B-A404-8760C8B079FC}" sibTransId="{C6F49AD5-DD66-41CF-846D-93F84622BD77}"/>
    <dgm:cxn modelId="{AD91CCA4-DEBB-43A7-AA95-223F61FA2ACD}" srcId="{535A63D2-D052-4CE2-8567-D6E55EF1935A}" destId="{1CF362BD-37CB-414B-A5F5-591B999EB291}" srcOrd="3" destOrd="0" parTransId="{FD481E97-DC9C-455D-8108-B36760071BCA}" sibTransId="{5F5520DB-EA77-4518-9A6D-295BB6FFF558}"/>
    <dgm:cxn modelId="{F7F9DFA5-3CC3-4244-9549-97DB289F141F}" type="presOf" srcId="{27B9C795-B396-42CF-BEEF-6A812F8DE804}" destId="{0EA52D35-15C8-44C1-95B5-F098D48B71CA}" srcOrd="0" destOrd="0" presId="urn:microsoft.com/office/officeart/2005/8/layout/vList2"/>
    <dgm:cxn modelId="{81FC0ECA-76C4-4FE7-A1F7-11894419530F}" srcId="{535A63D2-D052-4CE2-8567-D6E55EF1935A}" destId="{27B9C795-B396-42CF-BEEF-6A812F8DE804}" srcOrd="0" destOrd="0" parTransId="{8856AA4F-0D15-4622-A9DF-C8C1707CDEA9}" sibTransId="{1D1E7078-8B2E-4254-A304-1FFA4B162C8A}"/>
    <dgm:cxn modelId="{1DB58CF8-FDF9-41DD-A403-38189D0F2636}" type="presOf" srcId="{1CF362BD-37CB-414B-A5F5-591B999EB291}" destId="{FAB27683-98B6-4E8E-8F0F-D15D3DFA1EE7}" srcOrd="0" destOrd="0" presId="urn:microsoft.com/office/officeart/2005/8/layout/vList2"/>
    <dgm:cxn modelId="{924056FA-F9AF-43EF-BCBD-794DD8D975A0}" type="presOf" srcId="{6216A1E1-391D-438E-B64C-6AC39D90CFB4}" destId="{7666BD7A-87DD-420E-9326-B72D1763975A}" srcOrd="0" destOrd="0" presId="urn:microsoft.com/office/officeart/2005/8/layout/vList2"/>
    <dgm:cxn modelId="{A2566ED7-091C-4C8D-865F-513984C80454}" type="presParOf" srcId="{BA43D789-C635-43B5-BE2A-C5B9A0830BDB}" destId="{0EA52D35-15C8-44C1-95B5-F098D48B71CA}" srcOrd="0" destOrd="0" presId="urn:microsoft.com/office/officeart/2005/8/layout/vList2"/>
    <dgm:cxn modelId="{5C132B56-7124-467D-9ECC-3066E3222E46}" type="presParOf" srcId="{BA43D789-C635-43B5-BE2A-C5B9A0830BDB}" destId="{5C839B1C-8F43-4B4B-8A3B-F052AA9B6117}" srcOrd="1" destOrd="0" presId="urn:microsoft.com/office/officeart/2005/8/layout/vList2"/>
    <dgm:cxn modelId="{FE7C8317-AEA1-4B11-9708-34FE61173427}" type="presParOf" srcId="{BA43D789-C635-43B5-BE2A-C5B9A0830BDB}" destId="{E9E578DA-D51B-4BA7-9E7C-E2B50026AA83}" srcOrd="2" destOrd="0" presId="urn:microsoft.com/office/officeart/2005/8/layout/vList2"/>
    <dgm:cxn modelId="{7354F4E6-18BF-4EBB-B5BE-D2E09C49647A}" type="presParOf" srcId="{BA43D789-C635-43B5-BE2A-C5B9A0830BDB}" destId="{D9F14F08-1706-4DEB-B78B-75F5B195BC27}" srcOrd="3" destOrd="0" presId="urn:microsoft.com/office/officeart/2005/8/layout/vList2"/>
    <dgm:cxn modelId="{BF769B2B-007E-44DE-8372-0E5A1579DEF5}" type="presParOf" srcId="{BA43D789-C635-43B5-BE2A-C5B9A0830BDB}" destId="{7666BD7A-87DD-420E-9326-B72D1763975A}" srcOrd="4" destOrd="0" presId="urn:microsoft.com/office/officeart/2005/8/layout/vList2"/>
    <dgm:cxn modelId="{ED152EEA-F0C2-45CD-A3DD-EECBB08ACA00}" type="presParOf" srcId="{BA43D789-C635-43B5-BE2A-C5B9A0830BDB}" destId="{AAFF9634-BDD5-4C46-82D2-3B3B1D2F1507}" srcOrd="5" destOrd="0" presId="urn:microsoft.com/office/officeart/2005/8/layout/vList2"/>
    <dgm:cxn modelId="{DCD48031-2985-4485-B4B7-886CADF5268C}" type="presParOf" srcId="{BA43D789-C635-43B5-BE2A-C5B9A0830BDB}" destId="{FAB27683-98B6-4E8E-8F0F-D15D3DFA1EE7}" srcOrd="6" destOrd="0" presId="urn:microsoft.com/office/officeart/2005/8/layout/vList2"/>
    <dgm:cxn modelId="{24FD1DE0-A6B5-4FBF-B0EB-7278C29F5074}" type="presParOf" srcId="{BA43D789-C635-43B5-BE2A-C5B9A0830BDB}" destId="{39AFD650-E85B-45CA-860B-6BC8B97D80F2}" srcOrd="7" destOrd="0" presId="urn:microsoft.com/office/officeart/2005/8/layout/vList2"/>
    <dgm:cxn modelId="{C9D1D08A-6D7C-4976-AD7A-8253FD94AD21}" type="presParOf" srcId="{BA43D789-C635-43B5-BE2A-C5B9A0830BDB}" destId="{B56A668E-E16F-496E-9980-9BB8EC773E8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250F2B-8B7A-4A14-9D22-32C71F9C2969}" type="doc">
      <dgm:prSet loTypeId="urn:microsoft.com/office/officeart/2005/8/layout/vList2" loCatId="list" qsTypeId="urn:microsoft.com/office/officeart/2005/8/quickstyle/simple2#7" qsCatId="simple" csTypeId="urn:microsoft.com/office/officeart/2005/8/colors/accent2_2#13" csCatId="accent2"/>
      <dgm:spPr/>
      <dgm:t>
        <a:bodyPr/>
        <a:lstStyle/>
        <a:p>
          <a:endParaRPr lang="en-US"/>
        </a:p>
      </dgm:t>
    </dgm:pt>
    <dgm:pt modelId="{B30C59AB-40B8-4017-A818-B99A37D220BF}">
      <dgm:prSet/>
      <dgm:spPr/>
      <dgm:t>
        <a:bodyPr/>
        <a:lstStyle/>
        <a:p>
          <a:r>
            <a:rPr lang="en-ZA" b="0" i="0"/>
            <a:t>Evaluate each campaign element as well as the overall objectives</a:t>
          </a:r>
          <a:endParaRPr lang="en-US"/>
        </a:p>
      </dgm:t>
    </dgm:pt>
    <dgm:pt modelId="{9768D822-97BD-433B-B7C6-C45EE65CEEE5}" type="parTrans" cxnId="{0E772547-C86F-40DF-B50B-BB16EB316664}">
      <dgm:prSet/>
      <dgm:spPr/>
      <dgm:t>
        <a:bodyPr/>
        <a:lstStyle/>
        <a:p>
          <a:endParaRPr lang="en-US"/>
        </a:p>
      </dgm:t>
    </dgm:pt>
    <dgm:pt modelId="{C3997342-523F-4651-A176-E2C0DB0A00A3}" type="sibTrans" cxnId="{0E772547-C86F-40DF-B50B-BB16EB316664}">
      <dgm:prSet/>
      <dgm:spPr/>
      <dgm:t>
        <a:bodyPr/>
        <a:lstStyle/>
        <a:p>
          <a:endParaRPr lang="en-US"/>
        </a:p>
      </dgm:t>
    </dgm:pt>
    <dgm:pt modelId="{046FF758-D227-4308-B36E-2453D7F89EC2}">
      <dgm:prSet/>
      <dgm:spPr/>
      <dgm:t>
        <a:bodyPr/>
        <a:lstStyle/>
        <a:p>
          <a:r>
            <a:rPr lang="en-ZA"/>
            <a:t>Quantitative and Qualitative Analysis</a:t>
          </a:r>
          <a:endParaRPr lang="en-US"/>
        </a:p>
      </dgm:t>
    </dgm:pt>
    <dgm:pt modelId="{ACFAE8F8-A5A6-4A2F-BE17-AF0919D7E034}" type="parTrans" cxnId="{662D1B82-73E9-40B6-9825-D883CB880784}">
      <dgm:prSet/>
      <dgm:spPr/>
      <dgm:t>
        <a:bodyPr/>
        <a:lstStyle/>
        <a:p>
          <a:endParaRPr lang="en-US"/>
        </a:p>
      </dgm:t>
    </dgm:pt>
    <dgm:pt modelId="{F1D1D21A-8C78-4686-B785-A583C274489B}" type="sibTrans" cxnId="{662D1B82-73E9-40B6-9825-D883CB880784}">
      <dgm:prSet/>
      <dgm:spPr/>
      <dgm:t>
        <a:bodyPr/>
        <a:lstStyle/>
        <a:p>
          <a:endParaRPr lang="en-US"/>
        </a:p>
      </dgm:t>
    </dgm:pt>
    <dgm:pt modelId="{2FC8B2B5-C167-4CD8-BAD7-7E310364F3D3}">
      <dgm:prSet/>
      <dgm:spPr/>
      <dgm:t>
        <a:bodyPr/>
        <a:lstStyle/>
        <a:p>
          <a:r>
            <a:rPr lang="en-ZA"/>
            <a:t>Measure Outputs and Outcomes</a:t>
          </a:r>
          <a:endParaRPr lang="en-US"/>
        </a:p>
      </dgm:t>
    </dgm:pt>
    <dgm:pt modelId="{30719F2C-F8F2-4C4B-ADB3-094ADD1A9F3E}" type="parTrans" cxnId="{DB6349AB-2DD1-4AF7-83C8-2955A73E5ECE}">
      <dgm:prSet/>
      <dgm:spPr/>
      <dgm:t>
        <a:bodyPr/>
        <a:lstStyle/>
        <a:p>
          <a:endParaRPr lang="en-US"/>
        </a:p>
      </dgm:t>
    </dgm:pt>
    <dgm:pt modelId="{03F5537D-E659-4C14-8BFA-37616EC20075}" type="sibTrans" cxnId="{DB6349AB-2DD1-4AF7-83C8-2955A73E5ECE}">
      <dgm:prSet/>
      <dgm:spPr/>
      <dgm:t>
        <a:bodyPr/>
        <a:lstStyle/>
        <a:p>
          <a:endParaRPr lang="en-US"/>
        </a:p>
      </dgm:t>
    </dgm:pt>
    <dgm:pt modelId="{35B9D4D6-0C07-4ABD-A709-67C15976331E}">
      <dgm:prSet/>
      <dgm:spPr/>
      <dgm:t>
        <a:bodyPr/>
        <a:lstStyle/>
        <a:p>
          <a:r>
            <a:rPr lang="en-ZA"/>
            <a:t>Media Monitoring</a:t>
          </a:r>
          <a:endParaRPr lang="en-US"/>
        </a:p>
      </dgm:t>
    </dgm:pt>
    <dgm:pt modelId="{69715B24-48DF-4005-933C-AF0D1E0C70DC}" type="parTrans" cxnId="{AF631EED-5960-4485-A4A7-5AD1B84840B0}">
      <dgm:prSet/>
      <dgm:spPr/>
      <dgm:t>
        <a:bodyPr/>
        <a:lstStyle/>
        <a:p>
          <a:endParaRPr lang="en-US"/>
        </a:p>
      </dgm:t>
    </dgm:pt>
    <dgm:pt modelId="{24F7FCBD-9E12-4667-857A-5F4552857050}" type="sibTrans" cxnId="{AF631EED-5960-4485-A4A7-5AD1B84840B0}">
      <dgm:prSet/>
      <dgm:spPr/>
      <dgm:t>
        <a:bodyPr/>
        <a:lstStyle/>
        <a:p>
          <a:endParaRPr lang="en-US"/>
        </a:p>
      </dgm:t>
    </dgm:pt>
    <dgm:pt modelId="{5089E037-D86B-4C0B-91AD-F54A45476CDB}">
      <dgm:prSet/>
      <dgm:spPr/>
      <dgm:t>
        <a:bodyPr/>
        <a:lstStyle/>
        <a:p>
          <a:r>
            <a:rPr lang="en-ZA"/>
            <a:t>Surveys and Interviews</a:t>
          </a:r>
          <a:endParaRPr lang="en-US"/>
        </a:p>
      </dgm:t>
    </dgm:pt>
    <dgm:pt modelId="{6B1778F4-4F79-46ED-985B-E38F23BBC255}" type="parTrans" cxnId="{865859E3-928F-4C53-A00B-B8A15413D793}">
      <dgm:prSet/>
      <dgm:spPr/>
      <dgm:t>
        <a:bodyPr/>
        <a:lstStyle/>
        <a:p>
          <a:endParaRPr lang="en-US"/>
        </a:p>
      </dgm:t>
    </dgm:pt>
    <dgm:pt modelId="{44ED91F5-9103-475C-8164-6E4EEFCC80D6}" type="sibTrans" cxnId="{865859E3-928F-4C53-A00B-B8A15413D793}">
      <dgm:prSet/>
      <dgm:spPr/>
      <dgm:t>
        <a:bodyPr/>
        <a:lstStyle/>
        <a:p>
          <a:endParaRPr lang="en-US"/>
        </a:p>
      </dgm:t>
    </dgm:pt>
    <dgm:pt modelId="{7FCCA6C5-A89D-4190-8CA8-8355EA1454C3}">
      <dgm:prSet/>
      <dgm:spPr/>
      <dgm:t>
        <a:bodyPr/>
        <a:lstStyle/>
        <a:p>
          <a:r>
            <a:rPr lang="en-ZA"/>
            <a:t>Focus Groups</a:t>
          </a:r>
          <a:endParaRPr lang="en-US"/>
        </a:p>
      </dgm:t>
    </dgm:pt>
    <dgm:pt modelId="{B0A82C88-006E-4598-9A73-38485F96B3DB}" type="parTrans" cxnId="{062CC51F-E1E7-4F1E-86D9-6CB4B6F873F3}">
      <dgm:prSet/>
      <dgm:spPr/>
      <dgm:t>
        <a:bodyPr/>
        <a:lstStyle/>
        <a:p>
          <a:endParaRPr lang="en-US"/>
        </a:p>
      </dgm:t>
    </dgm:pt>
    <dgm:pt modelId="{E571BAA9-5E03-4965-BA21-C0C824AB5338}" type="sibTrans" cxnId="{062CC51F-E1E7-4F1E-86D9-6CB4B6F873F3}">
      <dgm:prSet/>
      <dgm:spPr/>
      <dgm:t>
        <a:bodyPr/>
        <a:lstStyle/>
        <a:p>
          <a:endParaRPr lang="en-US"/>
        </a:p>
      </dgm:t>
    </dgm:pt>
    <dgm:pt modelId="{16857487-34EC-43F4-8BFC-97FC9A1567DB}">
      <dgm:prSet/>
      <dgm:spPr/>
      <dgm:t>
        <a:bodyPr/>
        <a:lstStyle/>
        <a:p>
          <a:r>
            <a:rPr lang="en-ZA"/>
            <a:t>Tracking visitors to website</a:t>
          </a:r>
          <a:endParaRPr lang="en-US"/>
        </a:p>
      </dgm:t>
    </dgm:pt>
    <dgm:pt modelId="{465643D9-EA76-4ED8-987C-3DDBC106DEAA}" type="parTrans" cxnId="{E49CC177-3A9B-4F68-9133-30B075E05A56}">
      <dgm:prSet/>
      <dgm:spPr/>
      <dgm:t>
        <a:bodyPr/>
        <a:lstStyle/>
        <a:p>
          <a:endParaRPr lang="en-US"/>
        </a:p>
      </dgm:t>
    </dgm:pt>
    <dgm:pt modelId="{3EF60DC8-8272-4025-B767-C7AF12125940}" type="sibTrans" cxnId="{E49CC177-3A9B-4F68-9133-30B075E05A56}">
      <dgm:prSet/>
      <dgm:spPr/>
      <dgm:t>
        <a:bodyPr/>
        <a:lstStyle/>
        <a:p>
          <a:endParaRPr lang="en-US"/>
        </a:p>
      </dgm:t>
    </dgm:pt>
    <dgm:pt modelId="{8FD78721-094E-4B4B-B224-AF09858578DB}">
      <dgm:prSet/>
      <dgm:spPr/>
      <dgm:t>
        <a:bodyPr/>
        <a:lstStyle/>
        <a:p>
          <a:r>
            <a:rPr lang="en-ZA"/>
            <a:t>Social media analytics</a:t>
          </a:r>
          <a:endParaRPr lang="en-US"/>
        </a:p>
      </dgm:t>
    </dgm:pt>
    <dgm:pt modelId="{D7CA93D0-74FF-4679-B9F8-35E1AE98FEA2}" type="parTrans" cxnId="{C60AD2CF-8859-48A4-BDC6-D3EF6EC84EFB}">
      <dgm:prSet/>
      <dgm:spPr/>
      <dgm:t>
        <a:bodyPr/>
        <a:lstStyle/>
        <a:p>
          <a:endParaRPr lang="en-US"/>
        </a:p>
      </dgm:t>
    </dgm:pt>
    <dgm:pt modelId="{24F6E490-7941-461D-A3EE-92AF14895DAE}" type="sibTrans" cxnId="{C60AD2CF-8859-48A4-BDC6-D3EF6EC84EFB}">
      <dgm:prSet/>
      <dgm:spPr/>
      <dgm:t>
        <a:bodyPr/>
        <a:lstStyle/>
        <a:p>
          <a:endParaRPr lang="en-US"/>
        </a:p>
      </dgm:t>
    </dgm:pt>
    <dgm:pt modelId="{CC395D4F-6C11-4CC9-8568-9B15A3EC09AF}">
      <dgm:prSet/>
      <dgm:spPr/>
      <dgm:t>
        <a:bodyPr/>
        <a:lstStyle/>
        <a:p>
          <a:r>
            <a:rPr lang="en-ZA"/>
            <a:t>Attendance at events</a:t>
          </a:r>
          <a:endParaRPr lang="en-US"/>
        </a:p>
      </dgm:t>
    </dgm:pt>
    <dgm:pt modelId="{8D891648-77E1-491B-AB4C-5D466D39AB78}" type="parTrans" cxnId="{AA0B9BD1-C6B2-45CB-9152-EE9450477786}">
      <dgm:prSet/>
      <dgm:spPr/>
      <dgm:t>
        <a:bodyPr/>
        <a:lstStyle/>
        <a:p>
          <a:endParaRPr lang="en-US"/>
        </a:p>
      </dgm:t>
    </dgm:pt>
    <dgm:pt modelId="{DA4F4771-5FD0-41CC-B22B-C398DAB8F4A4}" type="sibTrans" cxnId="{AA0B9BD1-C6B2-45CB-9152-EE9450477786}">
      <dgm:prSet/>
      <dgm:spPr/>
      <dgm:t>
        <a:bodyPr/>
        <a:lstStyle/>
        <a:p>
          <a:endParaRPr lang="en-US"/>
        </a:p>
      </dgm:t>
    </dgm:pt>
    <dgm:pt modelId="{2BA4E4B8-6A62-41FC-B134-8A9FF582E9FB}" type="pres">
      <dgm:prSet presAssocID="{7C250F2B-8B7A-4A14-9D22-32C71F9C2969}" presName="linear" presStyleCnt="0">
        <dgm:presLayoutVars>
          <dgm:animLvl val="lvl"/>
          <dgm:resizeHandles val="exact"/>
        </dgm:presLayoutVars>
      </dgm:prSet>
      <dgm:spPr/>
    </dgm:pt>
    <dgm:pt modelId="{CB8ED069-DF3F-410E-BD83-8B660FC65F5F}" type="pres">
      <dgm:prSet presAssocID="{B30C59AB-40B8-4017-A818-B99A37D220BF}" presName="parentText" presStyleLbl="node1" presStyleIdx="0" presStyleCnt="7">
        <dgm:presLayoutVars>
          <dgm:chMax val="0"/>
          <dgm:bulletEnabled val="1"/>
        </dgm:presLayoutVars>
      </dgm:prSet>
      <dgm:spPr/>
    </dgm:pt>
    <dgm:pt modelId="{2527F229-EC23-475E-96A7-0E0195F9390B}" type="pres">
      <dgm:prSet presAssocID="{B30C59AB-40B8-4017-A818-B99A37D220BF}" presName="childText" presStyleLbl="revTx" presStyleIdx="0" presStyleCnt="1">
        <dgm:presLayoutVars>
          <dgm:bulletEnabled val="1"/>
        </dgm:presLayoutVars>
      </dgm:prSet>
      <dgm:spPr/>
    </dgm:pt>
    <dgm:pt modelId="{9CC003E7-11AD-4A5F-985F-C49F7CE4C369}" type="pres">
      <dgm:prSet presAssocID="{35B9D4D6-0C07-4ABD-A709-67C15976331E}" presName="parentText" presStyleLbl="node1" presStyleIdx="1" presStyleCnt="7">
        <dgm:presLayoutVars>
          <dgm:chMax val="0"/>
          <dgm:bulletEnabled val="1"/>
        </dgm:presLayoutVars>
      </dgm:prSet>
      <dgm:spPr/>
    </dgm:pt>
    <dgm:pt modelId="{AA29E8CE-6833-4979-ACD6-D5859F5836A8}" type="pres">
      <dgm:prSet presAssocID="{24F7FCBD-9E12-4667-857A-5F4552857050}" presName="spacer" presStyleCnt="0"/>
      <dgm:spPr/>
    </dgm:pt>
    <dgm:pt modelId="{C5308C42-DC31-43F6-BFCF-B39A7D662F24}" type="pres">
      <dgm:prSet presAssocID="{5089E037-D86B-4C0B-91AD-F54A45476CDB}" presName="parentText" presStyleLbl="node1" presStyleIdx="2" presStyleCnt="7">
        <dgm:presLayoutVars>
          <dgm:chMax val="0"/>
          <dgm:bulletEnabled val="1"/>
        </dgm:presLayoutVars>
      </dgm:prSet>
      <dgm:spPr/>
    </dgm:pt>
    <dgm:pt modelId="{535F1166-499D-4CE8-BC5D-B5D69B61D62F}" type="pres">
      <dgm:prSet presAssocID="{44ED91F5-9103-475C-8164-6E4EEFCC80D6}" presName="spacer" presStyleCnt="0"/>
      <dgm:spPr/>
    </dgm:pt>
    <dgm:pt modelId="{834324DB-DFF5-440E-9943-F5128EDCFE7A}" type="pres">
      <dgm:prSet presAssocID="{7FCCA6C5-A89D-4190-8CA8-8355EA1454C3}" presName="parentText" presStyleLbl="node1" presStyleIdx="3" presStyleCnt="7">
        <dgm:presLayoutVars>
          <dgm:chMax val="0"/>
          <dgm:bulletEnabled val="1"/>
        </dgm:presLayoutVars>
      </dgm:prSet>
      <dgm:spPr/>
    </dgm:pt>
    <dgm:pt modelId="{29817E92-220E-4BDF-9F56-2D3BDA34B011}" type="pres">
      <dgm:prSet presAssocID="{E571BAA9-5E03-4965-BA21-C0C824AB5338}" presName="spacer" presStyleCnt="0"/>
      <dgm:spPr/>
    </dgm:pt>
    <dgm:pt modelId="{90305B7E-D3DD-4769-BAA6-DEF4C0EBA696}" type="pres">
      <dgm:prSet presAssocID="{16857487-34EC-43F4-8BFC-97FC9A1567DB}" presName="parentText" presStyleLbl="node1" presStyleIdx="4" presStyleCnt="7">
        <dgm:presLayoutVars>
          <dgm:chMax val="0"/>
          <dgm:bulletEnabled val="1"/>
        </dgm:presLayoutVars>
      </dgm:prSet>
      <dgm:spPr/>
    </dgm:pt>
    <dgm:pt modelId="{BDD3E97A-5B7D-4985-9D51-E049BD4F19AC}" type="pres">
      <dgm:prSet presAssocID="{3EF60DC8-8272-4025-B767-C7AF12125940}" presName="spacer" presStyleCnt="0"/>
      <dgm:spPr/>
    </dgm:pt>
    <dgm:pt modelId="{6764BE00-5E27-484B-8858-E6D8B64A923B}" type="pres">
      <dgm:prSet presAssocID="{8FD78721-094E-4B4B-B224-AF09858578DB}" presName="parentText" presStyleLbl="node1" presStyleIdx="5" presStyleCnt="7">
        <dgm:presLayoutVars>
          <dgm:chMax val="0"/>
          <dgm:bulletEnabled val="1"/>
        </dgm:presLayoutVars>
      </dgm:prSet>
      <dgm:spPr/>
    </dgm:pt>
    <dgm:pt modelId="{FEF9156C-A67A-4AF9-8833-9C16A08F083B}" type="pres">
      <dgm:prSet presAssocID="{24F6E490-7941-461D-A3EE-92AF14895DAE}" presName="spacer" presStyleCnt="0"/>
      <dgm:spPr/>
    </dgm:pt>
    <dgm:pt modelId="{8D77D7A7-504B-4B88-9C63-9371391FAB82}" type="pres">
      <dgm:prSet presAssocID="{CC395D4F-6C11-4CC9-8568-9B15A3EC09AF}" presName="parentText" presStyleLbl="node1" presStyleIdx="6" presStyleCnt="7">
        <dgm:presLayoutVars>
          <dgm:chMax val="0"/>
          <dgm:bulletEnabled val="1"/>
        </dgm:presLayoutVars>
      </dgm:prSet>
      <dgm:spPr/>
    </dgm:pt>
  </dgm:ptLst>
  <dgm:cxnLst>
    <dgm:cxn modelId="{CAF65F0C-00F1-4BE3-A1F7-1069E37DC26C}" type="presOf" srcId="{5089E037-D86B-4C0B-91AD-F54A45476CDB}" destId="{C5308C42-DC31-43F6-BFCF-B39A7D662F24}" srcOrd="0" destOrd="0" presId="urn:microsoft.com/office/officeart/2005/8/layout/vList2"/>
    <dgm:cxn modelId="{CAE9B210-ED11-4E3B-87CE-D4711E711D80}" type="presOf" srcId="{B30C59AB-40B8-4017-A818-B99A37D220BF}" destId="{CB8ED069-DF3F-410E-BD83-8B660FC65F5F}" srcOrd="0" destOrd="0" presId="urn:microsoft.com/office/officeart/2005/8/layout/vList2"/>
    <dgm:cxn modelId="{3D900F18-8026-4746-9D0C-86BE839CFDD6}" type="presOf" srcId="{2FC8B2B5-C167-4CD8-BAD7-7E310364F3D3}" destId="{2527F229-EC23-475E-96A7-0E0195F9390B}" srcOrd="0" destOrd="1" presId="urn:microsoft.com/office/officeart/2005/8/layout/vList2"/>
    <dgm:cxn modelId="{BAEBFB1C-1E47-482F-80D8-242BDBA12464}" type="presOf" srcId="{7FCCA6C5-A89D-4190-8CA8-8355EA1454C3}" destId="{834324DB-DFF5-440E-9943-F5128EDCFE7A}" srcOrd="0" destOrd="0" presId="urn:microsoft.com/office/officeart/2005/8/layout/vList2"/>
    <dgm:cxn modelId="{062CC51F-E1E7-4F1E-86D9-6CB4B6F873F3}" srcId="{7C250F2B-8B7A-4A14-9D22-32C71F9C2969}" destId="{7FCCA6C5-A89D-4190-8CA8-8355EA1454C3}" srcOrd="3" destOrd="0" parTransId="{B0A82C88-006E-4598-9A73-38485F96B3DB}" sibTransId="{E571BAA9-5E03-4965-BA21-C0C824AB5338}"/>
    <dgm:cxn modelId="{44938A63-533F-454E-AD91-6812CDE78DFD}" type="presOf" srcId="{35B9D4D6-0C07-4ABD-A709-67C15976331E}" destId="{9CC003E7-11AD-4A5F-985F-C49F7CE4C369}" srcOrd="0" destOrd="0" presId="urn:microsoft.com/office/officeart/2005/8/layout/vList2"/>
    <dgm:cxn modelId="{0E772547-C86F-40DF-B50B-BB16EB316664}" srcId="{7C250F2B-8B7A-4A14-9D22-32C71F9C2969}" destId="{B30C59AB-40B8-4017-A818-B99A37D220BF}" srcOrd="0" destOrd="0" parTransId="{9768D822-97BD-433B-B7C6-C45EE65CEEE5}" sibTransId="{C3997342-523F-4651-A176-E2C0DB0A00A3}"/>
    <dgm:cxn modelId="{E49CC177-3A9B-4F68-9133-30B075E05A56}" srcId="{7C250F2B-8B7A-4A14-9D22-32C71F9C2969}" destId="{16857487-34EC-43F4-8BFC-97FC9A1567DB}" srcOrd="4" destOrd="0" parTransId="{465643D9-EA76-4ED8-987C-3DDBC106DEAA}" sibTransId="{3EF60DC8-8272-4025-B767-C7AF12125940}"/>
    <dgm:cxn modelId="{662D1B82-73E9-40B6-9825-D883CB880784}" srcId="{B30C59AB-40B8-4017-A818-B99A37D220BF}" destId="{046FF758-D227-4308-B36E-2453D7F89EC2}" srcOrd="0" destOrd="0" parTransId="{ACFAE8F8-A5A6-4A2F-BE17-AF0919D7E034}" sibTransId="{F1D1D21A-8C78-4686-B785-A583C274489B}"/>
    <dgm:cxn modelId="{67FCAA90-7645-486D-BDB6-09F8F512D6AF}" type="presOf" srcId="{046FF758-D227-4308-B36E-2453D7F89EC2}" destId="{2527F229-EC23-475E-96A7-0E0195F9390B}" srcOrd="0" destOrd="0" presId="urn:microsoft.com/office/officeart/2005/8/layout/vList2"/>
    <dgm:cxn modelId="{5CB8E9A6-4699-4C17-9D98-B966927EE5E3}" type="presOf" srcId="{7C250F2B-8B7A-4A14-9D22-32C71F9C2969}" destId="{2BA4E4B8-6A62-41FC-B134-8A9FF582E9FB}" srcOrd="0" destOrd="0" presId="urn:microsoft.com/office/officeart/2005/8/layout/vList2"/>
    <dgm:cxn modelId="{2182DCA8-D272-415C-84CB-825792EA5243}" type="presOf" srcId="{CC395D4F-6C11-4CC9-8568-9B15A3EC09AF}" destId="{8D77D7A7-504B-4B88-9C63-9371391FAB82}" srcOrd="0" destOrd="0" presId="urn:microsoft.com/office/officeart/2005/8/layout/vList2"/>
    <dgm:cxn modelId="{DB6349AB-2DD1-4AF7-83C8-2955A73E5ECE}" srcId="{B30C59AB-40B8-4017-A818-B99A37D220BF}" destId="{2FC8B2B5-C167-4CD8-BAD7-7E310364F3D3}" srcOrd="1" destOrd="0" parTransId="{30719F2C-F8F2-4C4B-ADB3-094ADD1A9F3E}" sibTransId="{03F5537D-E659-4C14-8BFA-37616EC20075}"/>
    <dgm:cxn modelId="{1F4BE4B3-96E9-4202-8893-6D18EBF0196F}" type="presOf" srcId="{16857487-34EC-43F4-8BFC-97FC9A1567DB}" destId="{90305B7E-D3DD-4769-BAA6-DEF4C0EBA696}" srcOrd="0" destOrd="0" presId="urn:microsoft.com/office/officeart/2005/8/layout/vList2"/>
    <dgm:cxn modelId="{C60AD2CF-8859-48A4-BDC6-D3EF6EC84EFB}" srcId="{7C250F2B-8B7A-4A14-9D22-32C71F9C2969}" destId="{8FD78721-094E-4B4B-B224-AF09858578DB}" srcOrd="5" destOrd="0" parTransId="{D7CA93D0-74FF-4679-B9F8-35E1AE98FEA2}" sibTransId="{24F6E490-7941-461D-A3EE-92AF14895DAE}"/>
    <dgm:cxn modelId="{AA0B9BD1-C6B2-45CB-9152-EE9450477786}" srcId="{7C250F2B-8B7A-4A14-9D22-32C71F9C2969}" destId="{CC395D4F-6C11-4CC9-8568-9B15A3EC09AF}" srcOrd="6" destOrd="0" parTransId="{8D891648-77E1-491B-AB4C-5D466D39AB78}" sibTransId="{DA4F4771-5FD0-41CC-B22B-C398DAB8F4A4}"/>
    <dgm:cxn modelId="{9D4B82D9-7A67-4B12-86A3-151CF3DE7883}" type="presOf" srcId="{8FD78721-094E-4B4B-B224-AF09858578DB}" destId="{6764BE00-5E27-484B-8858-E6D8B64A923B}" srcOrd="0" destOrd="0" presId="urn:microsoft.com/office/officeart/2005/8/layout/vList2"/>
    <dgm:cxn modelId="{865859E3-928F-4C53-A00B-B8A15413D793}" srcId="{7C250F2B-8B7A-4A14-9D22-32C71F9C2969}" destId="{5089E037-D86B-4C0B-91AD-F54A45476CDB}" srcOrd="2" destOrd="0" parTransId="{6B1778F4-4F79-46ED-985B-E38F23BBC255}" sibTransId="{44ED91F5-9103-475C-8164-6E4EEFCC80D6}"/>
    <dgm:cxn modelId="{AF631EED-5960-4485-A4A7-5AD1B84840B0}" srcId="{7C250F2B-8B7A-4A14-9D22-32C71F9C2969}" destId="{35B9D4D6-0C07-4ABD-A709-67C15976331E}" srcOrd="1" destOrd="0" parTransId="{69715B24-48DF-4005-933C-AF0D1E0C70DC}" sibTransId="{24F7FCBD-9E12-4667-857A-5F4552857050}"/>
    <dgm:cxn modelId="{5D3A15CF-CFF8-435C-A45F-9F70349F3AE9}" type="presParOf" srcId="{2BA4E4B8-6A62-41FC-B134-8A9FF582E9FB}" destId="{CB8ED069-DF3F-410E-BD83-8B660FC65F5F}" srcOrd="0" destOrd="0" presId="urn:microsoft.com/office/officeart/2005/8/layout/vList2"/>
    <dgm:cxn modelId="{A696F554-15B2-4EEC-A007-C08933C6CD4B}" type="presParOf" srcId="{2BA4E4B8-6A62-41FC-B134-8A9FF582E9FB}" destId="{2527F229-EC23-475E-96A7-0E0195F9390B}" srcOrd="1" destOrd="0" presId="urn:microsoft.com/office/officeart/2005/8/layout/vList2"/>
    <dgm:cxn modelId="{1A387A82-BD72-4E66-8EFB-B415893A5AEC}" type="presParOf" srcId="{2BA4E4B8-6A62-41FC-B134-8A9FF582E9FB}" destId="{9CC003E7-11AD-4A5F-985F-C49F7CE4C369}" srcOrd="2" destOrd="0" presId="urn:microsoft.com/office/officeart/2005/8/layout/vList2"/>
    <dgm:cxn modelId="{D6497ED2-B152-4213-B9BD-DA7ACB635E5B}" type="presParOf" srcId="{2BA4E4B8-6A62-41FC-B134-8A9FF582E9FB}" destId="{AA29E8CE-6833-4979-ACD6-D5859F5836A8}" srcOrd="3" destOrd="0" presId="urn:microsoft.com/office/officeart/2005/8/layout/vList2"/>
    <dgm:cxn modelId="{D556F17B-0F9D-40C4-955B-6BC1D2D4DBCE}" type="presParOf" srcId="{2BA4E4B8-6A62-41FC-B134-8A9FF582E9FB}" destId="{C5308C42-DC31-43F6-BFCF-B39A7D662F24}" srcOrd="4" destOrd="0" presId="urn:microsoft.com/office/officeart/2005/8/layout/vList2"/>
    <dgm:cxn modelId="{F26EA407-B494-49B9-8C2B-EB9913FB8678}" type="presParOf" srcId="{2BA4E4B8-6A62-41FC-B134-8A9FF582E9FB}" destId="{535F1166-499D-4CE8-BC5D-B5D69B61D62F}" srcOrd="5" destOrd="0" presId="urn:microsoft.com/office/officeart/2005/8/layout/vList2"/>
    <dgm:cxn modelId="{81D9AD16-F276-461C-87E2-888E213985E0}" type="presParOf" srcId="{2BA4E4B8-6A62-41FC-B134-8A9FF582E9FB}" destId="{834324DB-DFF5-440E-9943-F5128EDCFE7A}" srcOrd="6" destOrd="0" presId="urn:microsoft.com/office/officeart/2005/8/layout/vList2"/>
    <dgm:cxn modelId="{06C8649E-BB07-4ED7-BDE0-78696BA3FDDA}" type="presParOf" srcId="{2BA4E4B8-6A62-41FC-B134-8A9FF582E9FB}" destId="{29817E92-220E-4BDF-9F56-2D3BDA34B011}" srcOrd="7" destOrd="0" presId="urn:microsoft.com/office/officeart/2005/8/layout/vList2"/>
    <dgm:cxn modelId="{CB04C78F-6A6F-4B17-8978-FCE9D1B35163}" type="presParOf" srcId="{2BA4E4B8-6A62-41FC-B134-8A9FF582E9FB}" destId="{90305B7E-D3DD-4769-BAA6-DEF4C0EBA696}" srcOrd="8" destOrd="0" presId="urn:microsoft.com/office/officeart/2005/8/layout/vList2"/>
    <dgm:cxn modelId="{74F23C05-1906-4A36-A622-4D3FF9B095E2}" type="presParOf" srcId="{2BA4E4B8-6A62-41FC-B134-8A9FF582E9FB}" destId="{BDD3E97A-5B7D-4985-9D51-E049BD4F19AC}" srcOrd="9" destOrd="0" presId="urn:microsoft.com/office/officeart/2005/8/layout/vList2"/>
    <dgm:cxn modelId="{1975E160-AFF4-4F81-98AD-1946B8109E29}" type="presParOf" srcId="{2BA4E4B8-6A62-41FC-B134-8A9FF582E9FB}" destId="{6764BE00-5E27-484B-8858-E6D8B64A923B}" srcOrd="10" destOrd="0" presId="urn:microsoft.com/office/officeart/2005/8/layout/vList2"/>
    <dgm:cxn modelId="{5FEF202E-8BCC-4C05-865A-4E635D37184B}" type="presParOf" srcId="{2BA4E4B8-6A62-41FC-B134-8A9FF582E9FB}" destId="{FEF9156C-A67A-4AF9-8833-9C16A08F083B}" srcOrd="11" destOrd="0" presId="urn:microsoft.com/office/officeart/2005/8/layout/vList2"/>
    <dgm:cxn modelId="{7E486662-9411-4CE6-8C80-BDB3FAFBDDF6}" type="presParOf" srcId="{2BA4E4B8-6A62-41FC-B134-8A9FF582E9FB}" destId="{8D77D7A7-504B-4B88-9C63-9371391FAB82}"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890D5-4F42-4C33-B381-CD393B37A1FF}">
      <dsp:nvSpPr>
        <dsp:cNvPr id="0" name=""/>
        <dsp:cNvSpPr/>
      </dsp:nvSpPr>
      <dsp:spPr>
        <a:xfrm>
          <a:off x="1991787" y="725"/>
          <a:ext cx="1415738" cy="141573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Paid</a:t>
          </a:r>
        </a:p>
      </dsp:txBody>
      <dsp:txXfrm>
        <a:off x="2199117" y="208055"/>
        <a:ext cx="1001078" cy="1001078"/>
      </dsp:txXfrm>
    </dsp:sp>
    <dsp:sp modelId="{973C755A-5077-47FB-BDC0-FF7A84FD3F26}">
      <dsp:nvSpPr>
        <dsp:cNvPr id="0" name=""/>
        <dsp:cNvSpPr/>
      </dsp:nvSpPr>
      <dsp:spPr>
        <a:xfrm rot="2160000">
          <a:off x="3363265" y="1089277"/>
          <a:ext cx="378363" cy="4778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3374104" y="1151480"/>
        <a:ext cx="264854" cy="286687"/>
      </dsp:txXfrm>
    </dsp:sp>
    <dsp:sp modelId="{7C5A343C-E262-450D-959C-A644EA0CABBE}">
      <dsp:nvSpPr>
        <dsp:cNvPr id="0" name=""/>
        <dsp:cNvSpPr/>
      </dsp:nvSpPr>
      <dsp:spPr>
        <a:xfrm>
          <a:off x="3714695" y="1252491"/>
          <a:ext cx="1415738" cy="141573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Earned</a:t>
          </a:r>
        </a:p>
      </dsp:txBody>
      <dsp:txXfrm>
        <a:off x="3922025" y="1459821"/>
        <a:ext cx="1001078" cy="1001078"/>
      </dsp:txXfrm>
    </dsp:sp>
    <dsp:sp modelId="{719BC63E-F731-4648-BC28-EDC25FC57AA9}">
      <dsp:nvSpPr>
        <dsp:cNvPr id="0" name=""/>
        <dsp:cNvSpPr/>
      </dsp:nvSpPr>
      <dsp:spPr>
        <a:xfrm rot="6480000">
          <a:off x="3907646" y="2723970"/>
          <a:ext cx="378363" cy="4778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3981939" y="2765555"/>
        <a:ext cx="264854" cy="286687"/>
      </dsp:txXfrm>
    </dsp:sp>
    <dsp:sp modelId="{91CB6799-0928-4E01-9EDA-41B17BB04FAF}">
      <dsp:nvSpPr>
        <dsp:cNvPr id="0" name=""/>
        <dsp:cNvSpPr/>
      </dsp:nvSpPr>
      <dsp:spPr>
        <a:xfrm>
          <a:off x="3056603" y="3277891"/>
          <a:ext cx="1415738" cy="141573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Shared</a:t>
          </a:r>
        </a:p>
      </dsp:txBody>
      <dsp:txXfrm>
        <a:off x="3263933" y="3485221"/>
        <a:ext cx="1001078" cy="1001078"/>
      </dsp:txXfrm>
    </dsp:sp>
    <dsp:sp modelId="{3701657F-6946-4A4C-877D-2A88A526B7E1}">
      <dsp:nvSpPr>
        <dsp:cNvPr id="0" name=""/>
        <dsp:cNvSpPr/>
      </dsp:nvSpPr>
      <dsp:spPr>
        <a:xfrm rot="10798828">
          <a:off x="2521187" y="3747213"/>
          <a:ext cx="378360" cy="4778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2634695" y="3842756"/>
        <a:ext cx="264852" cy="286687"/>
      </dsp:txXfrm>
    </dsp:sp>
    <dsp:sp modelId="{28372633-A8CE-4898-AF86-305447452F30}">
      <dsp:nvSpPr>
        <dsp:cNvPr id="0" name=""/>
        <dsp:cNvSpPr/>
      </dsp:nvSpPr>
      <dsp:spPr>
        <a:xfrm>
          <a:off x="926977" y="3278616"/>
          <a:ext cx="1415738" cy="141573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Owned</a:t>
          </a:r>
        </a:p>
      </dsp:txBody>
      <dsp:txXfrm>
        <a:off x="1134307" y="3485946"/>
        <a:ext cx="1001078" cy="1001078"/>
      </dsp:txXfrm>
    </dsp:sp>
    <dsp:sp modelId="{3BFA7701-5D17-48E5-8EAF-0CE4B894FCD8}">
      <dsp:nvSpPr>
        <dsp:cNvPr id="0" name=""/>
        <dsp:cNvSpPr/>
      </dsp:nvSpPr>
      <dsp:spPr>
        <a:xfrm rot="15120354">
          <a:off x="1119744" y="2744711"/>
          <a:ext cx="378730" cy="4778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1194103" y="2894304"/>
        <a:ext cx="265111" cy="286687"/>
      </dsp:txXfrm>
    </dsp:sp>
    <dsp:sp modelId="{4DD53E4A-81C3-4CAD-B31F-4C20BA5CFCD7}">
      <dsp:nvSpPr>
        <dsp:cNvPr id="0" name=""/>
        <dsp:cNvSpPr/>
      </dsp:nvSpPr>
      <dsp:spPr>
        <a:xfrm>
          <a:off x="268880" y="1252491"/>
          <a:ext cx="1415738" cy="1415738"/>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AI</a:t>
          </a:r>
        </a:p>
      </dsp:txBody>
      <dsp:txXfrm>
        <a:off x="476210" y="1459821"/>
        <a:ext cx="1001078" cy="1001078"/>
      </dsp:txXfrm>
    </dsp:sp>
    <dsp:sp modelId="{670EC530-2BF9-418C-9EBE-CFD33FE15D7D}">
      <dsp:nvSpPr>
        <dsp:cNvPr id="0" name=""/>
        <dsp:cNvSpPr/>
      </dsp:nvSpPr>
      <dsp:spPr>
        <a:xfrm rot="19440000">
          <a:off x="1640358" y="1101866"/>
          <a:ext cx="378363" cy="4778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651197" y="1230787"/>
        <a:ext cx="264854" cy="2866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A52D35-15C8-44C1-95B5-F098D48B71CA}">
      <dsp:nvSpPr>
        <dsp:cNvPr id="0" name=""/>
        <dsp:cNvSpPr/>
      </dsp:nvSpPr>
      <dsp:spPr>
        <a:xfrm>
          <a:off x="0" y="7848"/>
          <a:ext cx="5216979" cy="95471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Translate complex ideas into plain language</a:t>
          </a:r>
        </a:p>
      </dsp:txBody>
      <dsp:txXfrm>
        <a:off x="46606" y="54454"/>
        <a:ext cx="5123767" cy="861507"/>
      </dsp:txXfrm>
    </dsp:sp>
    <dsp:sp modelId="{E9E578DA-D51B-4BA7-9E7C-E2B50026AA83}">
      <dsp:nvSpPr>
        <dsp:cNvPr id="0" name=""/>
        <dsp:cNvSpPr/>
      </dsp:nvSpPr>
      <dsp:spPr>
        <a:xfrm>
          <a:off x="0" y="1031688"/>
          <a:ext cx="5216979" cy="95471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Storytelling</a:t>
          </a:r>
        </a:p>
      </dsp:txBody>
      <dsp:txXfrm>
        <a:off x="46606" y="1078294"/>
        <a:ext cx="5123767" cy="861507"/>
      </dsp:txXfrm>
    </dsp:sp>
    <dsp:sp modelId="{7666BD7A-87DD-420E-9326-B72D1763975A}">
      <dsp:nvSpPr>
        <dsp:cNvPr id="0" name=""/>
        <dsp:cNvSpPr/>
      </dsp:nvSpPr>
      <dsp:spPr>
        <a:xfrm>
          <a:off x="0" y="2055528"/>
          <a:ext cx="5216979" cy="95471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Draft media releases and fact sheets BUT</a:t>
          </a:r>
        </a:p>
      </dsp:txBody>
      <dsp:txXfrm>
        <a:off x="46606" y="2102134"/>
        <a:ext cx="5123767" cy="861507"/>
      </dsp:txXfrm>
    </dsp:sp>
    <dsp:sp modelId="{FAB27683-98B6-4E8E-8F0F-D15D3DFA1EE7}">
      <dsp:nvSpPr>
        <dsp:cNvPr id="0" name=""/>
        <dsp:cNvSpPr/>
      </dsp:nvSpPr>
      <dsp:spPr>
        <a:xfrm>
          <a:off x="0" y="3079368"/>
          <a:ext cx="5216979" cy="95471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Fact-check everything</a:t>
          </a:r>
        </a:p>
      </dsp:txBody>
      <dsp:txXfrm>
        <a:off x="46606" y="3125974"/>
        <a:ext cx="5123767" cy="861507"/>
      </dsp:txXfrm>
    </dsp:sp>
    <dsp:sp modelId="{B56A668E-E16F-496E-9980-9BB8EC773E88}">
      <dsp:nvSpPr>
        <dsp:cNvPr id="0" name=""/>
        <dsp:cNvSpPr/>
      </dsp:nvSpPr>
      <dsp:spPr>
        <a:xfrm>
          <a:off x="0" y="4103208"/>
          <a:ext cx="5216979" cy="95471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Don’t send AI-generated photographs or video to the media</a:t>
          </a:r>
        </a:p>
      </dsp:txBody>
      <dsp:txXfrm>
        <a:off x="46606" y="4149814"/>
        <a:ext cx="5123767" cy="861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8ED069-DF3F-410E-BD83-8B660FC65F5F}">
      <dsp:nvSpPr>
        <dsp:cNvPr id="0" name=""/>
        <dsp:cNvSpPr/>
      </dsp:nvSpPr>
      <dsp:spPr>
        <a:xfrm>
          <a:off x="0" y="9085"/>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b="0" i="0" kern="1200"/>
            <a:t>Evaluate each campaign element as well as the overall objectives</a:t>
          </a:r>
          <a:endParaRPr lang="en-US" sz="2200" kern="1200"/>
        </a:p>
      </dsp:txBody>
      <dsp:txXfrm>
        <a:off x="25759" y="34844"/>
        <a:ext cx="9320430" cy="476152"/>
      </dsp:txXfrm>
    </dsp:sp>
    <dsp:sp modelId="{2527F229-EC23-475E-96A7-0E0195F9390B}">
      <dsp:nvSpPr>
        <dsp:cNvPr id="0" name=""/>
        <dsp:cNvSpPr/>
      </dsp:nvSpPr>
      <dsp:spPr>
        <a:xfrm>
          <a:off x="0" y="536755"/>
          <a:ext cx="9371948"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755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ZA" sz="1700" kern="1200"/>
            <a:t>Quantitative and Qualitative Analysis</a:t>
          </a:r>
          <a:endParaRPr lang="en-US" sz="1700" kern="1200"/>
        </a:p>
        <a:p>
          <a:pPr marL="171450" lvl="1" indent="-171450" algn="l" defTabSz="755650">
            <a:lnSpc>
              <a:spcPct val="90000"/>
            </a:lnSpc>
            <a:spcBef>
              <a:spcPct val="0"/>
            </a:spcBef>
            <a:spcAft>
              <a:spcPct val="20000"/>
            </a:spcAft>
            <a:buChar char="•"/>
          </a:pPr>
          <a:r>
            <a:rPr lang="en-ZA" sz="1700" kern="1200"/>
            <a:t>Measure Outputs and Outcomes</a:t>
          </a:r>
          <a:endParaRPr lang="en-US" sz="1700" kern="1200"/>
        </a:p>
      </dsp:txBody>
      <dsp:txXfrm>
        <a:off x="0" y="536755"/>
        <a:ext cx="9371948" cy="592020"/>
      </dsp:txXfrm>
    </dsp:sp>
    <dsp:sp modelId="{9CC003E7-11AD-4A5F-985F-C49F7CE4C369}">
      <dsp:nvSpPr>
        <dsp:cNvPr id="0" name=""/>
        <dsp:cNvSpPr/>
      </dsp:nvSpPr>
      <dsp:spPr>
        <a:xfrm>
          <a:off x="0" y="1128775"/>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Media Monitoring</a:t>
          </a:r>
          <a:endParaRPr lang="en-US" sz="2200" kern="1200"/>
        </a:p>
      </dsp:txBody>
      <dsp:txXfrm>
        <a:off x="25759" y="1154534"/>
        <a:ext cx="9320430" cy="476152"/>
      </dsp:txXfrm>
    </dsp:sp>
    <dsp:sp modelId="{C5308C42-DC31-43F6-BFCF-B39A7D662F24}">
      <dsp:nvSpPr>
        <dsp:cNvPr id="0" name=""/>
        <dsp:cNvSpPr/>
      </dsp:nvSpPr>
      <dsp:spPr>
        <a:xfrm>
          <a:off x="0" y="1719805"/>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Surveys and Interviews</a:t>
          </a:r>
          <a:endParaRPr lang="en-US" sz="2200" kern="1200"/>
        </a:p>
      </dsp:txBody>
      <dsp:txXfrm>
        <a:off x="25759" y="1745564"/>
        <a:ext cx="9320430" cy="476152"/>
      </dsp:txXfrm>
    </dsp:sp>
    <dsp:sp modelId="{834324DB-DFF5-440E-9943-F5128EDCFE7A}">
      <dsp:nvSpPr>
        <dsp:cNvPr id="0" name=""/>
        <dsp:cNvSpPr/>
      </dsp:nvSpPr>
      <dsp:spPr>
        <a:xfrm>
          <a:off x="0" y="2310836"/>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Focus Groups</a:t>
          </a:r>
          <a:endParaRPr lang="en-US" sz="2200" kern="1200"/>
        </a:p>
      </dsp:txBody>
      <dsp:txXfrm>
        <a:off x="25759" y="2336595"/>
        <a:ext cx="9320430" cy="476152"/>
      </dsp:txXfrm>
    </dsp:sp>
    <dsp:sp modelId="{90305B7E-D3DD-4769-BAA6-DEF4C0EBA696}">
      <dsp:nvSpPr>
        <dsp:cNvPr id="0" name=""/>
        <dsp:cNvSpPr/>
      </dsp:nvSpPr>
      <dsp:spPr>
        <a:xfrm>
          <a:off x="0" y="2901866"/>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Tracking visitors to website</a:t>
          </a:r>
          <a:endParaRPr lang="en-US" sz="2200" kern="1200"/>
        </a:p>
      </dsp:txBody>
      <dsp:txXfrm>
        <a:off x="25759" y="2927625"/>
        <a:ext cx="9320430" cy="476152"/>
      </dsp:txXfrm>
    </dsp:sp>
    <dsp:sp modelId="{6764BE00-5E27-484B-8858-E6D8B64A923B}">
      <dsp:nvSpPr>
        <dsp:cNvPr id="0" name=""/>
        <dsp:cNvSpPr/>
      </dsp:nvSpPr>
      <dsp:spPr>
        <a:xfrm>
          <a:off x="0" y="3492896"/>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Social media analytics</a:t>
          </a:r>
          <a:endParaRPr lang="en-US" sz="2200" kern="1200"/>
        </a:p>
      </dsp:txBody>
      <dsp:txXfrm>
        <a:off x="25759" y="3518655"/>
        <a:ext cx="9320430" cy="476152"/>
      </dsp:txXfrm>
    </dsp:sp>
    <dsp:sp modelId="{8D77D7A7-504B-4B88-9C63-9371391FAB82}">
      <dsp:nvSpPr>
        <dsp:cNvPr id="0" name=""/>
        <dsp:cNvSpPr/>
      </dsp:nvSpPr>
      <dsp:spPr>
        <a:xfrm>
          <a:off x="0" y="4083926"/>
          <a:ext cx="9371948" cy="52767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ZA" sz="2200" kern="1200"/>
            <a:t>Attendance at events</a:t>
          </a:r>
          <a:endParaRPr lang="en-US" sz="2200" kern="1200"/>
        </a:p>
      </dsp:txBody>
      <dsp:txXfrm>
        <a:off x="25759" y="4109685"/>
        <a:ext cx="9320430" cy="47615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10/9/2026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10/9/2026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grifarming.in/artificial-intelligence-in-agriculture-role-benefits-and-exampl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iredspace.wits.ac.za/server/api/core/bitstreams/1d0d2f1c-de7b-4436-a750-a05565bdd58f/conten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Imagine living in a world where everything was generated…text, images, video – how would you know what is true?</a:t>
            </a:r>
          </a:p>
          <a:p>
            <a:r>
              <a:rPr lang="en-ZA" dirty="0"/>
              <a:t>- Why news media matters, why journalists matter and why fact checking is important.</a:t>
            </a:r>
          </a:p>
        </p:txBody>
      </p:sp>
      <p:sp>
        <p:nvSpPr>
          <p:cNvPr id="4" name="Slide Number Placeholder 3"/>
          <p:cNvSpPr>
            <a:spLocks noGrp="1"/>
          </p:cNvSpPr>
          <p:nvPr>
            <p:ph type="sldNum" sz="quarter" idx="5"/>
          </p:nvPr>
        </p:nvSpPr>
        <p:spPr/>
        <p:txBody>
          <a:bodyPr/>
          <a:lstStyle/>
          <a:p>
            <a:fld id="{77542409-6A04-4DC6-AC3A-D3758287A8F2}" type="slidenum">
              <a:rPr lang="en-ZA" smtClean="0"/>
              <a:t>2</a:t>
            </a:fld>
            <a:endParaRPr lang="en-ZA"/>
          </a:p>
        </p:txBody>
      </p:sp>
    </p:spTree>
    <p:extLst>
      <p:ext uri="{BB962C8B-B14F-4D97-AF65-F5344CB8AC3E}">
        <p14:creationId xmlns:p14="http://schemas.microsoft.com/office/powerpoint/2010/main" val="127240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You are already using AI</a:t>
            </a:r>
          </a:p>
          <a:p>
            <a:r>
              <a:rPr lang="en-ZA" dirty="0"/>
              <a:t>Mass communication theory – algorithms feed up more of what you like</a:t>
            </a:r>
          </a:p>
        </p:txBody>
      </p:sp>
      <p:sp>
        <p:nvSpPr>
          <p:cNvPr id="4" name="Slide Number Placeholder 3"/>
          <p:cNvSpPr>
            <a:spLocks noGrp="1"/>
          </p:cNvSpPr>
          <p:nvPr>
            <p:ph type="sldNum" sz="quarter" idx="5"/>
          </p:nvPr>
        </p:nvSpPr>
        <p:spPr/>
        <p:txBody>
          <a:bodyPr/>
          <a:lstStyle/>
          <a:p>
            <a:fld id="{77542409-6A04-4DC6-AC3A-D3758287A8F2}" type="slidenum">
              <a:rPr lang="en-ZA" smtClean="0"/>
              <a:t>4</a:t>
            </a:fld>
            <a:endParaRPr lang="en-ZA"/>
          </a:p>
        </p:txBody>
      </p:sp>
    </p:spTree>
    <p:extLst>
      <p:ext uri="{BB962C8B-B14F-4D97-AF65-F5344CB8AC3E}">
        <p14:creationId xmlns:p14="http://schemas.microsoft.com/office/powerpoint/2010/main" val="512216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C3016-3585-5D19-A33C-65CD9C23F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CA054-804D-EF03-5415-447592844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A797E-FEC6-3DA9-AF5E-0B3D6A5CE51A}"/>
              </a:ext>
            </a:extLst>
          </p:cNvPr>
          <p:cNvSpPr>
            <a:spLocks noGrp="1"/>
          </p:cNvSpPr>
          <p:nvPr>
            <p:ph type="body" idx="1"/>
          </p:nvPr>
        </p:nvSpPr>
        <p:spPr/>
        <p:txBody>
          <a:bodyPr/>
          <a:lstStyle/>
          <a:p>
            <a:r>
              <a:rPr lang="en-ZA" dirty="0"/>
              <a:t>Power of AI, threats of AI</a:t>
            </a:r>
          </a:p>
        </p:txBody>
      </p:sp>
      <p:sp>
        <p:nvSpPr>
          <p:cNvPr id="4" name="Slide Number Placeholder 3">
            <a:extLst>
              <a:ext uri="{FF2B5EF4-FFF2-40B4-BE49-F238E27FC236}">
                <a16:creationId xmlns:a16="http://schemas.microsoft.com/office/drawing/2014/main" id="{E2E04E35-1C3E-F417-1002-084EDF7D9BD1}"/>
              </a:ext>
            </a:extLst>
          </p:cNvPr>
          <p:cNvSpPr>
            <a:spLocks noGrp="1"/>
          </p:cNvSpPr>
          <p:nvPr>
            <p:ph type="sldNum" sz="quarter" idx="5"/>
          </p:nvPr>
        </p:nvSpPr>
        <p:spPr/>
        <p:txBody>
          <a:bodyPr/>
          <a:lstStyle/>
          <a:p>
            <a:fld id="{77542409-6A04-4DC6-AC3A-D3758287A8F2}" type="slidenum">
              <a:rPr lang="en-ZA" smtClean="0"/>
              <a:t>5</a:t>
            </a:fld>
            <a:endParaRPr lang="en-ZA"/>
          </a:p>
        </p:txBody>
      </p:sp>
    </p:spTree>
    <p:extLst>
      <p:ext uri="{BB962C8B-B14F-4D97-AF65-F5344CB8AC3E}">
        <p14:creationId xmlns:p14="http://schemas.microsoft.com/office/powerpoint/2010/main" val="1367335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Agrifarming</a:t>
            </a:r>
            <a:r>
              <a:rPr lang="en-ZA" dirty="0"/>
              <a:t> - </a:t>
            </a:r>
            <a:r>
              <a:rPr lang="en-ZA" dirty="0">
                <a:hlinkClick r:id="rId3"/>
              </a:rPr>
              <a:t>Artificial Intelligence in Agriculture - Role, Benefits, and Examples</a:t>
            </a:r>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7</a:t>
            </a:fld>
            <a:endParaRPr lang="en-ZA"/>
          </a:p>
        </p:txBody>
      </p:sp>
    </p:spTree>
    <p:extLst>
      <p:ext uri="{BB962C8B-B14F-4D97-AF65-F5344CB8AC3E}">
        <p14:creationId xmlns:p14="http://schemas.microsoft.com/office/powerpoint/2010/main" val="289657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War on Science</a:t>
            </a:r>
          </a:p>
          <a:p>
            <a:r>
              <a:rPr lang="en-ZA" dirty="0"/>
              <a:t>Misinformation and Disinformation</a:t>
            </a:r>
          </a:p>
          <a:p>
            <a:r>
              <a:rPr lang="en-ZA" sz="1200" b="0" i="0" kern="1200" dirty="0">
                <a:solidFill>
                  <a:schemeClr val="tx1"/>
                </a:solidFill>
                <a:effectLst/>
                <a:latin typeface="+mn-lt"/>
                <a:ea typeface="+mn-ea"/>
                <a:cs typeface="+mn-cs"/>
              </a:rPr>
              <a:t>Sometimes designed to mislead, manipulate and undermine confidence in scientific evidence</a:t>
            </a:r>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8</a:t>
            </a:fld>
            <a:endParaRPr lang="en-ZA"/>
          </a:p>
        </p:txBody>
      </p:sp>
    </p:spTree>
    <p:extLst>
      <p:ext uri="{BB962C8B-B14F-4D97-AF65-F5344CB8AC3E}">
        <p14:creationId xmlns:p14="http://schemas.microsoft.com/office/powerpoint/2010/main" val="169921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Build public trust in science and research</a:t>
            </a:r>
          </a:p>
        </p:txBody>
      </p:sp>
      <p:sp>
        <p:nvSpPr>
          <p:cNvPr id="4" name="Slide Number Placeholder 3"/>
          <p:cNvSpPr>
            <a:spLocks noGrp="1"/>
          </p:cNvSpPr>
          <p:nvPr>
            <p:ph type="sldNum" sz="quarter" idx="5"/>
          </p:nvPr>
        </p:nvSpPr>
        <p:spPr/>
        <p:txBody>
          <a:bodyPr/>
          <a:lstStyle/>
          <a:p>
            <a:fld id="{77542409-6A04-4DC6-AC3A-D3758287A8F2}" type="slidenum">
              <a:rPr lang="en-ZA" smtClean="0"/>
              <a:t>9</a:t>
            </a:fld>
            <a:endParaRPr lang="en-ZA"/>
          </a:p>
        </p:txBody>
      </p:sp>
    </p:spTree>
    <p:extLst>
      <p:ext uri="{BB962C8B-B14F-4D97-AF65-F5344CB8AC3E}">
        <p14:creationId xmlns:p14="http://schemas.microsoft.com/office/powerpoint/2010/main" val="413772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ZA" dirty="0"/>
              <a:t>Distinguished Professor of Climatology and Director of the Global Change Institute</a:t>
            </a:r>
          </a:p>
          <a:p>
            <a:pPr marL="171450" indent="-171450">
              <a:buFontTx/>
              <a:buChar char="-"/>
            </a:pPr>
            <a:r>
              <a:rPr lang="en-ZA" dirty="0"/>
              <a:t>Climate modeller – predict temperature, rainfall, circulation patterns over southern Africa</a:t>
            </a:r>
          </a:p>
          <a:p>
            <a:pPr marL="171450" indent="-171450">
              <a:buFontTx/>
              <a:buChar char="-"/>
            </a:pPr>
            <a:r>
              <a:rPr lang="en-ZA" dirty="0"/>
              <a:t>Durban floods – working with government</a:t>
            </a:r>
          </a:p>
          <a:p>
            <a:pPr marL="171450" indent="-171450">
              <a:buFontTx/>
              <a:buChar char="-"/>
            </a:pPr>
            <a:r>
              <a:rPr lang="en-ZA" dirty="0"/>
              <a:t>Impact of El Nino - </a:t>
            </a:r>
            <a:r>
              <a:rPr lang="en-ZA" dirty="0">
                <a:hlinkClick r:id="rId3"/>
              </a:rPr>
              <a:t>The El Ni3mu-o–Southern Oscillation teleconnection to southern Africa in a changing climate</a:t>
            </a:r>
            <a:r>
              <a:rPr lang="en-ZA" dirty="0"/>
              <a:t> and</a:t>
            </a:r>
          </a:p>
        </p:txBody>
      </p:sp>
      <p:sp>
        <p:nvSpPr>
          <p:cNvPr id="4" name="Slide Number Placeholder 3"/>
          <p:cNvSpPr>
            <a:spLocks noGrp="1"/>
          </p:cNvSpPr>
          <p:nvPr>
            <p:ph type="sldNum" sz="quarter" idx="5"/>
          </p:nvPr>
        </p:nvSpPr>
        <p:spPr/>
        <p:txBody>
          <a:bodyPr/>
          <a:lstStyle/>
          <a:p>
            <a:fld id="{77542409-6A04-4DC6-AC3A-D3758287A8F2}" type="slidenum">
              <a:rPr lang="en-ZA" smtClean="0"/>
              <a:t>10</a:t>
            </a:fld>
            <a:endParaRPr lang="en-ZA"/>
          </a:p>
        </p:txBody>
      </p:sp>
    </p:spTree>
    <p:extLst>
      <p:ext uri="{BB962C8B-B14F-4D97-AF65-F5344CB8AC3E}">
        <p14:creationId xmlns:p14="http://schemas.microsoft.com/office/powerpoint/2010/main" val="3904543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Environmental analysis – SWOT, challenges, opportunities</a:t>
            </a:r>
          </a:p>
        </p:txBody>
      </p:sp>
      <p:sp>
        <p:nvSpPr>
          <p:cNvPr id="4" name="Slide Number Placeholder 3"/>
          <p:cNvSpPr>
            <a:spLocks noGrp="1"/>
          </p:cNvSpPr>
          <p:nvPr>
            <p:ph type="sldNum" sz="quarter" idx="5"/>
          </p:nvPr>
        </p:nvSpPr>
        <p:spPr/>
        <p:txBody>
          <a:bodyPr/>
          <a:lstStyle/>
          <a:p>
            <a:fld id="{77542409-6A04-4DC6-AC3A-D3758287A8F2}" type="slidenum">
              <a:rPr lang="en-ZA" smtClean="0"/>
              <a:t>12</a:t>
            </a:fld>
            <a:endParaRPr lang="en-ZA"/>
          </a:p>
        </p:txBody>
      </p:sp>
    </p:spTree>
    <p:extLst>
      <p:ext uri="{BB962C8B-B14F-4D97-AF65-F5344CB8AC3E}">
        <p14:creationId xmlns:p14="http://schemas.microsoft.com/office/powerpoint/2010/main" val="2422779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ZA" sz="1200" dirty="0">
                <a:latin typeface="Calibri" panose="020F0502020204030204" pitchFamily="34" charset="0"/>
                <a:ea typeface="Calibri" panose="020F0502020204030204" pitchFamily="34" charset="0"/>
                <a:cs typeface="Calibri" panose="020F0502020204030204" pitchFamily="34" charset="0"/>
              </a:rPr>
              <a:t>The formula to set measurable objectives is: To do something (ACTION), so that something else happens (RESULT), within a timeframe (DEADLINE) </a:t>
            </a:r>
          </a:p>
          <a:p>
            <a:pPr lvl="0" fontAlgn="base"/>
            <a:r>
              <a:rPr lang="en-ZA" sz="1200" dirty="0">
                <a:latin typeface="Calibri" panose="020F0502020204030204" pitchFamily="34" charset="0"/>
                <a:ea typeface="Calibri" panose="020F0502020204030204" pitchFamily="34" charset="0"/>
                <a:cs typeface="Calibri" panose="020F0502020204030204" pitchFamily="34" charset="0"/>
              </a:rPr>
              <a:t>Communications objectives must flow logically from the company’s strategic objectives, vision and mission. </a:t>
            </a:r>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14</a:t>
            </a:fld>
            <a:endParaRPr lang="en-ZA"/>
          </a:p>
        </p:txBody>
      </p:sp>
    </p:spTree>
    <p:extLst>
      <p:ext uri="{BB962C8B-B14F-4D97-AF65-F5344CB8AC3E}">
        <p14:creationId xmlns:p14="http://schemas.microsoft.com/office/powerpoint/2010/main" val="2691526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1" i="0" kern="1200" dirty="0">
              <a:solidFill>
                <a:schemeClr val="tx1"/>
              </a:solidFill>
              <a:effectLst/>
              <a:latin typeface="+mn-lt"/>
              <a:ea typeface="+mn-ea"/>
              <a:cs typeface="+mn-cs"/>
            </a:endParaRPr>
          </a:p>
          <a:p>
            <a:pPr rtl="0" fontAlgn="base"/>
            <a:endParaRPr lang="en-US" sz="1200" b="1" i="0" kern="1200" dirty="0">
              <a:solidFill>
                <a:schemeClr val="tx1"/>
              </a:solidFill>
              <a:effectLst/>
              <a:latin typeface="+mn-lt"/>
              <a:ea typeface="+mn-ea"/>
              <a:cs typeface="+mn-cs"/>
            </a:endParaRPr>
          </a:p>
          <a:p>
            <a:pPr rtl="0" fontAlgn="base"/>
            <a:r>
              <a:rPr lang="en-US" sz="1200" b="1" i="0" kern="1200" dirty="0">
                <a:solidFill>
                  <a:schemeClr val="tx1"/>
                </a:solidFill>
                <a:effectLst/>
                <a:latin typeface="+mn-lt"/>
                <a:ea typeface="+mn-ea"/>
                <a:cs typeface="+mn-cs"/>
              </a:rPr>
              <a:t>Audiences</a:t>
            </a:r>
          </a:p>
          <a:p>
            <a:pPr marL="177800" indent="-177800">
              <a:lnSpc>
                <a:spcPct val="150000"/>
              </a:lnSpc>
              <a:buSzPct val="100000"/>
              <a:buChar char="•"/>
            </a:pPr>
            <a:r>
              <a:rPr lang="en-US" sz="1200" b="1" dirty="0">
                <a:solidFill>
                  <a:schemeClr val="tx2">
                    <a:lumMod val="50000"/>
                  </a:schemeClr>
                </a:solidFill>
                <a:latin typeface="Arial" panose="020B0604020202020204" pitchFamily="34" charset="0"/>
                <a:ea typeface="Arial" pitchFamily="34" charset="-122"/>
                <a:cs typeface="Arial" panose="020B0604020202020204" pitchFamily="34" charset="0"/>
              </a:rPr>
              <a:t>Who is my ”audience”</a:t>
            </a:r>
          </a:p>
          <a:p>
            <a:pPr marL="177800" indent="-177800">
              <a:lnSpc>
                <a:spcPct val="150000"/>
              </a:lnSpc>
              <a:buSzPct val="100000"/>
              <a:buChar char="•"/>
            </a:pPr>
            <a:r>
              <a:rPr lang="en-US" sz="1200" b="1" dirty="0">
                <a:solidFill>
                  <a:schemeClr val="tx2">
                    <a:lumMod val="50000"/>
                  </a:schemeClr>
                </a:solidFill>
                <a:latin typeface="Arial" panose="020B0604020202020204" pitchFamily="34" charset="0"/>
                <a:ea typeface="Arial" pitchFamily="34" charset="-122"/>
                <a:cs typeface="Arial" panose="020B0604020202020204" pitchFamily="34" charset="0"/>
              </a:rPr>
              <a:t>Why would they care about this story?</a:t>
            </a:r>
            <a:endParaRPr lang="en-US" sz="1200" b="1" dirty="0">
              <a:solidFill>
                <a:schemeClr val="tx2">
                  <a:lumMod val="50000"/>
                </a:schemeClr>
              </a:solidFill>
              <a:latin typeface="Arial" panose="020B0604020202020204" pitchFamily="34" charset="0"/>
              <a:cs typeface="Arial" panose="020B0604020202020204" pitchFamily="34" charset="0"/>
            </a:endParaRPr>
          </a:p>
          <a:p>
            <a:pPr marL="177800" indent="-177800">
              <a:lnSpc>
                <a:spcPct val="150000"/>
              </a:lnSpc>
              <a:buSzPct val="100000"/>
              <a:buChar char="•"/>
            </a:pPr>
            <a:r>
              <a:rPr lang="en-US" sz="1200" b="1" dirty="0">
                <a:solidFill>
                  <a:schemeClr val="tx2">
                    <a:lumMod val="50000"/>
                  </a:schemeClr>
                </a:solidFill>
                <a:latin typeface="Arial" panose="020B0604020202020204" pitchFamily="34" charset="0"/>
                <a:ea typeface="Arial" pitchFamily="34" charset="-122"/>
                <a:cs typeface="Arial" panose="020B0604020202020204" pitchFamily="34" charset="0"/>
              </a:rPr>
              <a:t>What would they actually want to know?</a:t>
            </a:r>
            <a:endParaRPr lang="en-US" sz="1200" b="1" dirty="0">
              <a:solidFill>
                <a:schemeClr val="tx2">
                  <a:lumMod val="50000"/>
                </a:schemeClr>
              </a:solidFill>
              <a:latin typeface="Arial" panose="020B0604020202020204" pitchFamily="34" charset="0"/>
              <a:cs typeface="Arial" panose="020B0604020202020204" pitchFamily="34" charset="0"/>
            </a:endParaRPr>
          </a:p>
          <a:p>
            <a:pPr marL="177800" indent="-177800">
              <a:lnSpc>
                <a:spcPct val="150000"/>
              </a:lnSpc>
              <a:buSzPct val="100000"/>
              <a:buChar char="•"/>
            </a:pPr>
            <a:r>
              <a:rPr lang="en-US" sz="1200" b="1" dirty="0">
                <a:solidFill>
                  <a:schemeClr val="tx2">
                    <a:lumMod val="50000"/>
                  </a:schemeClr>
                </a:solidFill>
                <a:latin typeface="Arial" panose="020B0604020202020204" pitchFamily="34" charset="0"/>
                <a:ea typeface="Arial" pitchFamily="34" charset="-122"/>
                <a:cs typeface="Arial" panose="020B0604020202020204" pitchFamily="34" charset="0"/>
              </a:rPr>
              <a:t>What impact is my story going to have on my audience?</a:t>
            </a:r>
          </a:p>
          <a:p>
            <a:pPr marL="177800" indent="-177800">
              <a:lnSpc>
                <a:spcPct val="150000"/>
              </a:lnSpc>
              <a:buSzPct val="100000"/>
              <a:buChar char="•"/>
            </a:pPr>
            <a:r>
              <a:rPr lang="en-US" sz="1200" b="1" dirty="0">
                <a:solidFill>
                  <a:schemeClr val="tx2">
                    <a:lumMod val="50000"/>
                  </a:schemeClr>
                </a:solidFill>
                <a:latin typeface="Arial" panose="020B0604020202020204" pitchFamily="34" charset="0"/>
                <a:cs typeface="Arial" panose="020B0604020202020204" pitchFamily="34" charset="0"/>
              </a:rPr>
              <a:t>What do I want them to remember?</a:t>
            </a:r>
          </a:p>
          <a:p>
            <a:pPr rtl="0" fontAlgn="base"/>
            <a:endParaRPr lang="en-US" sz="1200" b="1" i="0" kern="1200" dirty="0">
              <a:solidFill>
                <a:schemeClr val="tx1"/>
              </a:solidFill>
              <a:effectLst/>
              <a:latin typeface="+mn-lt"/>
              <a:ea typeface="+mn-ea"/>
              <a:cs typeface="+mn-cs"/>
            </a:endParaRPr>
          </a:p>
          <a:p>
            <a:pPr rtl="0" fontAlgn="base"/>
            <a:r>
              <a:rPr lang="en-US" sz="1200" b="1" i="0" kern="1200" dirty="0">
                <a:solidFill>
                  <a:schemeClr val="tx1"/>
                </a:solidFill>
                <a:effectLst/>
                <a:latin typeface="+mn-lt"/>
                <a:ea typeface="+mn-ea"/>
                <a:cs typeface="+mn-cs"/>
              </a:rPr>
              <a:t>Specific Messages</a:t>
            </a:r>
            <a:r>
              <a:rPr lang="en-ZA" sz="1200" b="0" i="0" kern="1200" dirty="0">
                <a:solidFill>
                  <a:schemeClr val="tx1"/>
                </a:solidFill>
                <a:effectLst/>
                <a:latin typeface="+mn-lt"/>
                <a:ea typeface="+mn-ea"/>
                <a:cs typeface="+mn-cs"/>
              </a:rPr>
              <a:t> </a:t>
            </a:r>
          </a:p>
          <a:p>
            <a:pPr marL="171450" lvl="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Project x is a strategic research project at X company that aims to reduce energy usage in Gauteng by 20% in two years</a:t>
            </a:r>
            <a:r>
              <a:rPr lang="en-ZA" sz="1200" b="0" i="0" kern="1200" dirty="0">
                <a:solidFill>
                  <a:schemeClr val="tx1"/>
                </a:solidFill>
                <a:effectLst/>
                <a:latin typeface="+mn-lt"/>
                <a:ea typeface="+mn-ea"/>
                <a:cs typeface="+mn-cs"/>
              </a:rPr>
              <a:t> </a:t>
            </a:r>
          </a:p>
          <a:p>
            <a:pPr marL="171450" lvl="0" indent="-171450" rtl="0" fontAlgn="base">
              <a:buFont typeface="Arial" panose="020B0604020202020204" pitchFamily="34" charset="0"/>
              <a:buChar char="•"/>
            </a:pPr>
            <a:r>
              <a:rPr lang="en-US" sz="1200" b="0" i="0" kern="1200" dirty="0" err="1">
                <a:solidFill>
                  <a:schemeClr val="tx1"/>
                </a:solidFill>
                <a:effectLst/>
                <a:latin typeface="+mn-lt"/>
                <a:ea typeface="+mn-ea"/>
                <a:cs typeface="+mn-cs"/>
              </a:rPr>
              <a:t>Fertasa</a:t>
            </a:r>
            <a:r>
              <a:rPr lang="en-US" sz="1200" b="0" i="0" kern="1200" dirty="0">
                <a:solidFill>
                  <a:schemeClr val="tx1"/>
                </a:solidFill>
                <a:effectLst/>
                <a:latin typeface="+mn-lt"/>
                <a:ea typeface="+mn-ea"/>
                <a:cs typeface="+mn-cs"/>
              </a:rPr>
              <a:t> researchers have discovered the best growing nutrients  in the world</a:t>
            </a:r>
            <a:r>
              <a:rPr lang="en-ZA" sz="1200" b="0" i="0" kern="1200" dirty="0">
                <a:solidFill>
                  <a:schemeClr val="tx1"/>
                </a:solidFill>
                <a:effectLst/>
                <a:latin typeface="+mn-lt"/>
                <a:ea typeface="+mn-ea"/>
                <a:cs typeface="+mn-cs"/>
              </a:rPr>
              <a:t> </a:t>
            </a:r>
          </a:p>
          <a:p>
            <a:pPr marL="171450" lvl="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The impact of project x has resulted in a policy change in the agricultural arena </a:t>
            </a:r>
            <a:r>
              <a:rPr lang="en-ZA" sz="1200" b="0" i="0" kern="1200" dirty="0">
                <a:solidFill>
                  <a:schemeClr val="tx1"/>
                </a:solidFill>
                <a:effectLst/>
                <a:latin typeface="+mn-lt"/>
                <a:ea typeface="+mn-ea"/>
                <a:cs typeface="+mn-cs"/>
              </a:rPr>
              <a:t> </a:t>
            </a:r>
          </a:p>
          <a:p>
            <a:pPr marL="171450" lvl="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Project x is an innovative project at Wits University that seeks to save millions of lives.</a:t>
            </a:r>
            <a:r>
              <a:rPr lang="en-ZA" sz="1200" b="0" i="0" kern="1200" dirty="0">
                <a:solidFill>
                  <a:schemeClr val="tx1"/>
                </a:solidFill>
                <a:effectLst/>
                <a:latin typeface="+mn-lt"/>
                <a:ea typeface="+mn-ea"/>
                <a:cs typeface="+mn-cs"/>
              </a:rPr>
              <a:t> </a:t>
            </a:r>
          </a:p>
          <a:p>
            <a:pPr marL="171450" lvl="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Project x is a first in Africa and the world</a:t>
            </a:r>
            <a:r>
              <a:rPr lang="en-ZA"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ZA" dirty="0"/>
              <a:t>Add company specific messages</a:t>
            </a:r>
          </a:p>
          <a:p>
            <a:pPr marL="171450" indent="-171450">
              <a:buFont typeface="Arial" panose="020B0604020202020204" pitchFamily="34" charset="0"/>
              <a:buChar char="•"/>
            </a:pPr>
            <a:r>
              <a:rPr lang="en-ZA" sz="1200" b="0" i="0" kern="1200" dirty="0">
                <a:solidFill>
                  <a:schemeClr val="tx1"/>
                </a:solidFill>
                <a:effectLst/>
                <a:latin typeface="+mn-lt"/>
                <a:ea typeface="+mn-ea"/>
                <a:cs typeface="+mn-cs"/>
              </a:rPr>
              <a:t>Have a clear message in mind - remember that your message is attempting to create a perception amongst target audiences and what you say, and how you say it, will impact on the effectiveness. </a:t>
            </a:r>
          </a:p>
          <a:p>
            <a:pPr marL="171450" lvl="0" indent="-171450" rtl="0" fontAlgn="base">
              <a:buFont typeface="Arial" panose="020B0604020202020204" pitchFamily="34" charset="0"/>
              <a:buChar char="•"/>
            </a:pPr>
            <a:r>
              <a:rPr lang="en-ZA" sz="1200" b="0" i="0" kern="1200" dirty="0">
                <a:solidFill>
                  <a:schemeClr val="tx1"/>
                </a:solidFill>
                <a:effectLst/>
                <a:latin typeface="+mn-lt"/>
                <a:ea typeface="+mn-ea"/>
                <a:cs typeface="+mn-cs"/>
              </a:rPr>
              <a:t>Communicating the incorrect message or communicating the correct message ineffectively can create the wrong impression amongst your target audiences. This could have a highly detrimental effect on your audiences’ perception of your organisation and its reputation </a:t>
            </a:r>
          </a:p>
          <a:p>
            <a:pPr marL="171450" lvl="0" indent="-171450" rtl="0" fontAlgn="base">
              <a:buFont typeface="Arial" panose="020B0604020202020204" pitchFamily="34" charset="0"/>
              <a:buChar char="•"/>
            </a:pPr>
            <a:r>
              <a:rPr lang="en-ZA" sz="1200" b="0" i="0" kern="1200" dirty="0">
                <a:solidFill>
                  <a:schemeClr val="tx1"/>
                </a:solidFill>
                <a:effectLst/>
                <a:latin typeface="+mn-lt"/>
                <a:ea typeface="+mn-ea"/>
                <a:cs typeface="+mn-cs"/>
              </a:rPr>
              <a:t>Core messages must be tailored per target audience and geared towards creating a desired perception. </a:t>
            </a:r>
          </a:p>
          <a:p>
            <a:pPr marL="171450" lvl="0" indent="-171450" rtl="0" fontAlgn="base">
              <a:buFont typeface="Arial" panose="020B0604020202020204" pitchFamily="34" charset="0"/>
              <a:buChar char="•"/>
            </a:pPr>
            <a:r>
              <a:rPr lang="en-ZA" sz="1200" b="0" i="0" kern="1200" dirty="0">
                <a:solidFill>
                  <a:schemeClr val="tx1"/>
                </a:solidFill>
                <a:effectLst/>
                <a:latin typeface="+mn-lt"/>
                <a:ea typeface="+mn-ea"/>
                <a:cs typeface="+mn-cs"/>
              </a:rPr>
              <a:t>Core messages must be strengths-focused, concise, clear, focused and must incorporate the company’s unique selling point and contain elements of vision, mission and core values. </a:t>
            </a:r>
          </a:p>
          <a:p>
            <a:pPr marL="171450" indent="-171450" rtl="0" fontAlgn="base">
              <a:buFont typeface="Arial" panose="020B0604020202020204" pitchFamily="34" charset="0"/>
              <a:buChar char="•"/>
            </a:pPr>
            <a:r>
              <a:rPr lang="en-ZA" sz="1200" b="0" i="0" kern="1200" dirty="0">
                <a:solidFill>
                  <a:schemeClr val="tx1"/>
                </a:solidFill>
                <a:effectLst/>
                <a:latin typeface="+mn-lt"/>
                <a:ea typeface="+mn-ea"/>
                <a:cs typeface="+mn-cs"/>
              </a:rPr>
              <a:t>Core messages must be communicated clearly, consistently and frequently.  </a:t>
            </a: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15</a:t>
            </a:fld>
            <a:endParaRPr lang="en-ZA"/>
          </a:p>
        </p:txBody>
      </p:sp>
    </p:spTree>
    <p:extLst>
      <p:ext uri="{BB962C8B-B14F-4D97-AF65-F5344CB8AC3E}">
        <p14:creationId xmlns:p14="http://schemas.microsoft.com/office/powerpoint/2010/main" val="421178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It is recommended that the communications campaign comprise of the following media: paid media, earned media (traditional public relations for mainstream media), social media and the use of the company’s owned media channels.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paid for media</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sponsored content,</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social media promotions, and</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advertorials. </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earned opportunities </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serve as a conduit between the media and academics/experts,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facilitate media interviews,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place topical opinion pieces, and</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distribute media advisories and releases.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social media </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Share content via’ Twitter, Facebook, YouTube, LinkedIn and Instagram platforms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owned channels</a:t>
            </a:r>
            <a:r>
              <a:rPr lang="en-ZA"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Publish content to the website, Intranet, newsletters, magazines, electronic screens, etc.</a:t>
            </a:r>
            <a:r>
              <a:rPr lang="en-ZA" sz="1200" b="0" i="0" kern="1200" dirty="0">
                <a:solidFill>
                  <a:schemeClr val="tx1"/>
                </a:solidFill>
                <a:effectLst/>
                <a:latin typeface="+mn-lt"/>
                <a:ea typeface="+mn-ea"/>
                <a:cs typeface="+mn-cs"/>
              </a:rPr>
              <a:t> </a:t>
            </a:r>
          </a:p>
          <a:p>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16</a:t>
            </a:fld>
            <a:endParaRPr lang="en-ZA"/>
          </a:p>
        </p:txBody>
      </p:sp>
    </p:spTree>
    <p:extLst>
      <p:ext uri="{BB962C8B-B14F-4D97-AF65-F5344CB8AC3E}">
        <p14:creationId xmlns:p14="http://schemas.microsoft.com/office/powerpoint/2010/main" val="2189191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17</a:t>
            </a:fld>
            <a:endParaRPr lang="en-ZA"/>
          </a:p>
        </p:txBody>
      </p:sp>
    </p:spTree>
    <p:extLst>
      <p:ext uri="{BB962C8B-B14F-4D97-AF65-F5344CB8AC3E}">
        <p14:creationId xmlns:p14="http://schemas.microsoft.com/office/powerpoint/2010/main" val="2861680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fld id="{BB0E8606-964C-4C85-A44B-10BD9BF1A33D}" type="slidenum">
              <a:rPr lang="en-ZA" smtClean="0"/>
              <a:t>18</a:t>
            </a:fld>
            <a:endParaRPr lang="en-ZA" dirty="0"/>
          </a:p>
        </p:txBody>
      </p:sp>
    </p:spTree>
    <p:extLst>
      <p:ext uri="{BB962C8B-B14F-4D97-AF65-F5344CB8AC3E}">
        <p14:creationId xmlns:p14="http://schemas.microsoft.com/office/powerpoint/2010/main" val="2042257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19</a:t>
            </a:fld>
            <a:endParaRPr lang="en-ZA"/>
          </a:p>
        </p:txBody>
      </p:sp>
    </p:spTree>
    <p:extLst>
      <p:ext uri="{BB962C8B-B14F-4D97-AF65-F5344CB8AC3E}">
        <p14:creationId xmlns:p14="http://schemas.microsoft.com/office/powerpoint/2010/main" val="3626708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fld id="{BB0E8606-964C-4C85-A44B-10BD9BF1A33D}" type="slidenum">
              <a:rPr lang="en-ZA" smtClean="0"/>
              <a:t>23</a:t>
            </a:fld>
            <a:endParaRPr lang="en-ZA" dirty="0"/>
          </a:p>
        </p:txBody>
      </p:sp>
    </p:spTree>
    <p:extLst>
      <p:ext uri="{BB962C8B-B14F-4D97-AF65-F5344CB8AC3E}">
        <p14:creationId xmlns:p14="http://schemas.microsoft.com/office/powerpoint/2010/main" val="4047896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D0F58-92FB-4AB7-E7EB-68EC4F0ED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6E673-E418-FB94-3573-8B9AA7DC9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92FF2-CBB2-6FDF-5C19-85AF351E3127}"/>
              </a:ext>
            </a:extLst>
          </p:cNvPr>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CDB8729B-42CB-4192-69A8-91FB10459056}"/>
              </a:ext>
            </a:extLst>
          </p:cNvPr>
          <p:cNvSpPr>
            <a:spLocks noGrp="1"/>
          </p:cNvSpPr>
          <p:nvPr>
            <p:ph type="sldNum" sz="quarter" idx="10"/>
          </p:nvPr>
        </p:nvSpPr>
        <p:spPr/>
        <p:txBody>
          <a:bodyPr/>
          <a:lstStyle/>
          <a:p>
            <a:fld id="{BB0E8606-964C-4C85-A44B-10BD9BF1A33D}" type="slidenum">
              <a:rPr lang="en-ZA" smtClean="0"/>
              <a:t>24</a:t>
            </a:fld>
            <a:endParaRPr lang="en-ZA" dirty="0"/>
          </a:p>
        </p:txBody>
      </p:sp>
    </p:spTree>
    <p:extLst>
      <p:ext uri="{BB962C8B-B14F-4D97-AF65-F5344CB8AC3E}">
        <p14:creationId xmlns:p14="http://schemas.microsoft.com/office/powerpoint/2010/main" val="759974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CC540-D236-988B-A2F8-304E7CA00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E6488-24E2-E10A-2D78-0DDD2A540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71C32E-CB76-4E03-4001-E37F2440A8EB}"/>
              </a:ext>
            </a:extLst>
          </p:cNvPr>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215D3231-4785-737F-9879-C4F88A411CA5}"/>
              </a:ext>
            </a:extLst>
          </p:cNvPr>
          <p:cNvSpPr>
            <a:spLocks noGrp="1"/>
          </p:cNvSpPr>
          <p:nvPr>
            <p:ph type="sldNum" sz="quarter" idx="10"/>
          </p:nvPr>
        </p:nvSpPr>
        <p:spPr/>
        <p:txBody>
          <a:bodyPr/>
          <a:lstStyle/>
          <a:p>
            <a:fld id="{BB0E8606-964C-4C85-A44B-10BD9BF1A33D}" type="slidenum">
              <a:rPr lang="en-ZA" smtClean="0"/>
              <a:t>25</a:t>
            </a:fld>
            <a:endParaRPr lang="en-ZA" dirty="0"/>
          </a:p>
        </p:txBody>
      </p:sp>
    </p:spTree>
    <p:extLst>
      <p:ext uri="{BB962C8B-B14F-4D97-AF65-F5344CB8AC3E}">
        <p14:creationId xmlns:p14="http://schemas.microsoft.com/office/powerpoint/2010/main" val="403088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C9536-907D-1945-B1F9-B93A990E6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74CF72-B129-7B8C-8F73-892B9B92A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4CA17-E79B-ED5D-EDF1-15CF78951CDC}"/>
              </a:ext>
            </a:extLst>
          </p:cNvPr>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D3EF7752-CF34-43B0-A6E8-2E860FA64ECB}"/>
              </a:ext>
            </a:extLst>
          </p:cNvPr>
          <p:cNvSpPr>
            <a:spLocks noGrp="1"/>
          </p:cNvSpPr>
          <p:nvPr>
            <p:ph type="sldNum" sz="quarter" idx="10"/>
          </p:nvPr>
        </p:nvSpPr>
        <p:spPr/>
        <p:txBody>
          <a:bodyPr/>
          <a:lstStyle/>
          <a:p>
            <a:fld id="{BB0E8606-964C-4C85-A44B-10BD9BF1A33D}" type="slidenum">
              <a:rPr lang="en-ZA" smtClean="0"/>
              <a:t>26</a:t>
            </a:fld>
            <a:endParaRPr lang="en-ZA" dirty="0"/>
          </a:p>
        </p:txBody>
      </p:sp>
    </p:spTree>
    <p:extLst>
      <p:ext uri="{BB962C8B-B14F-4D97-AF65-F5344CB8AC3E}">
        <p14:creationId xmlns:p14="http://schemas.microsoft.com/office/powerpoint/2010/main" val="655967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A11E0-62D2-B97D-3B58-F3E018E8D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7C315-42E0-E3C8-C90C-68DC75604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D77C0-6DD8-6E24-1E41-7202EBA5925C}"/>
              </a:ext>
            </a:extLst>
          </p:cNvPr>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783C45DB-B1B6-260D-4FA0-25783B2428CF}"/>
              </a:ext>
            </a:extLst>
          </p:cNvPr>
          <p:cNvSpPr>
            <a:spLocks noGrp="1"/>
          </p:cNvSpPr>
          <p:nvPr>
            <p:ph type="sldNum" sz="quarter" idx="10"/>
          </p:nvPr>
        </p:nvSpPr>
        <p:spPr/>
        <p:txBody>
          <a:bodyPr/>
          <a:lstStyle/>
          <a:p>
            <a:fld id="{BB0E8606-964C-4C85-A44B-10BD9BF1A33D}" type="slidenum">
              <a:rPr lang="en-ZA" smtClean="0"/>
              <a:t>27</a:t>
            </a:fld>
            <a:endParaRPr lang="en-ZA" dirty="0"/>
          </a:p>
        </p:txBody>
      </p:sp>
    </p:spTree>
    <p:extLst>
      <p:ext uri="{BB962C8B-B14F-4D97-AF65-F5344CB8AC3E}">
        <p14:creationId xmlns:p14="http://schemas.microsoft.com/office/powerpoint/2010/main" val="2810486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42AFC-2494-EEAA-02B6-EC82FEB26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F33E5-4A52-6B9A-0168-15A766313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C5EDB-18CE-A5D7-CFDB-ABA8F6EFC15B}"/>
              </a:ext>
            </a:extLst>
          </p:cNvPr>
          <p:cNvSpPr>
            <a:spLocks noGrp="1"/>
          </p:cNvSpPr>
          <p:nvPr>
            <p:ph type="body" idx="1"/>
          </p:nvPr>
        </p:nvSpPr>
        <p:spPr/>
        <p:txBody>
          <a:bodyPr/>
          <a:lstStyle/>
          <a:p>
            <a:pPr marL="0" indent="0" algn="l">
              <a:buFont typeface="Arial" panose="020B0604020202020204" pitchFamily="34" charset="0"/>
              <a:buNone/>
            </a:pPr>
            <a:endParaRPr lang="en-ZA"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2A45882E-03EA-1DFB-F107-58ED59455707}"/>
              </a:ext>
            </a:extLst>
          </p:cNvPr>
          <p:cNvSpPr>
            <a:spLocks noGrp="1"/>
          </p:cNvSpPr>
          <p:nvPr>
            <p:ph type="sldNum" sz="quarter" idx="10"/>
          </p:nvPr>
        </p:nvSpPr>
        <p:spPr/>
        <p:txBody>
          <a:bodyPr/>
          <a:lstStyle/>
          <a:p>
            <a:fld id="{BB0E8606-964C-4C85-A44B-10BD9BF1A33D}" type="slidenum">
              <a:rPr lang="en-ZA" smtClean="0"/>
              <a:t>28</a:t>
            </a:fld>
            <a:endParaRPr lang="en-ZA" dirty="0"/>
          </a:p>
        </p:txBody>
      </p:sp>
    </p:spTree>
    <p:extLst>
      <p:ext uri="{BB962C8B-B14F-4D97-AF65-F5344CB8AC3E}">
        <p14:creationId xmlns:p14="http://schemas.microsoft.com/office/powerpoint/2010/main" val="2901867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rtl="0" fontAlgn="base">
              <a:buFont typeface="+mj-lt"/>
              <a:buAutoNum type="arabicPeriod"/>
            </a:pPr>
            <a:r>
              <a:rPr lang="en-ZA" sz="1200" b="0" i="0" dirty="0">
                <a:solidFill>
                  <a:schemeClr val="tx1"/>
                </a:solidFill>
                <a:effectLst/>
                <a:latin typeface="+mn-lt"/>
              </a:rPr>
              <a:t>Evaluate each campaign element as well as the overall objectives. </a:t>
            </a:r>
          </a:p>
          <a:p>
            <a:pPr marL="0" marR="0" lvl="0" indent="0" algn="just" rtl="0" fontAlgn="base">
              <a:buFont typeface="+mj-lt"/>
              <a:buAutoNum type="arabicPeriod" startAt="2"/>
            </a:pPr>
            <a:r>
              <a:rPr lang="en-ZA" sz="1200" b="0" i="0" dirty="0">
                <a:solidFill>
                  <a:schemeClr val="tx1"/>
                </a:solidFill>
                <a:effectLst/>
                <a:latin typeface="+mn-lt"/>
              </a:rPr>
              <a:t>Remember qualitative and quantitative analysis: </a:t>
            </a:r>
          </a:p>
          <a:p>
            <a:pPr marL="0" marR="0" lvl="0" indent="0" algn="just" rtl="0" fontAlgn="base">
              <a:buFont typeface="+mj-lt"/>
              <a:buAutoNum type="arabicPeriod"/>
            </a:pPr>
            <a:r>
              <a:rPr lang="en-ZA" sz="1200" b="0" i="0" dirty="0">
                <a:solidFill>
                  <a:schemeClr val="tx1"/>
                </a:solidFill>
                <a:effectLst/>
                <a:latin typeface="+mn-lt"/>
              </a:rPr>
              <a:t>Quantitative refers to quantity, i.e., the rand</a:t>
            </a:r>
            <a:r>
              <a:rPr lang="en-US" sz="1200" b="0" i="0" dirty="0">
                <a:solidFill>
                  <a:schemeClr val="tx1"/>
                </a:solidFill>
                <a:effectLst/>
                <a:latin typeface="+mn-lt"/>
              </a:rPr>
              <a:t> value of the publicity received (how much you would have paid for that space had you bought it) and the actual number of consumers reached, the number of followers or likes obtained, etc. </a:t>
            </a:r>
            <a:r>
              <a:rPr lang="en-ZA" sz="1200" b="0" i="0" dirty="0">
                <a:solidFill>
                  <a:schemeClr val="tx1"/>
                </a:solidFill>
                <a:effectLst/>
                <a:latin typeface="+mn-lt"/>
              </a:rPr>
              <a:t> </a:t>
            </a:r>
          </a:p>
          <a:p>
            <a:pPr marL="0" marR="0" lvl="0" indent="0" algn="just" rtl="0" fontAlgn="base">
              <a:buFont typeface="+mj-lt"/>
              <a:buAutoNum type="arabicPeriod" startAt="2"/>
            </a:pPr>
            <a:r>
              <a:rPr lang="en-ZA" sz="1200" b="0" i="0" dirty="0">
                <a:solidFill>
                  <a:schemeClr val="tx1"/>
                </a:solidFill>
                <a:effectLst/>
                <a:latin typeface="+mn-lt"/>
              </a:rPr>
              <a:t>Qualitative refers to the quality, i.e., where the coverage appeared, the content, the impression it left, the level of engagement on social media, etc. </a:t>
            </a:r>
          </a:p>
          <a:p>
            <a:pPr marL="0" marR="0" lvl="0" indent="0" algn="just" rtl="0" fontAlgn="base">
              <a:buFont typeface="+mj-lt"/>
              <a:buAutoNum type="arabicPeriod"/>
            </a:pPr>
            <a:r>
              <a:rPr lang="en-ZA" sz="1200" b="0" i="0" dirty="0">
                <a:solidFill>
                  <a:schemeClr val="tx1"/>
                </a:solidFill>
                <a:effectLst/>
                <a:latin typeface="+mn-lt"/>
              </a:rPr>
              <a:t>Qualitative analysis is based on: </a:t>
            </a:r>
          </a:p>
          <a:p>
            <a:pPr marL="0" marR="0" lvl="0" indent="0" algn="just" rtl="0" fontAlgn="base">
              <a:buFont typeface="+mj-lt"/>
              <a:buAutoNum type="arabicPeriod"/>
            </a:pPr>
            <a:r>
              <a:rPr lang="en-ZA" sz="1200" b="0" i="0" dirty="0">
                <a:solidFill>
                  <a:schemeClr val="tx1"/>
                </a:solidFill>
                <a:effectLst/>
                <a:latin typeface="+mn-lt"/>
              </a:rPr>
              <a:t>C</a:t>
            </a:r>
            <a:r>
              <a:rPr lang="en-US" sz="1200" b="0" i="0" dirty="0" err="1">
                <a:solidFill>
                  <a:schemeClr val="tx1"/>
                </a:solidFill>
                <a:effectLst/>
                <a:latin typeface="+mn-lt"/>
              </a:rPr>
              <a:t>redibility</a:t>
            </a:r>
            <a:r>
              <a:rPr lang="en-US" sz="1200" b="0" i="0" dirty="0">
                <a:solidFill>
                  <a:schemeClr val="tx1"/>
                </a:solidFill>
                <a:effectLst/>
                <a:latin typeface="+mn-lt"/>
              </a:rPr>
              <a:t> of publication on this topic</a:t>
            </a:r>
            <a:r>
              <a:rPr lang="en-ZA" sz="1200" b="0" i="0" dirty="0">
                <a:solidFill>
                  <a:schemeClr val="tx1"/>
                </a:solidFill>
                <a:effectLst/>
                <a:latin typeface="+mn-lt"/>
              </a:rPr>
              <a:t> </a:t>
            </a:r>
          </a:p>
          <a:p>
            <a:pPr marL="0" marR="0" lvl="0" indent="0" algn="just" rtl="0" fontAlgn="base">
              <a:buFont typeface="+mj-lt"/>
              <a:buAutoNum type="arabicPeriod" startAt="2"/>
            </a:pPr>
            <a:r>
              <a:rPr lang="en-ZA" sz="1200" b="0" i="0" dirty="0">
                <a:solidFill>
                  <a:schemeClr val="tx1"/>
                </a:solidFill>
                <a:effectLst/>
                <a:latin typeface="+mn-lt"/>
              </a:rPr>
              <a:t>Physical position </a:t>
            </a:r>
            <a:r>
              <a:rPr lang="en-US" sz="1200" b="0" i="0" dirty="0">
                <a:solidFill>
                  <a:schemeClr val="tx1"/>
                </a:solidFill>
                <a:effectLst/>
                <a:latin typeface="+mn-lt"/>
              </a:rPr>
              <a:t>of the article</a:t>
            </a:r>
            <a:r>
              <a:rPr lang="en-ZA" sz="1200" b="0" i="0" dirty="0">
                <a:solidFill>
                  <a:schemeClr val="tx1"/>
                </a:solidFill>
                <a:effectLst/>
                <a:latin typeface="+mn-lt"/>
              </a:rPr>
              <a:t> </a:t>
            </a:r>
          </a:p>
          <a:p>
            <a:pPr marL="0" marR="0" lvl="0" indent="0" algn="just" rtl="0" fontAlgn="base">
              <a:buFont typeface="+mj-lt"/>
              <a:buAutoNum type="arabicPeriod" startAt="3"/>
            </a:pPr>
            <a:r>
              <a:rPr lang="en-ZA" sz="1200" b="0" i="0" dirty="0">
                <a:solidFill>
                  <a:schemeClr val="tx1"/>
                </a:solidFill>
                <a:effectLst/>
                <a:latin typeface="+mn-lt"/>
              </a:rPr>
              <a:t>Impact, i.e., s</a:t>
            </a:r>
            <a:r>
              <a:rPr lang="en-US" sz="1200" b="0" i="0" dirty="0" err="1">
                <a:solidFill>
                  <a:schemeClr val="tx1"/>
                </a:solidFill>
                <a:effectLst/>
                <a:latin typeface="+mn-lt"/>
              </a:rPr>
              <a:t>ubjective</a:t>
            </a:r>
            <a:r>
              <a:rPr lang="en-US" sz="1200" b="0" i="0" dirty="0">
                <a:solidFill>
                  <a:schemeClr val="tx1"/>
                </a:solidFill>
                <a:effectLst/>
                <a:latin typeface="+mn-lt"/>
              </a:rPr>
              <a:t> analysis of use of pictures and </a:t>
            </a:r>
            <a:r>
              <a:rPr lang="en-US" sz="1200" b="0" i="0" dirty="0" err="1">
                <a:solidFill>
                  <a:schemeClr val="tx1"/>
                </a:solidFill>
                <a:effectLst/>
                <a:latin typeface="+mn-lt"/>
              </a:rPr>
              <a:t>colour</a:t>
            </a:r>
            <a:r>
              <a:rPr lang="en-US" sz="1200" b="0" i="0" dirty="0">
                <a:solidFill>
                  <a:schemeClr val="tx1"/>
                </a:solidFill>
                <a:effectLst/>
                <a:latin typeface="+mn-lt"/>
              </a:rPr>
              <a:t> </a:t>
            </a:r>
            <a:r>
              <a:rPr lang="en-ZA" sz="1200" b="0" i="0" dirty="0">
                <a:solidFill>
                  <a:schemeClr val="tx1"/>
                </a:solidFill>
                <a:effectLst/>
                <a:latin typeface="+mn-lt"/>
              </a:rPr>
              <a:t> </a:t>
            </a:r>
          </a:p>
          <a:p>
            <a:pPr marL="0" marR="0" lvl="0" indent="0" algn="just" rtl="0" fontAlgn="base">
              <a:buFont typeface="+mj-lt"/>
              <a:buAutoNum type="arabicPeriod" startAt="4"/>
            </a:pPr>
            <a:r>
              <a:rPr lang="en-ZA" sz="1200" b="0" i="0" dirty="0">
                <a:solidFill>
                  <a:schemeClr val="tx1"/>
                </a:solidFill>
                <a:effectLst/>
                <a:latin typeface="+mn-lt"/>
              </a:rPr>
              <a:t>Content </a:t>
            </a:r>
          </a:p>
          <a:p>
            <a:pPr marL="0" marR="0" lvl="0" indent="0" algn="just" rtl="0" fontAlgn="base">
              <a:buFont typeface="+mj-lt"/>
              <a:buAutoNum type="arabicPeriod" startAt="5"/>
            </a:pPr>
            <a:r>
              <a:rPr lang="en-ZA" sz="1200" b="0" i="0" dirty="0">
                <a:solidFill>
                  <a:schemeClr val="tx1"/>
                </a:solidFill>
                <a:effectLst/>
                <a:latin typeface="+mn-lt"/>
              </a:rPr>
              <a:t>Mention of organisation’s name </a:t>
            </a:r>
          </a:p>
          <a:p>
            <a:pPr marL="0" marR="0" lvl="0" indent="0" algn="just" rtl="0" fontAlgn="base">
              <a:buFont typeface="+mj-lt"/>
              <a:buAutoNum type="arabicPeriod" startAt="6"/>
            </a:pPr>
            <a:r>
              <a:rPr lang="en-ZA" sz="1200" b="0" i="0" dirty="0">
                <a:solidFill>
                  <a:schemeClr val="tx1"/>
                </a:solidFill>
                <a:effectLst/>
                <a:latin typeface="+mn-lt"/>
              </a:rPr>
              <a:t>Core messages </a:t>
            </a:r>
          </a:p>
          <a:p>
            <a:pPr marL="0" marR="0" lvl="0" indent="0" algn="just" rtl="0" fontAlgn="base">
              <a:buFont typeface="+mj-lt"/>
              <a:buAutoNum type="arabicPeriod" startAt="7"/>
            </a:pPr>
            <a:r>
              <a:rPr lang="en-ZA" sz="1200" b="0" i="0" dirty="0">
                <a:solidFill>
                  <a:schemeClr val="tx1"/>
                </a:solidFill>
                <a:effectLst/>
                <a:latin typeface="+mn-lt"/>
              </a:rPr>
              <a:t>Perception created </a:t>
            </a:r>
          </a:p>
          <a:p>
            <a:pPr marL="0" marR="0" lvl="0" indent="0" algn="just" rtl="0" fontAlgn="base">
              <a:buFont typeface="+mj-lt"/>
              <a:buAutoNum type="arabicPeriod" startAt="8"/>
            </a:pPr>
            <a:r>
              <a:rPr lang="en-US" sz="1200" b="0" i="0" dirty="0">
                <a:solidFill>
                  <a:schemeClr val="tx1"/>
                </a:solidFill>
                <a:effectLst/>
                <a:latin typeface="+mn-lt"/>
              </a:rPr>
              <a:t>Type of article (advertisement, advertorial, editorial)</a:t>
            </a:r>
            <a:r>
              <a:rPr lang="en-GB" sz="1200" b="0" i="0" dirty="0">
                <a:solidFill>
                  <a:schemeClr val="tx1"/>
                </a:solidFill>
                <a:effectLst/>
                <a:latin typeface="+mn-lt"/>
              </a:rPr>
              <a:t> </a:t>
            </a:r>
            <a:r>
              <a:rPr lang="en-ZA" sz="1200" b="0" i="0" dirty="0">
                <a:solidFill>
                  <a:schemeClr val="tx1"/>
                </a:solidFill>
                <a:effectLst/>
                <a:latin typeface="+mn-lt"/>
              </a:rPr>
              <a:t> </a:t>
            </a:r>
            <a:endParaRPr lang="en-ZA" sz="1000" b="0" i="0" dirty="0">
              <a:solidFill>
                <a:srgbClr val="000000"/>
              </a:solidFill>
              <a:effectLst/>
              <a:latin typeface="Calibri" panose="020F0502020204030204" pitchFamily="34" charset="0"/>
            </a:endParaRPr>
          </a:p>
          <a:p>
            <a:endParaRPr lang="en-ZA" dirty="0"/>
          </a:p>
        </p:txBody>
      </p:sp>
      <p:sp>
        <p:nvSpPr>
          <p:cNvPr id="4" name="Slide Number Placeholder 3"/>
          <p:cNvSpPr>
            <a:spLocks noGrp="1"/>
          </p:cNvSpPr>
          <p:nvPr>
            <p:ph type="sldNum" sz="quarter" idx="5"/>
          </p:nvPr>
        </p:nvSpPr>
        <p:spPr/>
        <p:txBody>
          <a:bodyPr/>
          <a:lstStyle/>
          <a:p>
            <a:fld id="{77542409-6A04-4DC6-AC3A-D3758287A8F2}" type="slidenum">
              <a:rPr lang="en-ZA" smtClean="0"/>
              <a:t>29</a:t>
            </a:fld>
            <a:endParaRPr lang="en-ZA"/>
          </a:p>
        </p:txBody>
      </p:sp>
    </p:spTree>
    <p:extLst>
      <p:ext uri="{BB962C8B-B14F-4D97-AF65-F5344CB8AC3E}">
        <p14:creationId xmlns:p14="http://schemas.microsoft.com/office/powerpoint/2010/main" val="483812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10/9/2026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10/9/2026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10/9/2026</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10/9/2026</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10/9/2026</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10/9/2026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10/9/2026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10/9/2026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10/9/2026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Copy &amp; Colour">
    <p:spTree>
      <p:nvGrpSpPr>
        <p:cNvPr id="1" name=""/>
        <p:cNvGrpSpPr/>
        <p:nvPr/>
      </p:nvGrpSpPr>
      <p:grpSpPr>
        <a:xfrm>
          <a:off x="0" y="0"/>
          <a:ext cx="0" cy="0"/>
          <a:chOff x="0" y="0"/>
          <a:chExt cx="0" cy="0"/>
        </a:xfrm>
      </p:grpSpPr>
      <p:sp>
        <p:nvSpPr>
          <p:cNvPr id="5" name="Title 14"/>
          <p:cNvSpPr>
            <a:spLocks noGrp="1"/>
          </p:cNvSpPr>
          <p:nvPr>
            <p:ph type="title"/>
          </p:nvPr>
        </p:nvSpPr>
        <p:spPr>
          <a:xfrm>
            <a:off x="499533" y="355599"/>
            <a:ext cx="11123084" cy="5040000"/>
          </a:xfrm>
          <a:prstGeom prst="rect">
            <a:avLst/>
          </a:prstGeom>
          <a:solidFill>
            <a:schemeClr val="tx2">
              <a:lumMod val="75000"/>
            </a:schemeClr>
          </a:solidFill>
          <a:ln w="6350" cmpd="sng">
            <a:solidFill>
              <a:schemeClr val="tx2">
                <a:lumMod val="50000"/>
              </a:schemeClr>
            </a:solidFill>
          </a:ln>
        </p:spPr>
        <p:txBody>
          <a:bodyPr vert="horz" anchor="ctr"/>
          <a:lstStyle>
            <a:lvl1pPr algn="ctr">
              <a:defRPr sz="3200" b="0" i="0">
                <a:solidFill>
                  <a:schemeClr val="bg1"/>
                </a:solidFill>
                <a:latin typeface="Helvetica Neue"/>
                <a:cs typeface="Helvetica Neue"/>
              </a:defRPr>
            </a:lvl1pPr>
          </a:lstStyle>
          <a:p>
            <a:r>
              <a:rPr lang="en-US" dirty="0"/>
              <a:t>Click to edit Master title style</a:t>
            </a:r>
          </a:p>
        </p:txBody>
      </p:sp>
    </p:spTree>
    <p:extLst>
      <p:ext uri="{BB962C8B-B14F-4D97-AF65-F5344CB8AC3E}">
        <p14:creationId xmlns:p14="http://schemas.microsoft.com/office/powerpoint/2010/main" val="36578614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Imag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499534" y="355601"/>
            <a:ext cx="11123084" cy="5062403"/>
          </a:xfrm>
          <a:prstGeom prst="rect">
            <a:avLst/>
          </a:prstGeom>
        </p:spPr>
        <p:txBody>
          <a:bodyPr vert="horz"/>
          <a:lstStyle>
            <a:lvl1pPr marL="0" indent="0">
              <a:buNone/>
              <a:defRPr/>
            </a:lvl1pPr>
          </a:lstStyle>
          <a:p>
            <a:endParaRPr lang="en-US" dirty="0"/>
          </a:p>
        </p:txBody>
      </p:sp>
      <p:sp>
        <p:nvSpPr>
          <p:cNvPr id="15" name="Title 14"/>
          <p:cNvSpPr>
            <a:spLocks noGrp="1"/>
          </p:cNvSpPr>
          <p:nvPr>
            <p:ph type="title"/>
          </p:nvPr>
        </p:nvSpPr>
        <p:spPr>
          <a:xfrm>
            <a:off x="499533" y="4275003"/>
            <a:ext cx="11123084" cy="1143000"/>
          </a:xfrm>
          <a:prstGeom prst="rect">
            <a:avLst/>
          </a:prstGeom>
        </p:spPr>
        <p:txBody>
          <a:bodyPr vert="horz" anchor="ctr"/>
          <a:lstStyle>
            <a:lvl1pPr algn="l">
              <a:defRPr sz="3200" b="0" i="0">
                <a:solidFill>
                  <a:schemeClr val="tx2">
                    <a:lumMod val="50000"/>
                  </a:schemeClr>
                </a:solidFill>
                <a:latin typeface="Helvetica Neue"/>
                <a:cs typeface="Helvetica Neue"/>
              </a:defRPr>
            </a:lvl1pPr>
          </a:lstStyle>
          <a:p>
            <a:r>
              <a:rPr lang="en-US" dirty="0"/>
              <a:t>Click to edit Master title style</a:t>
            </a:r>
          </a:p>
        </p:txBody>
      </p:sp>
    </p:spTree>
    <p:extLst>
      <p:ext uri="{BB962C8B-B14F-4D97-AF65-F5344CB8AC3E}">
        <p14:creationId xmlns:p14="http://schemas.microsoft.com/office/powerpoint/2010/main" val="366056570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10/9/2026</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777" y="1234440"/>
            <a:ext cx="4846320" cy="4172866"/>
          </a:xfrm>
        </p:spPr>
        <p:txBody>
          <a:bodyPr>
            <a:normAutofit/>
          </a:bodyPr>
          <a:lstStyle/>
          <a:p>
            <a:r>
              <a:rPr lang="en-US" dirty="0"/>
              <a:t>Cutting through the clutter and building trust: Media and Communications in an AI era</a:t>
            </a:r>
          </a:p>
        </p:txBody>
      </p:sp>
      <p:sp>
        <p:nvSpPr>
          <p:cNvPr id="3" name="Subtitle 2"/>
          <p:cNvSpPr>
            <a:spLocks noGrp="1"/>
          </p:cNvSpPr>
          <p:nvPr>
            <p:ph type="subTitle" idx="1"/>
          </p:nvPr>
        </p:nvSpPr>
        <p:spPr/>
        <p:txBody>
          <a:bodyPr>
            <a:normAutofit fontScale="92500"/>
          </a:bodyPr>
          <a:lstStyle/>
          <a:p>
            <a:r>
              <a:rPr lang="en-US" dirty="0" err="1"/>
              <a:t>Fertasa</a:t>
            </a:r>
            <a:r>
              <a:rPr lang="en-US" dirty="0"/>
              <a:t> Soil Fertility and Plant Nutrition Symposium</a:t>
            </a:r>
          </a:p>
        </p:txBody>
      </p:sp>
      <p:pic>
        <p:nvPicPr>
          <p:cNvPr id="5" name="Picture 4" descr="The image depicts the logo of Wits University, featuring a white antelope's head, a shield, and a blue background with the university's initials and motto.&#10;&#10;AI-generated content may be incorrect.">
            <a:extLst>
              <a:ext uri="{FF2B5EF4-FFF2-40B4-BE49-F238E27FC236}">
                <a16:creationId xmlns:a16="http://schemas.microsoft.com/office/drawing/2014/main" id="{120F7593-F429-C063-FD0E-650656AEC3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8028" y="171259"/>
            <a:ext cx="2693557" cy="1630109"/>
          </a:xfrm>
          <a:prstGeom prst="rect">
            <a:avLst/>
          </a:prstGeom>
        </p:spPr>
      </p:pic>
      <p:sp>
        <p:nvSpPr>
          <p:cNvPr id="6" name="TextBox 5">
            <a:extLst>
              <a:ext uri="{FF2B5EF4-FFF2-40B4-BE49-F238E27FC236}">
                <a16:creationId xmlns:a16="http://schemas.microsoft.com/office/drawing/2014/main" id="{CACADF2B-8976-B460-77C6-263A0764028A}"/>
              </a:ext>
            </a:extLst>
          </p:cNvPr>
          <p:cNvSpPr txBox="1"/>
          <p:nvPr/>
        </p:nvSpPr>
        <p:spPr>
          <a:xfrm>
            <a:off x="1529264" y="6114381"/>
            <a:ext cx="8030373" cy="461665"/>
          </a:xfrm>
          <a:prstGeom prst="rect">
            <a:avLst/>
          </a:prstGeom>
          <a:noFill/>
        </p:spPr>
        <p:txBody>
          <a:bodyPr wrap="square" rtlCol="0">
            <a:spAutoFit/>
          </a:bodyPr>
          <a:lstStyle/>
          <a:p>
            <a:r>
              <a:rPr lang="en-ZA" sz="2400" b="1" dirty="0">
                <a:solidFill>
                  <a:schemeClr val="accent2">
                    <a:lumMod val="50000"/>
                  </a:schemeClr>
                </a:solidFill>
              </a:rPr>
              <a:t>Shirona Patel I Director: Communications I Wits University</a:t>
            </a: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461C-5E5F-E4B1-FFB3-A51508CEFF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C82739-45C6-15AC-F3AA-AF7366B1E1D8}"/>
              </a:ext>
            </a:extLst>
          </p:cNvPr>
          <p:cNvSpPr>
            <a:spLocks noGrp="1"/>
          </p:cNvSpPr>
          <p:nvPr>
            <p:ph type="sldNum" sz="quarter" idx="12"/>
          </p:nvPr>
        </p:nvSpPr>
        <p:spPr/>
        <p:txBody>
          <a:bodyPr/>
          <a:lstStyle/>
          <a:p>
            <a:fld id="{9CD8D479-8942-46E8-A226-A4E01F7A105C}" type="slidenum">
              <a:rPr lang="en-ZA" smtClean="0"/>
              <a:t>2</a:t>
            </a:fld>
            <a:endParaRPr lang="en-ZA"/>
          </a:p>
        </p:txBody>
      </p:sp>
      <p:sp>
        <p:nvSpPr>
          <p:cNvPr id="3" name="Date Placeholder 2">
            <a:extLst>
              <a:ext uri="{FF2B5EF4-FFF2-40B4-BE49-F238E27FC236}">
                <a16:creationId xmlns:a16="http://schemas.microsoft.com/office/drawing/2014/main" id="{753B0433-0232-D675-4E2C-3ADF016AEC8E}"/>
              </a:ext>
            </a:extLst>
          </p:cNvPr>
          <p:cNvSpPr>
            <a:spLocks noGrp="1"/>
          </p:cNvSpPr>
          <p:nvPr>
            <p:ph type="dt" sz="half" idx="10"/>
          </p:nvPr>
        </p:nvSpPr>
        <p:spPr/>
        <p:txBody>
          <a:bodyPr/>
          <a:lstStyle/>
          <a:p>
            <a:fld id="{C81B9673-AC7F-4F1F-84E4-F0E5EAAE106D}" type="datetime1">
              <a:rPr lang="en-US" smtClean="0"/>
              <a:pPr/>
              <a:t>10/9/2026</a:t>
            </a:fld>
            <a:endParaRPr lang="en-US" dirty="0"/>
          </a:p>
        </p:txBody>
      </p:sp>
      <p:sp>
        <p:nvSpPr>
          <p:cNvPr id="4" name="Footer Placeholder 3">
            <a:extLst>
              <a:ext uri="{FF2B5EF4-FFF2-40B4-BE49-F238E27FC236}">
                <a16:creationId xmlns:a16="http://schemas.microsoft.com/office/drawing/2014/main" id="{184A8BB7-C885-6240-ACC9-FE5E53CC4302}"/>
              </a:ext>
            </a:extLst>
          </p:cNvPr>
          <p:cNvSpPr>
            <a:spLocks noGrp="1"/>
          </p:cNvSpPr>
          <p:nvPr>
            <p:ph type="ftr" sz="quarter" idx="11"/>
          </p:nvPr>
        </p:nvSpPr>
        <p:spPr/>
        <p:txBody>
          <a:bodyPr/>
          <a:lstStyle/>
          <a:p>
            <a:r>
              <a:rPr lang="en-US"/>
              <a:t>Add a footer</a:t>
            </a:r>
            <a:endParaRPr lang="en-US" dirty="0"/>
          </a:p>
        </p:txBody>
      </p:sp>
      <p:pic>
        <p:nvPicPr>
          <p:cNvPr id="14" name="Picture 13" descr="Trump.&#10;&#10;AI-generated content may be incorrect.">
            <a:extLst>
              <a:ext uri="{FF2B5EF4-FFF2-40B4-BE49-F238E27FC236}">
                <a16:creationId xmlns:a16="http://schemas.microsoft.com/office/drawing/2014/main" id="{335B07EF-4F18-74C4-85EE-45EED2F07440}"/>
              </a:ext>
            </a:extLst>
          </p:cNvPr>
          <p:cNvPicPr>
            <a:picLocks noChangeAspect="1"/>
          </p:cNvPicPr>
          <p:nvPr/>
        </p:nvPicPr>
        <p:blipFill>
          <a:blip r:embed="rId3"/>
          <a:stretch>
            <a:fillRect/>
          </a:stretch>
        </p:blipFill>
        <p:spPr>
          <a:xfrm>
            <a:off x="0" y="-1"/>
            <a:ext cx="12293600" cy="7034965"/>
          </a:xfrm>
          <a:prstGeom prst="rect">
            <a:avLst/>
          </a:prstGeom>
        </p:spPr>
      </p:pic>
      <p:sp>
        <p:nvSpPr>
          <p:cNvPr id="15" name="Title 1">
            <a:extLst>
              <a:ext uri="{FF2B5EF4-FFF2-40B4-BE49-F238E27FC236}">
                <a16:creationId xmlns:a16="http://schemas.microsoft.com/office/drawing/2014/main" id="{48E03991-6EC3-1134-791A-726F2F976328}"/>
              </a:ext>
            </a:extLst>
          </p:cNvPr>
          <p:cNvSpPr txBox="1">
            <a:spLocks/>
          </p:cNvSpPr>
          <p:nvPr/>
        </p:nvSpPr>
        <p:spPr>
          <a:xfrm>
            <a:off x="4827971" y="162965"/>
            <a:ext cx="2763747" cy="2744181"/>
          </a:xfrm>
          <a:prstGeom prst="ellipse">
            <a:avLst/>
          </a:prstGeom>
          <a:solidFill>
            <a:schemeClr val="accent1">
              <a:lumMod val="50000"/>
            </a:schemeClr>
          </a:solidFill>
          <a:ln w="174625" cmpd="thinThick">
            <a:solidFill>
              <a:srgbClr val="A87A00"/>
            </a:solidFill>
          </a:ln>
        </p:spPr>
        <p:txBody>
          <a:bodyPr vert="horz" lIns="91440" tIns="45720" rIns="91440" bIns="45720" rtlCol="0" anchor="ctr">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sz="2800" b="1">
                <a:solidFill>
                  <a:srgbClr val="FFFFFF"/>
                </a:solidFill>
              </a:rPr>
              <a:t>What if everything was AI generated?</a:t>
            </a:r>
            <a:endParaRPr lang="en-US" sz="2800" b="1" dirty="0">
              <a:solidFill>
                <a:srgbClr val="FFFFFF"/>
              </a:solidFill>
            </a:endParaRPr>
          </a:p>
        </p:txBody>
      </p:sp>
      <p:sp>
        <p:nvSpPr>
          <p:cNvPr id="17" name="Title 1">
            <a:extLst>
              <a:ext uri="{FF2B5EF4-FFF2-40B4-BE49-F238E27FC236}">
                <a16:creationId xmlns:a16="http://schemas.microsoft.com/office/drawing/2014/main" id="{952B5064-5BD1-803A-CCAE-3B2860CF2899}"/>
              </a:ext>
            </a:extLst>
          </p:cNvPr>
          <p:cNvSpPr txBox="1">
            <a:spLocks/>
          </p:cNvSpPr>
          <p:nvPr/>
        </p:nvSpPr>
        <p:spPr>
          <a:xfrm>
            <a:off x="4934189" y="3999519"/>
            <a:ext cx="2763747" cy="2744181"/>
          </a:xfrm>
          <a:prstGeom prst="ellipse">
            <a:avLst/>
          </a:prstGeom>
          <a:solidFill>
            <a:schemeClr val="accent1">
              <a:lumMod val="50000"/>
            </a:schemeClr>
          </a:solidFill>
          <a:ln w="174625" cmpd="thinThick">
            <a:solidFill>
              <a:srgbClr val="A87A00"/>
            </a:solidFill>
          </a:ln>
        </p:spPr>
        <p:txBody>
          <a:bodyPr vert="horz" lIns="91440" tIns="45720" rIns="91440" bIns="45720" rtlCol="0" anchor="ctr">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sz="2800" b="1" dirty="0">
                <a:solidFill>
                  <a:srgbClr val="FFFFFF"/>
                </a:solidFill>
              </a:rPr>
              <a:t>How will you know what is true?</a:t>
            </a:r>
          </a:p>
        </p:txBody>
      </p:sp>
    </p:spTree>
    <p:extLst>
      <p:ext uri="{BB962C8B-B14F-4D97-AF65-F5344CB8AC3E}">
        <p14:creationId xmlns:p14="http://schemas.microsoft.com/office/powerpoint/2010/main" val="2194103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ollection of logos representing different software platforms and services, including DeepSeek, Claude, ChatGPT, Copilot, and Gemini.&#10;&#10;AI-generated content may be incorrect.">
            <a:extLst>
              <a:ext uri="{FF2B5EF4-FFF2-40B4-BE49-F238E27FC236}">
                <a16:creationId xmlns:a16="http://schemas.microsoft.com/office/drawing/2014/main" id="{7AD25783-357F-1910-9CA1-88727658758F}"/>
              </a:ext>
            </a:extLst>
          </p:cNvPr>
          <p:cNvPicPr>
            <a:picLocks noChangeAspect="1"/>
          </p:cNvPicPr>
          <p:nvPr/>
        </p:nvPicPr>
        <p:blipFill>
          <a:blip r:embed="rId2"/>
          <a:stretch>
            <a:fillRect/>
          </a:stretch>
        </p:blipFill>
        <p:spPr>
          <a:xfrm>
            <a:off x="410402" y="1941167"/>
            <a:ext cx="7041958" cy="4148738"/>
          </a:xfrm>
          <a:prstGeom prst="rect">
            <a:avLst/>
          </a:prstGeom>
          <a:noFill/>
        </p:spPr>
      </p:pic>
      <p:sp>
        <p:nvSpPr>
          <p:cNvPr id="2" name="Slide Number Placeholder 1">
            <a:extLst>
              <a:ext uri="{FF2B5EF4-FFF2-40B4-BE49-F238E27FC236}">
                <a16:creationId xmlns:a16="http://schemas.microsoft.com/office/drawing/2014/main" id="{2F6BAF90-D61F-B188-3EAF-1365128CE581}"/>
              </a:ext>
            </a:extLst>
          </p:cNvPr>
          <p:cNvSpPr>
            <a:spLocks noGrp="1"/>
          </p:cNvSpPr>
          <p:nvPr>
            <p:ph type="sldNum" sz="quarter" idx="12"/>
          </p:nvPr>
        </p:nvSpPr>
        <p:spPr>
          <a:xfrm>
            <a:off x="0" y="6629400"/>
            <a:ext cx="410402" cy="228600"/>
          </a:xfrm>
        </p:spPr>
        <p:txBody>
          <a:bodyPr anchor="ctr">
            <a:normAutofit/>
          </a:bodyPr>
          <a:lstStyle/>
          <a:p>
            <a:pPr>
              <a:lnSpc>
                <a:spcPct val="90000"/>
              </a:lnSpc>
              <a:spcAft>
                <a:spcPts val="600"/>
              </a:spcAft>
            </a:pPr>
            <a:fld id="{9CD8D479-8942-46E8-A226-A4E01F7A105C}" type="slidenum">
              <a:rPr lang="en-ZA" sz="1000" smtClean="0"/>
              <a:pPr>
                <a:lnSpc>
                  <a:spcPct val="90000"/>
                </a:lnSpc>
                <a:spcAft>
                  <a:spcPts val="600"/>
                </a:spcAft>
              </a:pPr>
              <a:t>3</a:t>
            </a:fld>
            <a:endParaRPr lang="en-ZA" sz="1000"/>
          </a:p>
        </p:txBody>
      </p:sp>
      <p:sp>
        <p:nvSpPr>
          <p:cNvPr id="11" name="Title 1">
            <a:extLst>
              <a:ext uri="{FF2B5EF4-FFF2-40B4-BE49-F238E27FC236}">
                <a16:creationId xmlns:a16="http://schemas.microsoft.com/office/drawing/2014/main" id="{FC21D342-22ED-871E-EE4E-231F25B225FD}"/>
              </a:ext>
            </a:extLst>
          </p:cNvPr>
          <p:cNvSpPr txBox="1">
            <a:spLocks noGrp="1"/>
          </p:cNvSpPr>
          <p:nvPr>
            <p:ph type="title"/>
          </p:nvPr>
        </p:nvSpPr>
        <p:spPr>
          <a:xfrm>
            <a:off x="453404" y="276087"/>
            <a:ext cx="10961356"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Which platforms do you use?</a:t>
            </a:r>
          </a:p>
        </p:txBody>
      </p:sp>
      <p:pic>
        <p:nvPicPr>
          <p:cNvPr id="14" name="Picture 13" descr="MidJourney,&#10;&#10;AI-generated content may be incorrect.">
            <a:extLst>
              <a:ext uri="{FF2B5EF4-FFF2-40B4-BE49-F238E27FC236}">
                <a16:creationId xmlns:a16="http://schemas.microsoft.com/office/drawing/2014/main" id="{DDBA7A4C-1036-90ED-466E-A15829078A3F}"/>
              </a:ext>
            </a:extLst>
          </p:cNvPr>
          <p:cNvPicPr>
            <a:picLocks noChangeAspect="1"/>
          </p:cNvPicPr>
          <p:nvPr/>
        </p:nvPicPr>
        <p:blipFill>
          <a:blip r:embed="rId3"/>
          <a:stretch>
            <a:fillRect/>
          </a:stretch>
        </p:blipFill>
        <p:spPr>
          <a:xfrm>
            <a:off x="7452360" y="1898086"/>
            <a:ext cx="3962400" cy="1981200"/>
          </a:xfrm>
          <a:prstGeom prst="rect">
            <a:avLst/>
          </a:prstGeom>
        </p:spPr>
      </p:pic>
      <p:pic>
        <p:nvPicPr>
          <p:cNvPr id="18" name="Picture 17" descr="The image shows a comparison chart with RunwayML on one side, and a visual representation of a crab (possibly symbolizing Pictory) on the other.&#10;&#10;AI-generated content may be incorrect.">
            <a:extLst>
              <a:ext uri="{FF2B5EF4-FFF2-40B4-BE49-F238E27FC236}">
                <a16:creationId xmlns:a16="http://schemas.microsoft.com/office/drawing/2014/main" id="{0B0FC11C-8866-B719-8CF8-A0B47620C83C}"/>
              </a:ext>
            </a:extLst>
          </p:cNvPr>
          <p:cNvPicPr>
            <a:picLocks noChangeAspect="1"/>
          </p:cNvPicPr>
          <p:nvPr/>
        </p:nvPicPr>
        <p:blipFill>
          <a:blip r:embed="rId4"/>
          <a:stretch>
            <a:fillRect/>
          </a:stretch>
        </p:blipFill>
        <p:spPr>
          <a:xfrm>
            <a:off x="7452360" y="4248853"/>
            <a:ext cx="3962400" cy="1841052"/>
          </a:xfrm>
          <a:prstGeom prst="rect">
            <a:avLst/>
          </a:prstGeom>
        </p:spPr>
      </p:pic>
    </p:spTree>
    <p:extLst>
      <p:ext uri="{BB962C8B-B14F-4D97-AF65-F5344CB8AC3E}">
        <p14:creationId xmlns:p14="http://schemas.microsoft.com/office/powerpoint/2010/main" val="189628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6FFB-9845-0385-C85C-59D6EA9B4E5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58C15F-3DF7-EF97-109F-D73EDA019C74}"/>
              </a:ext>
            </a:extLst>
          </p:cNvPr>
          <p:cNvSpPr>
            <a:spLocks noGrp="1"/>
          </p:cNvSpPr>
          <p:nvPr>
            <p:ph type="sldNum" sz="quarter" idx="12"/>
          </p:nvPr>
        </p:nvSpPr>
        <p:spPr>
          <a:xfrm>
            <a:off x="0" y="6629400"/>
            <a:ext cx="410402" cy="228600"/>
          </a:xfrm>
        </p:spPr>
        <p:txBody>
          <a:bodyPr anchor="ctr">
            <a:normAutofit/>
          </a:bodyPr>
          <a:lstStyle/>
          <a:p>
            <a:pPr>
              <a:lnSpc>
                <a:spcPct val="90000"/>
              </a:lnSpc>
              <a:spcAft>
                <a:spcPts val="600"/>
              </a:spcAft>
            </a:pPr>
            <a:fld id="{9CD8D479-8942-46E8-A226-A4E01F7A105C}" type="slidenum">
              <a:rPr lang="en-ZA" sz="1000" smtClean="0"/>
              <a:pPr>
                <a:lnSpc>
                  <a:spcPct val="90000"/>
                </a:lnSpc>
                <a:spcAft>
                  <a:spcPts val="600"/>
                </a:spcAft>
              </a:pPr>
              <a:t>4</a:t>
            </a:fld>
            <a:endParaRPr lang="en-ZA" sz="1000"/>
          </a:p>
        </p:txBody>
      </p:sp>
      <p:sp>
        <p:nvSpPr>
          <p:cNvPr id="11" name="Title 1">
            <a:extLst>
              <a:ext uri="{FF2B5EF4-FFF2-40B4-BE49-F238E27FC236}">
                <a16:creationId xmlns:a16="http://schemas.microsoft.com/office/drawing/2014/main" id="{A8E2FAAF-4626-46E2-AF35-628242842904}"/>
              </a:ext>
            </a:extLst>
          </p:cNvPr>
          <p:cNvSpPr txBox="1">
            <a:spLocks noGrp="1"/>
          </p:cNvSpPr>
          <p:nvPr>
            <p:ph type="title"/>
          </p:nvPr>
        </p:nvSpPr>
        <p:spPr>
          <a:xfrm>
            <a:off x="453404" y="276087"/>
            <a:ext cx="10961356"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You are already using AI</a:t>
            </a:r>
          </a:p>
        </p:txBody>
      </p:sp>
      <p:pic>
        <p:nvPicPr>
          <p:cNvPr id="20" name="Picture 19" descr="Meta Al&#10;&#10;AI-generated content may be incorrect.">
            <a:extLst>
              <a:ext uri="{FF2B5EF4-FFF2-40B4-BE49-F238E27FC236}">
                <a16:creationId xmlns:a16="http://schemas.microsoft.com/office/drawing/2014/main" id="{476EAF8E-2A10-5881-4018-6C479F9125D8}"/>
              </a:ext>
            </a:extLst>
          </p:cNvPr>
          <p:cNvPicPr>
            <a:picLocks noChangeAspect="1"/>
          </p:cNvPicPr>
          <p:nvPr/>
        </p:nvPicPr>
        <p:blipFill>
          <a:blip r:embed="rId3"/>
          <a:stretch>
            <a:fillRect/>
          </a:stretch>
        </p:blipFill>
        <p:spPr>
          <a:xfrm>
            <a:off x="491809" y="1777322"/>
            <a:ext cx="5359606" cy="3004990"/>
          </a:xfrm>
          <a:prstGeom prst="rect">
            <a:avLst/>
          </a:prstGeom>
        </p:spPr>
      </p:pic>
      <p:pic>
        <p:nvPicPr>
          <p:cNvPr id="5" name="Picture 4" descr="Meta&#10;&#10;AI-generated content may be incorrect.">
            <a:extLst>
              <a:ext uri="{FF2B5EF4-FFF2-40B4-BE49-F238E27FC236}">
                <a16:creationId xmlns:a16="http://schemas.microsoft.com/office/drawing/2014/main" id="{8F5FB25F-B23B-EB51-B56C-711B0B5E6D50}"/>
              </a:ext>
            </a:extLst>
          </p:cNvPr>
          <p:cNvPicPr>
            <a:picLocks noChangeAspect="1"/>
          </p:cNvPicPr>
          <p:nvPr/>
        </p:nvPicPr>
        <p:blipFill>
          <a:blip r:embed="rId4"/>
          <a:stretch>
            <a:fillRect/>
          </a:stretch>
        </p:blipFill>
        <p:spPr>
          <a:xfrm>
            <a:off x="5988216" y="1748940"/>
            <a:ext cx="5389239" cy="3033372"/>
          </a:xfrm>
          <a:prstGeom prst="rect">
            <a:avLst/>
          </a:prstGeom>
        </p:spPr>
      </p:pic>
      <p:sp>
        <p:nvSpPr>
          <p:cNvPr id="6" name="Title 1">
            <a:extLst>
              <a:ext uri="{FF2B5EF4-FFF2-40B4-BE49-F238E27FC236}">
                <a16:creationId xmlns:a16="http://schemas.microsoft.com/office/drawing/2014/main" id="{1320640D-CC71-7EF5-3BEB-C8545C00BC7D}"/>
              </a:ext>
            </a:extLst>
          </p:cNvPr>
          <p:cNvSpPr txBox="1">
            <a:spLocks/>
          </p:cNvSpPr>
          <p:nvPr/>
        </p:nvSpPr>
        <p:spPr>
          <a:xfrm>
            <a:off x="507538" y="5071599"/>
            <a:ext cx="10961356" cy="1183566"/>
          </a:xfrm>
          <a:prstGeom prst="rect">
            <a:avLst/>
          </a:prstGeom>
          <a:solidFill>
            <a:srgbClr val="0070C0"/>
          </a:solidFill>
        </p:spPr>
        <p:txBody>
          <a:bodyPr vert="horz" lIns="91440" tIns="45720" rIns="91440" bIns="45720" rtlCol="0" anchor="ctr">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Tells us not what to think…what to think about</a:t>
            </a:r>
          </a:p>
        </p:txBody>
      </p:sp>
    </p:spTree>
    <p:extLst>
      <p:ext uri="{BB962C8B-B14F-4D97-AF65-F5344CB8AC3E}">
        <p14:creationId xmlns:p14="http://schemas.microsoft.com/office/powerpoint/2010/main" val="199373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0445C-CE9D-8024-516A-5B87744227C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0CE3E2-C006-ED84-157F-39B8DDB6AFE0}"/>
              </a:ext>
            </a:extLst>
          </p:cNvPr>
          <p:cNvSpPr>
            <a:spLocks noGrp="1"/>
          </p:cNvSpPr>
          <p:nvPr>
            <p:ph type="sldNum" sz="quarter" idx="12"/>
          </p:nvPr>
        </p:nvSpPr>
        <p:spPr/>
        <p:txBody>
          <a:bodyPr/>
          <a:lstStyle/>
          <a:p>
            <a:fld id="{9CD8D479-8942-46E8-A226-A4E01F7A105C}" type="slidenum">
              <a:rPr lang="en-ZA" smtClean="0"/>
              <a:t>5</a:t>
            </a:fld>
            <a:endParaRPr lang="en-ZA"/>
          </a:p>
        </p:txBody>
      </p:sp>
      <p:sp>
        <p:nvSpPr>
          <p:cNvPr id="3" name="Date Placeholder 2">
            <a:extLst>
              <a:ext uri="{FF2B5EF4-FFF2-40B4-BE49-F238E27FC236}">
                <a16:creationId xmlns:a16="http://schemas.microsoft.com/office/drawing/2014/main" id="{F929EBDD-60B2-CD9D-41F7-101D1EF01B5E}"/>
              </a:ext>
            </a:extLst>
          </p:cNvPr>
          <p:cNvSpPr>
            <a:spLocks noGrp="1"/>
          </p:cNvSpPr>
          <p:nvPr>
            <p:ph type="dt" sz="half" idx="10"/>
          </p:nvPr>
        </p:nvSpPr>
        <p:spPr/>
        <p:txBody>
          <a:bodyPr/>
          <a:lstStyle/>
          <a:p>
            <a:fld id="{C81B9673-AC7F-4F1F-84E4-F0E5EAAE106D}" type="datetime1">
              <a:rPr lang="en-US" smtClean="0"/>
              <a:pPr/>
              <a:t>10/9/2026</a:t>
            </a:fld>
            <a:endParaRPr lang="en-US" dirty="0"/>
          </a:p>
        </p:txBody>
      </p:sp>
      <p:sp>
        <p:nvSpPr>
          <p:cNvPr id="4" name="Footer Placeholder 3">
            <a:extLst>
              <a:ext uri="{FF2B5EF4-FFF2-40B4-BE49-F238E27FC236}">
                <a16:creationId xmlns:a16="http://schemas.microsoft.com/office/drawing/2014/main" id="{C5F047FA-B80B-8C01-ADDC-A823FC488149}"/>
              </a:ext>
            </a:extLst>
          </p:cNvPr>
          <p:cNvSpPr>
            <a:spLocks noGrp="1"/>
          </p:cNvSpPr>
          <p:nvPr>
            <p:ph type="ftr" sz="quarter" idx="11"/>
          </p:nvPr>
        </p:nvSpPr>
        <p:spPr/>
        <p:txBody>
          <a:bodyPr/>
          <a:lstStyle/>
          <a:p>
            <a:r>
              <a:rPr lang="en-US"/>
              <a:t>Add a footer</a:t>
            </a:r>
            <a:endParaRPr lang="en-US" dirty="0"/>
          </a:p>
        </p:txBody>
      </p:sp>
      <p:pic>
        <p:nvPicPr>
          <p:cNvPr id="7" name="Picture 6" descr="An article headline featuring a robot symbolizing AI, with a digital lock being cracked, illustrating the successful breach of three firms.&#10;&#10;AI-generated content may be incorrect.">
            <a:extLst>
              <a:ext uri="{FF2B5EF4-FFF2-40B4-BE49-F238E27FC236}">
                <a16:creationId xmlns:a16="http://schemas.microsoft.com/office/drawing/2014/main" id="{F6A25580-2218-04DB-FBA7-341830D424C1}"/>
              </a:ext>
            </a:extLst>
          </p:cNvPr>
          <p:cNvPicPr>
            <a:picLocks noChangeAspect="1"/>
          </p:cNvPicPr>
          <p:nvPr/>
        </p:nvPicPr>
        <p:blipFill>
          <a:blip r:embed="rId3"/>
          <a:stretch>
            <a:fillRect/>
          </a:stretch>
        </p:blipFill>
        <p:spPr>
          <a:xfrm>
            <a:off x="-129309" y="3001819"/>
            <a:ext cx="6010970" cy="3856182"/>
          </a:xfrm>
          <a:prstGeom prst="rect">
            <a:avLst/>
          </a:prstGeom>
        </p:spPr>
      </p:pic>
      <p:pic>
        <p:nvPicPr>
          <p:cNvPr id="11" name="Picture 10" descr="Anthropic Boss&#10;&#10;AI-generated content may be incorrect.">
            <a:extLst>
              <a:ext uri="{FF2B5EF4-FFF2-40B4-BE49-F238E27FC236}">
                <a16:creationId xmlns:a16="http://schemas.microsoft.com/office/drawing/2014/main" id="{F1E84826-76C1-71A4-BA66-41E62792A004}"/>
              </a:ext>
            </a:extLst>
          </p:cNvPr>
          <p:cNvPicPr>
            <a:picLocks noChangeAspect="1"/>
          </p:cNvPicPr>
          <p:nvPr/>
        </p:nvPicPr>
        <p:blipFill>
          <a:blip r:embed="rId4"/>
          <a:stretch>
            <a:fillRect/>
          </a:stretch>
        </p:blipFill>
        <p:spPr>
          <a:xfrm>
            <a:off x="5883562" y="4410364"/>
            <a:ext cx="6408481" cy="2447636"/>
          </a:xfrm>
          <a:prstGeom prst="rect">
            <a:avLst/>
          </a:prstGeom>
        </p:spPr>
      </p:pic>
      <p:pic>
        <p:nvPicPr>
          <p:cNvPr id="14" name="Picture 13" descr="The image depicts a screenshot of a news headline or article stating that the United States is rejecting requests from OpenAI's subsidiary, Anthropic, for adherence to global AI standards.&#10;&#10;AI-generated content may be incorrect.">
            <a:extLst>
              <a:ext uri="{FF2B5EF4-FFF2-40B4-BE49-F238E27FC236}">
                <a16:creationId xmlns:a16="http://schemas.microsoft.com/office/drawing/2014/main" id="{04B6BE4D-8C2C-1DBE-D18F-C1145FE8568B}"/>
              </a:ext>
            </a:extLst>
          </p:cNvPr>
          <p:cNvPicPr>
            <a:picLocks noChangeAspect="1"/>
          </p:cNvPicPr>
          <p:nvPr/>
        </p:nvPicPr>
        <p:blipFill>
          <a:blip r:embed="rId5"/>
          <a:stretch>
            <a:fillRect/>
          </a:stretch>
        </p:blipFill>
        <p:spPr>
          <a:xfrm>
            <a:off x="5883562" y="2823716"/>
            <a:ext cx="6408481" cy="1586648"/>
          </a:xfrm>
          <a:prstGeom prst="rect">
            <a:avLst/>
          </a:prstGeom>
        </p:spPr>
      </p:pic>
      <p:pic>
        <p:nvPicPr>
          <p:cNvPr id="17" name="Picture 16" descr="The image depicts a statement or warning about an intelligence incident involving agents using counterfeit identities to target real individuals.&#10;&#10;AI-generated content may be incorrect.">
            <a:extLst>
              <a:ext uri="{FF2B5EF4-FFF2-40B4-BE49-F238E27FC236}">
                <a16:creationId xmlns:a16="http://schemas.microsoft.com/office/drawing/2014/main" id="{427A4B84-244E-6968-08C7-2E67378D9708}"/>
              </a:ext>
            </a:extLst>
          </p:cNvPr>
          <p:cNvPicPr>
            <a:picLocks noChangeAspect="1"/>
          </p:cNvPicPr>
          <p:nvPr/>
        </p:nvPicPr>
        <p:blipFill>
          <a:blip r:embed="rId6"/>
          <a:stretch>
            <a:fillRect/>
          </a:stretch>
        </p:blipFill>
        <p:spPr>
          <a:xfrm>
            <a:off x="1" y="7996"/>
            <a:ext cx="12289270" cy="1229677"/>
          </a:xfrm>
          <a:prstGeom prst="rect">
            <a:avLst/>
          </a:prstGeom>
        </p:spPr>
      </p:pic>
      <p:pic>
        <p:nvPicPr>
          <p:cNvPr id="20" name="Picture 19" descr="The image shows a news headline stating that Anthropic AI created fake profiles to target people for hacking and then concealed the evidence.&#10;&#10;AI-generated content may be incorrect.">
            <a:extLst>
              <a:ext uri="{FF2B5EF4-FFF2-40B4-BE49-F238E27FC236}">
                <a16:creationId xmlns:a16="http://schemas.microsoft.com/office/drawing/2014/main" id="{6C3657DA-1B41-3D4B-2DAF-B766D0ABAEF9}"/>
              </a:ext>
            </a:extLst>
          </p:cNvPr>
          <p:cNvPicPr>
            <a:picLocks noChangeAspect="1"/>
          </p:cNvPicPr>
          <p:nvPr/>
        </p:nvPicPr>
        <p:blipFill>
          <a:blip r:embed="rId7"/>
          <a:stretch>
            <a:fillRect/>
          </a:stretch>
        </p:blipFill>
        <p:spPr>
          <a:xfrm>
            <a:off x="5579448" y="951723"/>
            <a:ext cx="6612552" cy="1395468"/>
          </a:xfrm>
          <a:prstGeom prst="rect">
            <a:avLst/>
          </a:prstGeom>
        </p:spPr>
      </p:pic>
      <p:pic>
        <p:nvPicPr>
          <p:cNvPr id="22" name="Picture 21" descr="A person holding a hand with various abstract symbols and a glowing orb, symbolizing the integration of AI in ethics.&#10;&#10;AI-generated content may be incorrect.">
            <a:extLst>
              <a:ext uri="{FF2B5EF4-FFF2-40B4-BE49-F238E27FC236}">
                <a16:creationId xmlns:a16="http://schemas.microsoft.com/office/drawing/2014/main" id="{BD2D779F-3BDD-99B2-C501-37FA81E3EC7D}"/>
              </a:ext>
            </a:extLst>
          </p:cNvPr>
          <p:cNvPicPr>
            <a:picLocks noChangeAspect="1"/>
          </p:cNvPicPr>
          <p:nvPr/>
        </p:nvPicPr>
        <p:blipFill>
          <a:blip r:embed="rId8"/>
          <a:stretch>
            <a:fillRect/>
          </a:stretch>
        </p:blipFill>
        <p:spPr>
          <a:xfrm>
            <a:off x="205201" y="1236944"/>
            <a:ext cx="2104089" cy="1675823"/>
          </a:xfrm>
          <a:prstGeom prst="rect">
            <a:avLst/>
          </a:prstGeom>
        </p:spPr>
      </p:pic>
      <p:pic>
        <p:nvPicPr>
          <p:cNvPr id="24" name="Picture 23" descr="The image depicts a futuristic figure holding scales, surrounded by symbols of privacy, accountability, and code, with a backdrop of digital elements.&#10;&#10;AI-generated content may be incorrect.">
            <a:extLst>
              <a:ext uri="{FF2B5EF4-FFF2-40B4-BE49-F238E27FC236}">
                <a16:creationId xmlns:a16="http://schemas.microsoft.com/office/drawing/2014/main" id="{8D339946-BEF6-9AE4-6B52-92C661CB951A}"/>
              </a:ext>
            </a:extLst>
          </p:cNvPr>
          <p:cNvPicPr>
            <a:picLocks noChangeAspect="1"/>
          </p:cNvPicPr>
          <p:nvPr/>
        </p:nvPicPr>
        <p:blipFill>
          <a:blip r:embed="rId9"/>
          <a:stretch>
            <a:fillRect/>
          </a:stretch>
        </p:blipFill>
        <p:spPr>
          <a:xfrm>
            <a:off x="2318526" y="1237164"/>
            <a:ext cx="2494787" cy="1675603"/>
          </a:xfrm>
          <a:prstGeom prst="rect">
            <a:avLst/>
          </a:prstGeom>
        </p:spPr>
      </p:pic>
    </p:spTree>
    <p:extLst>
      <p:ext uri="{BB962C8B-B14F-4D97-AF65-F5344CB8AC3E}">
        <p14:creationId xmlns:p14="http://schemas.microsoft.com/office/powerpoint/2010/main" val="96521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3D6ED5-F538-62BE-0006-04F3B0561821}"/>
              </a:ext>
            </a:extLst>
          </p:cNvPr>
          <p:cNvSpPr>
            <a:spLocks noGrp="1"/>
          </p:cNvSpPr>
          <p:nvPr>
            <p:ph type="sldNum" sz="quarter" idx="12"/>
          </p:nvPr>
        </p:nvSpPr>
        <p:spPr/>
        <p:txBody>
          <a:bodyPr/>
          <a:lstStyle/>
          <a:p>
            <a:fld id="{9CD8D479-8942-46E8-A226-A4E01F7A105C}" type="slidenum">
              <a:rPr lang="en-ZA" smtClean="0"/>
              <a:t>6</a:t>
            </a:fld>
            <a:endParaRPr lang="en-ZA"/>
          </a:p>
        </p:txBody>
      </p:sp>
      <p:pic>
        <p:nvPicPr>
          <p:cNvPr id="6" name="Picture 5" descr="OpenAI has discontinued the GPT-6.1 Astra model due to safety concerns, including deceptive behavior and unautious actions.&#10;&#10;AI-generated content may be incorrect.">
            <a:extLst>
              <a:ext uri="{FF2B5EF4-FFF2-40B4-BE49-F238E27FC236}">
                <a16:creationId xmlns:a16="http://schemas.microsoft.com/office/drawing/2014/main" id="{AB662C34-8977-76C5-8A65-B4F5A86B436A}"/>
              </a:ext>
            </a:extLst>
          </p:cNvPr>
          <p:cNvPicPr>
            <a:picLocks noChangeAspect="1"/>
          </p:cNvPicPr>
          <p:nvPr/>
        </p:nvPicPr>
        <p:blipFill>
          <a:blip r:embed="rId2"/>
          <a:stretch>
            <a:fillRect/>
          </a:stretch>
        </p:blipFill>
        <p:spPr>
          <a:xfrm>
            <a:off x="1280160" y="3638944"/>
            <a:ext cx="10094976" cy="2544545"/>
          </a:xfrm>
          <a:prstGeom prst="rect">
            <a:avLst/>
          </a:prstGeom>
        </p:spPr>
      </p:pic>
      <p:pic>
        <p:nvPicPr>
          <p:cNvPr id="8" name="Picture 7" descr="The image contains a snippet from Anthropic's upcoming IPO filing, highlighting a significant portion of the document is devoted to discussing potential catastrophic or existential risks to humanity.&#10;&#10;AI-generated content may be incorrect.">
            <a:extLst>
              <a:ext uri="{FF2B5EF4-FFF2-40B4-BE49-F238E27FC236}">
                <a16:creationId xmlns:a16="http://schemas.microsoft.com/office/drawing/2014/main" id="{EB17D2B6-4E28-72E6-B2A7-0980C4D2FAC9}"/>
              </a:ext>
            </a:extLst>
          </p:cNvPr>
          <p:cNvPicPr>
            <a:picLocks noChangeAspect="1"/>
          </p:cNvPicPr>
          <p:nvPr/>
        </p:nvPicPr>
        <p:blipFill>
          <a:blip r:embed="rId3"/>
          <a:stretch>
            <a:fillRect/>
          </a:stretch>
        </p:blipFill>
        <p:spPr>
          <a:xfrm>
            <a:off x="1143000" y="1815720"/>
            <a:ext cx="10232136" cy="1593191"/>
          </a:xfrm>
          <a:prstGeom prst="rect">
            <a:avLst/>
          </a:prstGeom>
        </p:spPr>
      </p:pic>
      <p:sp>
        <p:nvSpPr>
          <p:cNvPr id="9" name="Title 1">
            <a:extLst>
              <a:ext uri="{FF2B5EF4-FFF2-40B4-BE49-F238E27FC236}">
                <a16:creationId xmlns:a16="http://schemas.microsoft.com/office/drawing/2014/main" id="{4EA45B55-FEDA-9D2F-4B3B-502E11A5BF2B}"/>
              </a:ext>
            </a:extLst>
          </p:cNvPr>
          <p:cNvSpPr txBox="1">
            <a:spLocks/>
          </p:cNvSpPr>
          <p:nvPr/>
        </p:nvSpPr>
        <p:spPr>
          <a:xfrm>
            <a:off x="453404" y="276087"/>
            <a:ext cx="10961356"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Real Risks</a:t>
            </a:r>
          </a:p>
        </p:txBody>
      </p:sp>
    </p:spTree>
    <p:extLst>
      <p:ext uri="{BB962C8B-B14F-4D97-AF65-F5344CB8AC3E}">
        <p14:creationId xmlns:p14="http://schemas.microsoft.com/office/powerpoint/2010/main" val="420838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9A74D0-C141-C159-4C9E-90524DA9029E}"/>
              </a:ext>
            </a:extLst>
          </p:cNvPr>
          <p:cNvSpPr>
            <a:spLocks noGrp="1"/>
          </p:cNvSpPr>
          <p:nvPr>
            <p:ph sz="half" idx="1"/>
          </p:nvPr>
        </p:nvSpPr>
        <p:spPr>
          <a:xfrm>
            <a:off x="453404" y="1484413"/>
            <a:ext cx="4502644" cy="3625014"/>
          </a:xfrm>
        </p:spPr>
        <p:txBody>
          <a:bodyPr>
            <a:normAutofit/>
          </a:bodyPr>
          <a:lstStyle/>
          <a:p>
            <a:r>
              <a:rPr lang="en-ZA" dirty="0"/>
              <a:t>Platform Ownership + Power</a:t>
            </a:r>
          </a:p>
          <a:p>
            <a:r>
              <a:rPr lang="en-ZA" dirty="0"/>
              <a:t>Plagiarism + Copyright + IP</a:t>
            </a:r>
          </a:p>
          <a:p>
            <a:r>
              <a:rPr lang="en-ZA" dirty="0"/>
              <a:t>Cyber threats</a:t>
            </a:r>
          </a:p>
          <a:p>
            <a:r>
              <a:rPr lang="en-ZA" dirty="0"/>
              <a:t>Unequal Access</a:t>
            </a:r>
          </a:p>
          <a:p>
            <a:r>
              <a:rPr lang="en-ZA" dirty="0"/>
              <a:t>Bias</a:t>
            </a:r>
          </a:p>
          <a:p>
            <a:r>
              <a:rPr lang="en-ZA" dirty="0"/>
              <a:t>Data Sources</a:t>
            </a:r>
          </a:p>
          <a:p>
            <a:r>
              <a:rPr lang="en-ZA" dirty="0"/>
              <a:t>Job losses</a:t>
            </a:r>
          </a:p>
          <a:p>
            <a:r>
              <a:rPr lang="en-ZA" dirty="0"/>
              <a:t>Liability </a:t>
            </a:r>
          </a:p>
        </p:txBody>
      </p:sp>
      <p:sp>
        <p:nvSpPr>
          <p:cNvPr id="4" name="Content Placeholder 3">
            <a:extLst>
              <a:ext uri="{FF2B5EF4-FFF2-40B4-BE49-F238E27FC236}">
                <a16:creationId xmlns:a16="http://schemas.microsoft.com/office/drawing/2014/main" id="{803F8404-7A4C-31EE-3E9B-57CDD4AB7229}"/>
              </a:ext>
            </a:extLst>
          </p:cNvPr>
          <p:cNvSpPr>
            <a:spLocks noGrp="1"/>
          </p:cNvSpPr>
          <p:nvPr>
            <p:ph sz="half" idx="2"/>
          </p:nvPr>
        </p:nvSpPr>
        <p:spPr>
          <a:xfrm>
            <a:off x="6172200" y="1556281"/>
            <a:ext cx="5296694" cy="3515318"/>
          </a:xfrm>
        </p:spPr>
        <p:txBody>
          <a:bodyPr>
            <a:normAutofit/>
          </a:bodyPr>
          <a:lstStyle/>
          <a:p>
            <a:r>
              <a:rPr lang="en-ZA" dirty="0"/>
              <a:t>Efficiency and Cost Savings, Reliability</a:t>
            </a:r>
          </a:p>
          <a:p>
            <a:r>
              <a:rPr lang="en-ZA" dirty="0"/>
              <a:t>Idea Generation</a:t>
            </a:r>
          </a:p>
          <a:p>
            <a:r>
              <a:rPr lang="en-ZA" dirty="0"/>
              <a:t>Automation  and Productivity</a:t>
            </a:r>
          </a:p>
          <a:p>
            <a:r>
              <a:rPr lang="en-ZA" dirty="0"/>
              <a:t>Analysis for Decision-Making </a:t>
            </a:r>
          </a:p>
          <a:p>
            <a:r>
              <a:rPr lang="en-ZA" dirty="0"/>
              <a:t>Predictive analytics, modelling</a:t>
            </a:r>
          </a:p>
          <a:p>
            <a:r>
              <a:rPr lang="en-ZA" dirty="0"/>
              <a:t>Advance research and innovation</a:t>
            </a:r>
          </a:p>
          <a:p>
            <a:r>
              <a:rPr lang="en-ZA" dirty="0"/>
              <a:t>Agriculture – automated harvesting, crop and soil monitoring, detecting disease… </a:t>
            </a:r>
          </a:p>
        </p:txBody>
      </p:sp>
      <p:sp>
        <p:nvSpPr>
          <p:cNvPr id="5" name="Slide Number Placeholder 4">
            <a:extLst>
              <a:ext uri="{FF2B5EF4-FFF2-40B4-BE49-F238E27FC236}">
                <a16:creationId xmlns:a16="http://schemas.microsoft.com/office/drawing/2014/main" id="{314721C9-B8DB-37E0-7F22-0FB20364D9DB}"/>
              </a:ext>
            </a:extLst>
          </p:cNvPr>
          <p:cNvSpPr>
            <a:spLocks noGrp="1"/>
          </p:cNvSpPr>
          <p:nvPr>
            <p:ph type="sldNum" sz="quarter" idx="12"/>
          </p:nvPr>
        </p:nvSpPr>
        <p:spPr/>
        <p:txBody>
          <a:bodyPr/>
          <a:lstStyle/>
          <a:p>
            <a:fld id="{9CD8D479-8942-46E8-A226-A4E01F7A105C}" type="slidenum">
              <a:rPr lang="en-ZA" smtClean="0"/>
              <a:t>7</a:t>
            </a:fld>
            <a:endParaRPr lang="en-ZA"/>
          </a:p>
        </p:txBody>
      </p:sp>
      <p:sp>
        <p:nvSpPr>
          <p:cNvPr id="11" name="Title 1">
            <a:extLst>
              <a:ext uri="{FF2B5EF4-FFF2-40B4-BE49-F238E27FC236}">
                <a16:creationId xmlns:a16="http://schemas.microsoft.com/office/drawing/2014/main" id="{FF471AC0-768E-FB05-F20D-08C8B4EAF814}"/>
              </a:ext>
            </a:extLst>
          </p:cNvPr>
          <p:cNvSpPr txBox="1">
            <a:spLocks noGrp="1"/>
          </p:cNvSpPr>
          <p:nvPr>
            <p:ph type="title"/>
          </p:nvPr>
        </p:nvSpPr>
        <p:spPr>
          <a:xfrm>
            <a:off x="453404" y="276087"/>
            <a:ext cx="4502644"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Threats</a:t>
            </a:r>
          </a:p>
        </p:txBody>
      </p:sp>
      <p:sp>
        <p:nvSpPr>
          <p:cNvPr id="12" name="Title 1">
            <a:extLst>
              <a:ext uri="{FF2B5EF4-FFF2-40B4-BE49-F238E27FC236}">
                <a16:creationId xmlns:a16="http://schemas.microsoft.com/office/drawing/2014/main" id="{37131BBD-5781-AAEA-FF07-6ABB437B0140}"/>
              </a:ext>
            </a:extLst>
          </p:cNvPr>
          <p:cNvSpPr txBox="1">
            <a:spLocks/>
          </p:cNvSpPr>
          <p:nvPr/>
        </p:nvSpPr>
        <p:spPr>
          <a:xfrm>
            <a:off x="6222998" y="312663"/>
            <a:ext cx="5245896" cy="1183566"/>
          </a:xfrm>
          <a:prstGeom prst="rect">
            <a:avLst/>
          </a:prstGeom>
          <a:solidFill>
            <a:schemeClr val="accent1"/>
          </a:solidFill>
        </p:spPr>
        <p:txBody>
          <a:bodyPr vert="horz" lIns="91440" tIns="45720" rIns="91440" bIns="45720" rtlCol="0" anchor="ctr">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Benefits</a:t>
            </a:r>
          </a:p>
        </p:txBody>
      </p:sp>
      <p:sp>
        <p:nvSpPr>
          <p:cNvPr id="15" name="Title 1">
            <a:extLst>
              <a:ext uri="{FF2B5EF4-FFF2-40B4-BE49-F238E27FC236}">
                <a16:creationId xmlns:a16="http://schemas.microsoft.com/office/drawing/2014/main" id="{2002D8A8-839F-0F7D-C196-DEC7CE4A0673}"/>
              </a:ext>
            </a:extLst>
          </p:cNvPr>
          <p:cNvSpPr txBox="1">
            <a:spLocks/>
          </p:cNvSpPr>
          <p:nvPr/>
        </p:nvSpPr>
        <p:spPr>
          <a:xfrm>
            <a:off x="453404" y="5071599"/>
            <a:ext cx="11015490" cy="1183566"/>
          </a:xfrm>
          <a:prstGeom prst="rect">
            <a:avLst/>
          </a:prstGeom>
          <a:solidFill>
            <a:srgbClr val="0070C0"/>
          </a:solidFill>
        </p:spPr>
        <p:txBody>
          <a:bodyPr vert="horz" lIns="91440" tIns="45720" rIns="91440" bIns="45720" rtlCol="0" anchor="ctr">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Values, Integrity, Ethics, Human Oversight </a:t>
            </a:r>
          </a:p>
        </p:txBody>
      </p:sp>
    </p:spTree>
    <p:extLst>
      <p:ext uri="{BB962C8B-B14F-4D97-AF65-F5344CB8AC3E}">
        <p14:creationId xmlns:p14="http://schemas.microsoft.com/office/powerpoint/2010/main" val="13588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FF5969-A4D4-94FC-2171-44DF2C7D2ACA}"/>
              </a:ext>
            </a:extLst>
          </p:cNvPr>
          <p:cNvSpPr>
            <a:spLocks noGrp="1"/>
          </p:cNvSpPr>
          <p:nvPr>
            <p:ph type="sldNum" sz="quarter" idx="12"/>
          </p:nvPr>
        </p:nvSpPr>
        <p:spPr/>
        <p:txBody>
          <a:bodyPr/>
          <a:lstStyle/>
          <a:p>
            <a:fld id="{9CD8D479-8942-46E8-A226-A4E01F7A105C}" type="slidenum">
              <a:rPr lang="en-ZA" smtClean="0"/>
              <a:t>8</a:t>
            </a:fld>
            <a:endParaRPr lang="en-ZA"/>
          </a:p>
        </p:txBody>
      </p:sp>
      <p:sp>
        <p:nvSpPr>
          <p:cNvPr id="3" name="Date Placeholder 2">
            <a:extLst>
              <a:ext uri="{FF2B5EF4-FFF2-40B4-BE49-F238E27FC236}">
                <a16:creationId xmlns:a16="http://schemas.microsoft.com/office/drawing/2014/main" id="{B2CEC78F-C668-CB56-274A-CF10D9085BCB}"/>
              </a:ext>
            </a:extLst>
          </p:cNvPr>
          <p:cNvSpPr>
            <a:spLocks noGrp="1"/>
          </p:cNvSpPr>
          <p:nvPr>
            <p:ph type="dt" sz="half" idx="10"/>
          </p:nvPr>
        </p:nvSpPr>
        <p:spPr/>
        <p:txBody>
          <a:bodyPr/>
          <a:lstStyle/>
          <a:p>
            <a:fld id="{C81B9673-AC7F-4F1F-84E4-F0E5EAAE106D}" type="datetime1">
              <a:rPr lang="en-US" smtClean="0"/>
              <a:pPr/>
              <a:t>10/9/2026</a:t>
            </a:fld>
            <a:endParaRPr lang="en-US" dirty="0"/>
          </a:p>
        </p:txBody>
      </p:sp>
      <p:sp>
        <p:nvSpPr>
          <p:cNvPr id="4" name="Footer Placeholder 3">
            <a:extLst>
              <a:ext uri="{FF2B5EF4-FFF2-40B4-BE49-F238E27FC236}">
                <a16:creationId xmlns:a16="http://schemas.microsoft.com/office/drawing/2014/main" id="{E7737F81-1E3D-F145-5C91-C3FE16AB0414}"/>
              </a:ext>
            </a:extLst>
          </p:cNvPr>
          <p:cNvSpPr>
            <a:spLocks noGrp="1"/>
          </p:cNvSpPr>
          <p:nvPr>
            <p:ph type="ftr" sz="quarter" idx="11"/>
          </p:nvPr>
        </p:nvSpPr>
        <p:spPr/>
        <p:txBody>
          <a:bodyPr/>
          <a:lstStyle/>
          <a:p>
            <a:r>
              <a:rPr lang="en-US"/>
              <a:t>Add a footer</a:t>
            </a:r>
            <a:endParaRPr lang="en-US" dirty="0"/>
          </a:p>
        </p:txBody>
      </p:sp>
      <p:pic>
        <p:nvPicPr>
          <p:cNvPr id="6" name="Picture 5" descr="Trump Escalates War on Science&#10;&#10;AI-generated content may be incorrect.">
            <a:extLst>
              <a:ext uri="{FF2B5EF4-FFF2-40B4-BE49-F238E27FC236}">
                <a16:creationId xmlns:a16="http://schemas.microsoft.com/office/drawing/2014/main" id="{54A858A5-CF61-91E8-F7F9-C9326D151B0E}"/>
              </a:ext>
            </a:extLst>
          </p:cNvPr>
          <p:cNvPicPr>
            <a:picLocks noChangeAspect="1"/>
          </p:cNvPicPr>
          <p:nvPr/>
        </p:nvPicPr>
        <p:blipFill>
          <a:blip r:embed="rId3"/>
          <a:stretch>
            <a:fillRect/>
          </a:stretch>
        </p:blipFill>
        <p:spPr>
          <a:xfrm>
            <a:off x="0" y="2508832"/>
            <a:ext cx="7047345" cy="2209898"/>
          </a:xfrm>
          <a:prstGeom prst="rect">
            <a:avLst/>
          </a:prstGeom>
        </p:spPr>
      </p:pic>
      <p:pic>
        <p:nvPicPr>
          <p:cNvPr id="8" name="Picture 7" descr="The image shows a headline from Science Magazine discussing the impact of the Trump administration's actions on U.S. science.&#10;&#10;AI-generated content may be incorrect.">
            <a:extLst>
              <a:ext uri="{FF2B5EF4-FFF2-40B4-BE49-F238E27FC236}">
                <a16:creationId xmlns:a16="http://schemas.microsoft.com/office/drawing/2014/main" id="{6003421E-A573-909A-7BEB-0965C2AA048B}"/>
              </a:ext>
            </a:extLst>
          </p:cNvPr>
          <p:cNvPicPr>
            <a:picLocks noChangeAspect="1"/>
          </p:cNvPicPr>
          <p:nvPr/>
        </p:nvPicPr>
        <p:blipFill>
          <a:blip r:embed="rId4"/>
          <a:stretch>
            <a:fillRect/>
          </a:stretch>
        </p:blipFill>
        <p:spPr>
          <a:xfrm>
            <a:off x="7786255" y="4595783"/>
            <a:ext cx="4405745" cy="2262217"/>
          </a:xfrm>
          <a:prstGeom prst="rect">
            <a:avLst/>
          </a:prstGeom>
        </p:spPr>
      </p:pic>
      <p:pic>
        <p:nvPicPr>
          <p:cNvPr id="10" name="Picture 9" descr="The image depicts a news headline highlighting the dismissal of the entire National Science Board by Trump, emphasizing the long-term negative effects on scientific knowledge and research.&#10;&#10;AI-generated content may be incorrect.">
            <a:extLst>
              <a:ext uri="{FF2B5EF4-FFF2-40B4-BE49-F238E27FC236}">
                <a16:creationId xmlns:a16="http://schemas.microsoft.com/office/drawing/2014/main" id="{BDB942DC-42BD-4D79-137B-6B67744911A9}"/>
              </a:ext>
            </a:extLst>
          </p:cNvPr>
          <p:cNvPicPr>
            <a:picLocks noChangeAspect="1"/>
          </p:cNvPicPr>
          <p:nvPr/>
        </p:nvPicPr>
        <p:blipFill>
          <a:blip r:embed="rId5"/>
          <a:stretch>
            <a:fillRect/>
          </a:stretch>
        </p:blipFill>
        <p:spPr>
          <a:xfrm>
            <a:off x="0" y="-20844"/>
            <a:ext cx="12192000" cy="2407534"/>
          </a:xfrm>
          <a:prstGeom prst="rect">
            <a:avLst/>
          </a:prstGeom>
        </p:spPr>
      </p:pic>
      <p:pic>
        <p:nvPicPr>
          <p:cNvPr id="12" name="Picture 11" descr="What is wrong with Donald Trump's denial of climate change ...">
            <a:extLst>
              <a:ext uri="{FF2B5EF4-FFF2-40B4-BE49-F238E27FC236}">
                <a16:creationId xmlns:a16="http://schemas.microsoft.com/office/drawing/2014/main" id="{0B121A94-DDED-142B-F4DE-308724292240}"/>
              </a:ext>
            </a:extLst>
          </p:cNvPr>
          <p:cNvPicPr>
            <a:picLocks noChangeAspect="1"/>
          </p:cNvPicPr>
          <p:nvPr/>
        </p:nvPicPr>
        <p:blipFill>
          <a:blip r:embed="rId6"/>
          <a:stretch>
            <a:fillRect/>
          </a:stretch>
        </p:blipFill>
        <p:spPr>
          <a:xfrm>
            <a:off x="0" y="4756727"/>
            <a:ext cx="4202545" cy="2101273"/>
          </a:xfrm>
          <a:prstGeom prst="rect">
            <a:avLst/>
          </a:prstGeom>
        </p:spPr>
      </p:pic>
      <p:pic>
        <p:nvPicPr>
          <p:cNvPr id="16" name="Picture 15" descr="super intelligence&#10;&#10;AI-generated content may be incorrect.">
            <a:extLst>
              <a:ext uri="{FF2B5EF4-FFF2-40B4-BE49-F238E27FC236}">
                <a16:creationId xmlns:a16="http://schemas.microsoft.com/office/drawing/2014/main" id="{19004AB1-AD39-8A95-DF96-FA4CDBAE69BF}"/>
              </a:ext>
            </a:extLst>
          </p:cNvPr>
          <p:cNvPicPr>
            <a:picLocks noChangeAspect="1"/>
          </p:cNvPicPr>
          <p:nvPr/>
        </p:nvPicPr>
        <p:blipFill>
          <a:blip r:embed="rId7"/>
          <a:stretch>
            <a:fillRect/>
          </a:stretch>
        </p:blipFill>
        <p:spPr>
          <a:xfrm>
            <a:off x="5394036" y="2481160"/>
            <a:ext cx="6797964" cy="1356101"/>
          </a:xfrm>
          <a:prstGeom prst="rect">
            <a:avLst/>
          </a:prstGeom>
        </p:spPr>
      </p:pic>
      <p:pic>
        <p:nvPicPr>
          <p:cNvPr id="18" name="Picture 17" descr="The Hill &amp; 1 Alley For All,&#10;&#10;AI-generated content may be incorrect.">
            <a:extLst>
              <a:ext uri="{FF2B5EF4-FFF2-40B4-BE49-F238E27FC236}">
                <a16:creationId xmlns:a16="http://schemas.microsoft.com/office/drawing/2014/main" id="{20BA9F8A-82F8-2CD7-7A2C-717557B85054}"/>
              </a:ext>
            </a:extLst>
          </p:cNvPr>
          <p:cNvPicPr>
            <a:picLocks noChangeAspect="1"/>
          </p:cNvPicPr>
          <p:nvPr/>
        </p:nvPicPr>
        <p:blipFill>
          <a:blip r:embed="rId8"/>
          <a:stretch>
            <a:fillRect/>
          </a:stretch>
        </p:blipFill>
        <p:spPr>
          <a:xfrm>
            <a:off x="4180689" y="4756726"/>
            <a:ext cx="3660984" cy="2128479"/>
          </a:xfrm>
          <a:prstGeom prst="rect">
            <a:avLst/>
          </a:prstGeom>
        </p:spPr>
      </p:pic>
    </p:spTree>
    <p:extLst>
      <p:ext uri="{BB962C8B-B14F-4D97-AF65-F5344CB8AC3E}">
        <p14:creationId xmlns:p14="http://schemas.microsoft.com/office/powerpoint/2010/main" val="151824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40C6-B6A1-1E0A-9333-6C2A6789BC1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CE8BB7-E56A-7B22-CBB0-5A22C9586603}"/>
              </a:ext>
            </a:extLst>
          </p:cNvPr>
          <p:cNvSpPr>
            <a:spLocks noGrp="1"/>
          </p:cNvSpPr>
          <p:nvPr>
            <p:ph type="sldNum" sz="quarter" idx="12"/>
          </p:nvPr>
        </p:nvSpPr>
        <p:spPr/>
        <p:txBody>
          <a:bodyPr/>
          <a:lstStyle/>
          <a:p>
            <a:fld id="{9CD8D479-8942-46E8-A226-A4E01F7A105C}" type="slidenum">
              <a:rPr lang="en-ZA" smtClean="0"/>
              <a:t>9</a:t>
            </a:fld>
            <a:endParaRPr lang="en-ZA"/>
          </a:p>
        </p:txBody>
      </p:sp>
      <p:pic>
        <p:nvPicPr>
          <p:cNvPr id="7" name="Picture 6" descr="There is no alternative to scientific facts.&#10;&#10;AI-generated content may be incorrect.">
            <a:extLst>
              <a:ext uri="{FF2B5EF4-FFF2-40B4-BE49-F238E27FC236}">
                <a16:creationId xmlns:a16="http://schemas.microsoft.com/office/drawing/2014/main" id="{1AC352BD-17E4-D137-217C-197E4B313638}"/>
              </a:ext>
            </a:extLst>
          </p:cNvPr>
          <p:cNvPicPr>
            <a:picLocks noChangeAspect="1"/>
          </p:cNvPicPr>
          <p:nvPr/>
        </p:nvPicPr>
        <p:blipFill>
          <a:blip r:embed="rId3"/>
          <a:stretch>
            <a:fillRect/>
          </a:stretch>
        </p:blipFill>
        <p:spPr>
          <a:xfrm>
            <a:off x="8185953" y="0"/>
            <a:ext cx="4006047" cy="2586182"/>
          </a:xfrm>
          <a:prstGeom prst="rect">
            <a:avLst/>
          </a:prstGeom>
        </p:spPr>
      </p:pic>
      <p:sp>
        <p:nvSpPr>
          <p:cNvPr id="11" name="Content Placeholder 2">
            <a:extLst>
              <a:ext uri="{FF2B5EF4-FFF2-40B4-BE49-F238E27FC236}">
                <a16:creationId xmlns:a16="http://schemas.microsoft.com/office/drawing/2014/main" id="{49C2A33D-6AEA-5412-F3C7-68F76A599185}"/>
              </a:ext>
            </a:extLst>
          </p:cNvPr>
          <p:cNvSpPr txBox="1">
            <a:spLocks/>
          </p:cNvSpPr>
          <p:nvPr/>
        </p:nvSpPr>
        <p:spPr>
          <a:xfrm>
            <a:off x="453402" y="1539214"/>
            <a:ext cx="7420598" cy="5083339"/>
          </a:xfrm>
          <a:prstGeom prst="rect">
            <a:avLst/>
          </a:prstGeom>
        </p:spPr>
        <p:txBody>
          <a:bodyPr>
            <a:normAutofit fontScale="92500" lnSpcReduction="10000"/>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US" sz="2400" b="1" dirty="0">
                <a:latin typeface="Calibri" panose="020F0502020204030204" pitchFamily="34" charset="0"/>
                <a:ea typeface="Calibri" panose="020F0502020204030204" pitchFamily="34" charset="0"/>
                <a:cs typeface="Calibri" panose="020F0502020204030204" pitchFamily="34" charset="0"/>
              </a:rPr>
              <a:t>We need:</a:t>
            </a:r>
          </a:p>
          <a:p>
            <a:r>
              <a:rPr lang="en-US" sz="2400" dirty="0">
                <a:latin typeface="Calibri" panose="020F0502020204030204" pitchFamily="34" charset="0"/>
                <a:ea typeface="Calibri" panose="020F0502020204030204" pitchFamily="34" charset="0"/>
                <a:cs typeface="Calibri" panose="020F0502020204030204" pitchFamily="34" charset="0"/>
              </a:rPr>
              <a:t>Journalists and the Media </a:t>
            </a:r>
          </a:p>
          <a:p>
            <a:r>
              <a:rPr lang="en-US" sz="2400" dirty="0">
                <a:latin typeface="Calibri" panose="020F0502020204030204" pitchFamily="34" charset="0"/>
                <a:ea typeface="Calibri" panose="020F0502020204030204" pitchFamily="34" charset="0"/>
                <a:cs typeface="Calibri" panose="020F0502020204030204" pitchFamily="34" charset="0"/>
              </a:rPr>
              <a:t>Fact Checkers </a:t>
            </a:r>
          </a:p>
          <a:p>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Academics</a:t>
            </a:r>
          </a:p>
          <a:p>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Industry Leaders</a:t>
            </a:r>
          </a:p>
          <a:p>
            <a:pPr marL="0" indent="0">
              <a:buNone/>
            </a:pPr>
            <a:r>
              <a:rPr lang="en-US"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Why?</a:t>
            </a:r>
          </a:p>
          <a:p>
            <a:pPr marL="177800" indent="-177800">
              <a:lnSpc>
                <a:spcPct val="150000"/>
              </a:lnSpc>
              <a:buSzPct val="100000"/>
            </a:pPr>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Cut through the clutter</a:t>
            </a:r>
          </a:p>
          <a:p>
            <a:pPr marL="177800" indent="-177800">
              <a:lnSpc>
                <a:spcPct val="150000"/>
              </a:lnSpc>
              <a:buSzPct val="100000"/>
            </a:pPr>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Verify information (journalistic principles)</a:t>
            </a:r>
          </a:p>
          <a:p>
            <a:pPr marL="177800" indent="-177800">
              <a:lnSpc>
                <a:spcPct val="150000"/>
              </a:lnSpc>
              <a:buSzPct val="100000"/>
            </a:pPr>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No echo chamber (beyond your own social networks)</a:t>
            </a:r>
          </a:p>
          <a:p>
            <a:pPr marL="177800" indent="-177800">
              <a:lnSpc>
                <a:spcPct val="150000"/>
              </a:lnSpc>
              <a:buSzPct val="100000"/>
            </a:pPr>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Beyond AI summaries draw from “trusted” sources</a:t>
            </a:r>
          </a:p>
        </p:txBody>
      </p:sp>
      <p:pic>
        <p:nvPicPr>
          <p:cNvPr id="14" name="Picture 13" descr="The article from The Atlantic, authored by Nicholas B. Dirks, argues that American higher education would be more successful if it proactively communicated its value and addressed its existing issues.&#10;&#10;AI-generated content may be incorrect.">
            <a:extLst>
              <a:ext uri="{FF2B5EF4-FFF2-40B4-BE49-F238E27FC236}">
                <a16:creationId xmlns:a16="http://schemas.microsoft.com/office/drawing/2014/main" id="{7FCF8588-EDFA-3B1C-4BB7-7AF49A04A78E}"/>
              </a:ext>
            </a:extLst>
          </p:cNvPr>
          <p:cNvPicPr>
            <a:picLocks noChangeAspect="1"/>
          </p:cNvPicPr>
          <p:nvPr/>
        </p:nvPicPr>
        <p:blipFill>
          <a:blip r:embed="rId4"/>
          <a:stretch>
            <a:fillRect/>
          </a:stretch>
        </p:blipFill>
        <p:spPr>
          <a:xfrm>
            <a:off x="8185952" y="2586182"/>
            <a:ext cx="3924187" cy="2258292"/>
          </a:xfrm>
          <a:prstGeom prst="rect">
            <a:avLst/>
          </a:prstGeom>
        </p:spPr>
      </p:pic>
      <p:pic>
        <p:nvPicPr>
          <p:cNvPr id="18" name="Picture 17" descr="The image features a black background with a red circle containing an orange African continent silhouette, surrounded by a black checkmark symbol.&#10;&#10;AI-generated content may be incorrect.">
            <a:extLst>
              <a:ext uri="{FF2B5EF4-FFF2-40B4-BE49-F238E27FC236}">
                <a16:creationId xmlns:a16="http://schemas.microsoft.com/office/drawing/2014/main" id="{A5019759-9FA5-0D12-CE06-2AA7A7006510}"/>
              </a:ext>
            </a:extLst>
          </p:cNvPr>
          <p:cNvPicPr>
            <a:picLocks noChangeAspect="1"/>
          </p:cNvPicPr>
          <p:nvPr/>
        </p:nvPicPr>
        <p:blipFill>
          <a:blip r:embed="rId5"/>
          <a:stretch>
            <a:fillRect/>
          </a:stretch>
        </p:blipFill>
        <p:spPr>
          <a:xfrm>
            <a:off x="7062467" y="4624405"/>
            <a:ext cx="5047673" cy="2233595"/>
          </a:xfrm>
          <a:prstGeom prst="rect">
            <a:avLst/>
          </a:prstGeom>
        </p:spPr>
      </p:pic>
      <p:sp>
        <p:nvSpPr>
          <p:cNvPr id="5" name="Title 1">
            <a:extLst>
              <a:ext uri="{FF2B5EF4-FFF2-40B4-BE49-F238E27FC236}">
                <a16:creationId xmlns:a16="http://schemas.microsoft.com/office/drawing/2014/main" id="{99C7B254-9D49-F634-0809-11F317805F47}"/>
              </a:ext>
            </a:extLst>
          </p:cNvPr>
          <p:cNvSpPr txBox="1">
            <a:spLocks/>
          </p:cNvSpPr>
          <p:nvPr/>
        </p:nvSpPr>
        <p:spPr>
          <a:xfrm>
            <a:off x="453404" y="276087"/>
            <a:ext cx="7420596"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Why we need the media and experts</a:t>
            </a:r>
          </a:p>
        </p:txBody>
      </p:sp>
    </p:spTree>
    <p:extLst>
      <p:ext uri="{BB962C8B-B14F-4D97-AF65-F5344CB8AC3E}">
        <p14:creationId xmlns:p14="http://schemas.microsoft.com/office/powerpoint/2010/main" val="402635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51FB-3F11-FB7E-EA61-1A5AF921B19E}"/>
              </a:ext>
            </a:extLst>
          </p:cNvPr>
          <p:cNvSpPr>
            <a:spLocks noGrp="1"/>
          </p:cNvSpPr>
          <p:nvPr>
            <p:ph type="title"/>
          </p:nvPr>
        </p:nvSpPr>
        <p:spPr/>
        <p:txBody>
          <a:bodyPr/>
          <a:lstStyle/>
          <a:p>
            <a:r>
              <a:rPr lang="en-ZA" dirty="0"/>
              <a:t>Meet Prof. Francois Engelbrecht</a:t>
            </a:r>
          </a:p>
        </p:txBody>
      </p:sp>
      <p:sp>
        <p:nvSpPr>
          <p:cNvPr id="3" name="Text Placeholder 2">
            <a:extLst>
              <a:ext uri="{FF2B5EF4-FFF2-40B4-BE49-F238E27FC236}">
                <a16:creationId xmlns:a16="http://schemas.microsoft.com/office/drawing/2014/main" id="{AA5C6207-DFFD-0A77-2DC2-C5F468BDCF4C}"/>
              </a:ext>
            </a:extLst>
          </p:cNvPr>
          <p:cNvSpPr>
            <a:spLocks noGrp="1"/>
          </p:cNvSpPr>
          <p:nvPr>
            <p:ph type="body" idx="1"/>
          </p:nvPr>
        </p:nvSpPr>
        <p:spPr/>
        <p:txBody>
          <a:bodyPr/>
          <a:lstStyle/>
          <a:p>
            <a:r>
              <a:rPr lang="en-ZA" dirty="0"/>
              <a:t>Director: Global Change Institute at Wits</a:t>
            </a:r>
          </a:p>
        </p:txBody>
      </p:sp>
      <p:pic>
        <p:nvPicPr>
          <p:cNvPr id="4" name="Picture 3" descr="La Niña weather brings hope for drought-stricken areas - Food For Mzansi">
            <a:extLst>
              <a:ext uri="{FF2B5EF4-FFF2-40B4-BE49-F238E27FC236}">
                <a16:creationId xmlns:a16="http://schemas.microsoft.com/office/drawing/2014/main" id="{4555CD9C-9C91-4589-E72D-74C5EB0D3836}"/>
              </a:ext>
            </a:extLst>
          </p:cNvPr>
          <p:cNvPicPr>
            <a:picLocks noChangeAspect="1"/>
          </p:cNvPicPr>
          <p:nvPr/>
        </p:nvPicPr>
        <p:blipFill>
          <a:blip r:embed="rId3"/>
          <a:stretch>
            <a:fillRect/>
          </a:stretch>
        </p:blipFill>
        <p:spPr>
          <a:xfrm>
            <a:off x="9130393" y="2952750"/>
            <a:ext cx="2857500" cy="2324100"/>
          </a:xfrm>
          <a:prstGeom prst="rect">
            <a:avLst/>
          </a:prstGeom>
        </p:spPr>
      </p:pic>
    </p:spTree>
    <p:extLst>
      <p:ext uri="{BB962C8B-B14F-4D97-AF65-F5344CB8AC3E}">
        <p14:creationId xmlns:p14="http://schemas.microsoft.com/office/powerpoint/2010/main" val="417932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9DECF8-16DF-2082-F22E-873C3EBDE869}"/>
              </a:ext>
            </a:extLst>
          </p:cNvPr>
          <p:cNvSpPr>
            <a:spLocks noGrp="1"/>
          </p:cNvSpPr>
          <p:nvPr>
            <p:ph type="sldNum" sz="quarter" idx="12"/>
          </p:nvPr>
        </p:nvSpPr>
        <p:spPr/>
        <p:txBody>
          <a:bodyPr/>
          <a:lstStyle/>
          <a:p>
            <a:fld id="{9CD8D479-8942-46E8-A226-A4E01F7A105C}" type="slidenum">
              <a:rPr lang="en-ZA" smtClean="0"/>
              <a:t>11</a:t>
            </a:fld>
            <a:endParaRPr lang="en-ZA"/>
          </a:p>
        </p:txBody>
      </p:sp>
      <p:pic>
        <p:nvPicPr>
          <p:cNvPr id="6" name="Picture 5">
            <a:extLst>
              <a:ext uri="{FF2B5EF4-FFF2-40B4-BE49-F238E27FC236}">
                <a16:creationId xmlns:a16="http://schemas.microsoft.com/office/drawing/2014/main" id="{736F5A81-370C-932B-E46E-0DD632CE17CA}"/>
              </a:ext>
            </a:extLst>
          </p:cNvPr>
          <p:cNvPicPr>
            <a:picLocks noChangeAspect="1"/>
          </p:cNvPicPr>
          <p:nvPr/>
        </p:nvPicPr>
        <p:blipFill>
          <a:blip r:embed="rId2"/>
          <a:stretch>
            <a:fillRect/>
          </a:stretch>
        </p:blipFill>
        <p:spPr>
          <a:xfrm>
            <a:off x="2443259" y="0"/>
            <a:ext cx="9652287" cy="6858000"/>
          </a:xfrm>
          <a:prstGeom prst="rect">
            <a:avLst/>
          </a:prstGeom>
        </p:spPr>
      </p:pic>
      <p:sp>
        <p:nvSpPr>
          <p:cNvPr id="8" name="Title 1">
            <a:extLst>
              <a:ext uri="{FF2B5EF4-FFF2-40B4-BE49-F238E27FC236}">
                <a16:creationId xmlns:a16="http://schemas.microsoft.com/office/drawing/2014/main" id="{31CA4055-BEF1-8716-3269-F24B1B12FB8E}"/>
              </a:ext>
            </a:extLst>
          </p:cNvPr>
          <p:cNvSpPr txBox="1">
            <a:spLocks/>
          </p:cNvSpPr>
          <p:nvPr/>
        </p:nvSpPr>
        <p:spPr>
          <a:xfrm>
            <a:off x="307100" y="276086"/>
            <a:ext cx="1989855" cy="6207010"/>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New Research Paper</a:t>
            </a:r>
          </a:p>
        </p:txBody>
      </p:sp>
    </p:spTree>
    <p:extLst>
      <p:ext uri="{BB962C8B-B14F-4D97-AF65-F5344CB8AC3E}">
        <p14:creationId xmlns:p14="http://schemas.microsoft.com/office/powerpoint/2010/main" val="120691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lang="en-US" smtClean="0"/>
              <a:t>12</a:t>
            </a:fld>
            <a:endParaRPr lang="en-US"/>
          </a:p>
        </p:txBody>
      </p:sp>
      <p:sp>
        <p:nvSpPr>
          <p:cNvPr id="3" name="Freeform: Shape 2">
            <a:extLst>
              <a:ext uri="{FF2B5EF4-FFF2-40B4-BE49-F238E27FC236}">
                <a16:creationId xmlns:a16="http://schemas.microsoft.com/office/drawing/2014/main" id="{A0CCC0E5-EE01-3914-21CB-FDC1AC586844}"/>
              </a:ext>
            </a:extLst>
          </p:cNvPr>
          <p:cNvSpPr/>
          <p:nvPr/>
        </p:nvSpPr>
        <p:spPr>
          <a:xfrm>
            <a:off x="7867000" y="3769890"/>
            <a:ext cx="3142744" cy="2873003"/>
          </a:xfrm>
          <a:custGeom>
            <a:avLst/>
            <a:gdLst>
              <a:gd name="csX0" fmla="*/ 0 w 3142744"/>
              <a:gd name="csY0" fmla="*/ 287300 h 2873003"/>
              <a:gd name="csX1" fmla="*/ 287300 w 3142744"/>
              <a:gd name="csY1" fmla="*/ 0 h 2873003"/>
              <a:gd name="csX2" fmla="*/ 2855444 w 3142744"/>
              <a:gd name="csY2" fmla="*/ 0 h 2873003"/>
              <a:gd name="csX3" fmla="*/ 3142744 w 3142744"/>
              <a:gd name="csY3" fmla="*/ 287300 h 2873003"/>
              <a:gd name="csX4" fmla="*/ 3142744 w 3142744"/>
              <a:gd name="csY4" fmla="*/ 2585703 h 2873003"/>
              <a:gd name="csX5" fmla="*/ 2855444 w 3142744"/>
              <a:gd name="csY5" fmla="*/ 2873003 h 2873003"/>
              <a:gd name="csX6" fmla="*/ 287300 w 3142744"/>
              <a:gd name="csY6" fmla="*/ 2873003 h 2873003"/>
              <a:gd name="csX7" fmla="*/ 0 w 3142744"/>
              <a:gd name="csY7" fmla="*/ 2585703 h 2873003"/>
              <a:gd name="csX8" fmla="*/ 0 w 3142744"/>
              <a:gd name="csY8" fmla="*/ 287300 h 2873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42744" h="2873003">
                <a:moveTo>
                  <a:pt x="0" y="287300"/>
                </a:moveTo>
                <a:cubicBezTo>
                  <a:pt x="0" y="128629"/>
                  <a:pt x="128629" y="0"/>
                  <a:pt x="287300" y="0"/>
                </a:cubicBezTo>
                <a:lnTo>
                  <a:pt x="2855444" y="0"/>
                </a:lnTo>
                <a:cubicBezTo>
                  <a:pt x="3014115" y="0"/>
                  <a:pt x="3142744" y="128629"/>
                  <a:pt x="3142744" y="287300"/>
                </a:cubicBezTo>
                <a:lnTo>
                  <a:pt x="3142744" y="2585703"/>
                </a:lnTo>
                <a:cubicBezTo>
                  <a:pt x="3142744" y="2744374"/>
                  <a:pt x="3014115" y="2873003"/>
                  <a:pt x="2855444" y="2873003"/>
                </a:cubicBezTo>
                <a:lnTo>
                  <a:pt x="287300" y="2873003"/>
                </a:lnTo>
                <a:cubicBezTo>
                  <a:pt x="128629" y="2873003"/>
                  <a:pt x="0" y="2744374"/>
                  <a:pt x="0" y="2585703"/>
                </a:cubicBezTo>
                <a:lnTo>
                  <a:pt x="0" y="287300"/>
                </a:lnTo>
                <a:close/>
              </a:path>
            </a:pathLst>
          </a:custGeom>
          <a:ln>
            <a:solidFill>
              <a:schemeClr val="tx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82134" tIns="857562" rIns="139311" bIns="139311" numCol="1" spcCol="1270" anchor="t" anchorCtr="0">
            <a:noAutofit/>
          </a:bodyPr>
          <a:lstStyle/>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Short Videos on Mobile phones </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Social Media </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AI</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Streaming</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Broadcast</a:t>
            </a:r>
          </a:p>
          <a:p>
            <a:pPr marL="228600" lvl="1" indent="-228600" algn="l" defTabSz="889000" rtl="0">
              <a:lnSpc>
                <a:spcPct val="90000"/>
              </a:lnSpc>
              <a:spcBef>
                <a:spcPct val="0"/>
              </a:spcBef>
              <a:spcAft>
                <a:spcPct val="15000"/>
              </a:spcAft>
              <a:buChar char="•"/>
            </a:pPr>
            <a:endParaRPr lang="en-ZA" sz="20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521E6BCD-3EAB-102E-6CCA-6F0422002551}"/>
              </a:ext>
            </a:extLst>
          </p:cNvPr>
          <p:cNvSpPr/>
          <p:nvPr/>
        </p:nvSpPr>
        <p:spPr>
          <a:xfrm>
            <a:off x="1063001" y="3652639"/>
            <a:ext cx="3142744" cy="2994845"/>
          </a:xfrm>
          <a:custGeom>
            <a:avLst/>
            <a:gdLst>
              <a:gd name="csX0" fmla="*/ 0 w 3142744"/>
              <a:gd name="csY0" fmla="*/ 299485 h 2994845"/>
              <a:gd name="csX1" fmla="*/ 299485 w 3142744"/>
              <a:gd name="csY1" fmla="*/ 0 h 2994845"/>
              <a:gd name="csX2" fmla="*/ 2843260 w 3142744"/>
              <a:gd name="csY2" fmla="*/ 0 h 2994845"/>
              <a:gd name="csX3" fmla="*/ 3142745 w 3142744"/>
              <a:gd name="csY3" fmla="*/ 299485 h 2994845"/>
              <a:gd name="csX4" fmla="*/ 3142744 w 3142744"/>
              <a:gd name="csY4" fmla="*/ 2695361 h 2994845"/>
              <a:gd name="csX5" fmla="*/ 2843259 w 3142744"/>
              <a:gd name="csY5" fmla="*/ 2994846 h 2994845"/>
              <a:gd name="csX6" fmla="*/ 299485 w 3142744"/>
              <a:gd name="csY6" fmla="*/ 2994845 h 2994845"/>
              <a:gd name="csX7" fmla="*/ 0 w 3142744"/>
              <a:gd name="csY7" fmla="*/ 2695360 h 2994845"/>
              <a:gd name="csX8" fmla="*/ 0 w 3142744"/>
              <a:gd name="csY8" fmla="*/ 299485 h 29948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42744" h="2994845">
                <a:moveTo>
                  <a:pt x="0" y="299485"/>
                </a:moveTo>
                <a:cubicBezTo>
                  <a:pt x="0" y="134084"/>
                  <a:pt x="134084" y="0"/>
                  <a:pt x="299485" y="0"/>
                </a:cubicBezTo>
                <a:lnTo>
                  <a:pt x="2843260" y="0"/>
                </a:lnTo>
                <a:cubicBezTo>
                  <a:pt x="3008661" y="0"/>
                  <a:pt x="3142745" y="134084"/>
                  <a:pt x="3142745" y="299485"/>
                </a:cubicBezTo>
                <a:cubicBezTo>
                  <a:pt x="3142745" y="1098110"/>
                  <a:pt x="3142744" y="1896736"/>
                  <a:pt x="3142744" y="2695361"/>
                </a:cubicBezTo>
                <a:cubicBezTo>
                  <a:pt x="3142744" y="2860762"/>
                  <a:pt x="3008660" y="2994846"/>
                  <a:pt x="2843259" y="2994846"/>
                </a:cubicBezTo>
                <a:lnTo>
                  <a:pt x="299485" y="2994845"/>
                </a:lnTo>
                <a:cubicBezTo>
                  <a:pt x="134084" y="2994845"/>
                  <a:pt x="0" y="2860761"/>
                  <a:pt x="0" y="2695360"/>
                </a:cubicBezTo>
                <a:lnTo>
                  <a:pt x="0" y="299485"/>
                </a:lnTo>
                <a:close/>
              </a:path>
            </a:pathLst>
          </a:custGeom>
          <a:ln>
            <a:solidFill>
              <a:schemeClr val="tx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0633" tIns="889344" rIns="1083456" bIns="140634" numCol="1" spcCol="1270" anchor="t" anchorCtr="0">
            <a:noAutofit/>
          </a:bodyPr>
          <a:lstStyle/>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Build trust</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Create new knowledge</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Inform teaching</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Solve real world problems (social impact)</a:t>
            </a:r>
          </a:p>
        </p:txBody>
      </p:sp>
      <p:sp>
        <p:nvSpPr>
          <p:cNvPr id="8" name="Freeform: Shape 7">
            <a:extLst>
              <a:ext uri="{FF2B5EF4-FFF2-40B4-BE49-F238E27FC236}">
                <a16:creationId xmlns:a16="http://schemas.microsoft.com/office/drawing/2014/main" id="{0896A54C-9518-5C28-D0AE-28C721388D63}"/>
              </a:ext>
            </a:extLst>
          </p:cNvPr>
          <p:cNvSpPr/>
          <p:nvPr/>
        </p:nvSpPr>
        <p:spPr>
          <a:xfrm>
            <a:off x="7517111" y="125936"/>
            <a:ext cx="3414372" cy="2345123"/>
          </a:xfrm>
          <a:custGeom>
            <a:avLst/>
            <a:gdLst>
              <a:gd name="csX0" fmla="*/ 0 w 3414372"/>
              <a:gd name="csY0" fmla="*/ 234512 h 2345123"/>
              <a:gd name="csX1" fmla="*/ 234512 w 3414372"/>
              <a:gd name="csY1" fmla="*/ 0 h 2345123"/>
              <a:gd name="csX2" fmla="*/ 3179860 w 3414372"/>
              <a:gd name="csY2" fmla="*/ 0 h 2345123"/>
              <a:gd name="csX3" fmla="*/ 3414372 w 3414372"/>
              <a:gd name="csY3" fmla="*/ 234512 h 2345123"/>
              <a:gd name="csX4" fmla="*/ 3414372 w 3414372"/>
              <a:gd name="csY4" fmla="*/ 2110611 h 2345123"/>
              <a:gd name="csX5" fmla="*/ 3179860 w 3414372"/>
              <a:gd name="csY5" fmla="*/ 2345123 h 2345123"/>
              <a:gd name="csX6" fmla="*/ 234512 w 3414372"/>
              <a:gd name="csY6" fmla="*/ 2345123 h 2345123"/>
              <a:gd name="csX7" fmla="*/ 0 w 3414372"/>
              <a:gd name="csY7" fmla="*/ 2110611 h 2345123"/>
              <a:gd name="csX8" fmla="*/ 0 w 3414372"/>
              <a:gd name="csY8" fmla="*/ 234512 h 2345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14372" h="2345123">
                <a:moveTo>
                  <a:pt x="0" y="234512"/>
                </a:moveTo>
                <a:cubicBezTo>
                  <a:pt x="0" y="104995"/>
                  <a:pt x="104995" y="0"/>
                  <a:pt x="234512" y="0"/>
                </a:cubicBezTo>
                <a:lnTo>
                  <a:pt x="3179860" y="0"/>
                </a:lnTo>
                <a:cubicBezTo>
                  <a:pt x="3309377" y="0"/>
                  <a:pt x="3414372" y="104995"/>
                  <a:pt x="3414372" y="234512"/>
                </a:cubicBezTo>
                <a:lnTo>
                  <a:pt x="3414372" y="2110611"/>
                </a:lnTo>
                <a:cubicBezTo>
                  <a:pt x="3414372" y="2240128"/>
                  <a:pt x="3309377" y="2345123"/>
                  <a:pt x="3179860" y="2345123"/>
                </a:cubicBezTo>
                <a:lnTo>
                  <a:pt x="234512" y="2345123"/>
                </a:lnTo>
                <a:cubicBezTo>
                  <a:pt x="104995" y="2345123"/>
                  <a:pt x="0" y="2240128"/>
                  <a:pt x="0" y="2110611"/>
                </a:cubicBezTo>
                <a:lnTo>
                  <a:pt x="0" y="234512"/>
                </a:lnTo>
                <a:close/>
              </a:path>
            </a:pathLst>
          </a:custGeom>
          <a:ln>
            <a:solidFill>
              <a:schemeClr val="tx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52027" tIns="127715" rIns="127715" bIns="713996" numCol="1" spcCol="1270" anchor="t" anchorCtr="0">
            <a:noAutofit/>
          </a:bodyPr>
          <a:lstStyle/>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Quackery, misinformation, distrust </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Access to fake digital news, AI </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Resource constraints</a:t>
            </a:r>
          </a:p>
          <a:p>
            <a:pPr marL="228600" lvl="1" indent="-228600" algn="l" defTabSz="889000" rtl="0">
              <a:lnSpc>
                <a:spcPct val="90000"/>
              </a:lnSpc>
              <a:spcBef>
                <a:spcPct val="0"/>
              </a:spcBef>
              <a:spcAft>
                <a:spcPct val="15000"/>
              </a:spcAft>
              <a:buChar char="•"/>
            </a:pPr>
            <a:endParaRPr lang="en-ZA" sz="20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9" name="Freeform: Shape 8">
            <a:extLst>
              <a:ext uri="{FF2B5EF4-FFF2-40B4-BE49-F238E27FC236}">
                <a16:creationId xmlns:a16="http://schemas.microsoft.com/office/drawing/2014/main" id="{85047E03-962C-3D53-D218-576074007FC5}"/>
              </a:ext>
            </a:extLst>
          </p:cNvPr>
          <p:cNvSpPr/>
          <p:nvPr/>
        </p:nvSpPr>
        <p:spPr>
          <a:xfrm>
            <a:off x="1111053" y="146936"/>
            <a:ext cx="3142744" cy="2860424"/>
          </a:xfrm>
          <a:custGeom>
            <a:avLst/>
            <a:gdLst>
              <a:gd name="csX0" fmla="*/ 0 w 3142744"/>
              <a:gd name="csY0" fmla="*/ 233871 h 2338711"/>
              <a:gd name="csX1" fmla="*/ 233871 w 3142744"/>
              <a:gd name="csY1" fmla="*/ 0 h 2338711"/>
              <a:gd name="csX2" fmla="*/ 2908873 w 3142744"/>
              <a:gd name="csY2" fmla="*/ 0 h 2338711"/>
              <a:gd name="csX3" fmla="*/ 3142744 w 3142744"/>
              <a:gd name="csY3" fmla="*/ 233871 h 2338711"/>
              <a:gd name="csX4" fmla="*/ 3142744 w 3142744"/>
              <a:gd name="csY4" fmla="*/ 2104840 h 2338711"/>
              <a:gd name="csX5" fmla="*/ 2908873 w 3142744"/>
              <a:gd name="csY5" fmla="*/ 2338711 h 2338711"/>
              <a:gd name="csX6" fmla="*/ 233871 w 3142744"/>
              <a:gd name="csY6" fmla="*/ 2338711 h 2338711"/>
              <a:gd name="csX7" fmla="*/ 0 w 3142744"/>
              <a:gd name="csY7" fmla="*/ 2104840 h 2338711"/>
              <a:gd name="csX8" fmla="*/ 0 w 3142744"/>
              <a:gd name="csY8" fmla="*/ 233871 h 23387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42744" h="2338711">
                <a:moveTo>
                  <a:pt x="0" y="233871"/>
                </a:moveTo>
                <a:cubicBezTo>
                  <a:pt x="0" y="104708"/>
                  <a:pt x="104708" y="0"/>
                  <a:pt x="233871" y="0"/>
                </a:cubicBezTo>
                <a:lnTo>
                  <a:pt x="2908873" y="0"/>
                </a:lnTo>
                <a:cubicBezTo>
                  <a:pt x="3038036" y="0"/>
                  <a:pt x="3142744" y="104708"/>
                  <a:pt x="3142744" y="233871"/>
                </a:cubicBezTo>
                <a:lnTo>
                  <a:pt x="3142744" y="2104840"/>
                </a:lnTo>
                <a:cubicBezTo>
                  <a:pt x="3142744" y="2234003"/>
                  <a:pt x="3038036" y="2338711"/>
                  <a:pt x="2908873" y="2338711"/>
                </a:cubicBezTo>
                <a:lnTo>
                  <a:pt x="233871" y="2338711"/>
                </a:lnTo>
                <a:cubicBezTo>
                  <a:pt x="104708" y="2338711"/>
                  <a:pt x="0" y="2234003"/>
                  <a:pt x="0" y="2104840"/>
                </a:cubicBezTo>
                <a:lnTo>
                  <a:pt x="0" y="233871"/>
                </a:lnTo>
                <a:close/>
              </a:path>
            </a:pathLst>
          </a:custGeom>
          <a:ln>
            <a:solidFill>
              <a:schemeClr val="tx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7574" tIns="127574" rIns="1070397" bIns="712252" numCol="1" spcCol="1270" anchor="t" anchorCtr="0">
            <a:noAutofit/>
          </a:bodyPr>
          <a:lstStyle/>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From fear and panic to</a:t>
            </a:r>
            <a:r>
              <a:rPr lang="en-ZA" sz="2000" dirty="0">
                <a:latin typeface="Calibri" panose="020F0502020204030204" pitchFamily="34" charset="0"/>
                <a:ea typeface="Calibri" panose="020F0502020204030204" pitchFamily="34" charset="0"/>
                <a:cs typeface="Calibri" panose="020F0502020204030204" pitchFamily="34" charset="0"/>
              </a:rPr>
              <a:t> adoption, use and </a:t>
            </a:r>
            <a:r>
              <a:rPr lang="en-ZA" sz="2000" kern="1200" dirty="0">
                <a:latin typeface="Calibri" panose="020F0502020204030204" pitchFamily="34" charset="0"/>
                <a:ea typeface="Calibri" panose="020F0502020204030204" pitchFamily="34" charset="0"/>
                <a:cs typeface="Calibri" panose="020F0502020204030204" pitchFamily="34" charset="0"/>
              </a:rPr>
              <a:t>resilience</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Value information</a:t>
            </a:r>
          </a:p>
          <a:p>
            <a:pPr marL="228600" lvl="1" indent="-228600" algn="l" defTabSz="889000" rtl="0">
              <a:lnSpc>
                <a:spcPct val="90000"/>
              </a:lnSpc>
              <a:spcBef>
                <a:spcPct val="0"/>
              </a:spcBef>
              <a:spcAft>
                <a:spcPct val="15000"/>
              </a:spcAft>
              <a:buChar char="•"/>
            </a:pPr>
            <a:r>
              <a:rPr lang="en-ZA" sz="2000" kern="1200" dirty="0">
                <a:latin typeface="Calibri" panose="020F0502020204030204" pitchFamily="34" charset="0"/>
                <a:ea typeface="Calibri" panose="020F0502020204030204" pitchFamily="34" charset="0"/>
                <a:cs typeface="Calibri" panose="020F0502020204030204" pitchFamily="34" charset="0"/>
              </a:rPr>
              <a:t>Science can be difficult to access</a:t>
            </a:r>
          </a:p>
          <a:p>
            <a:pPr marL="228600" lvl="1" indent="-228600" algn="l" defTabSz="889000" rtl="0">
              <a:lnSpc>
                <a:spcPct val="90000"/>
              </a:lnSpc>
              <a:spcBef>
                <a:spcPct val="0"/>
              </a:spcBef>
              <a:spcAft>
                <a:spcPct val="15000"/>
              </a:spcAft>
              <a:buChar char="•"/>
            </a:pPr>
            <a:endParaRPr lang="en-ZA" sz="20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10" name="Freeform: Shape 9">
            <a:extLst>
              <a:ext uri="{FF2B5EF4-FFF2-40B4-BE49-F238E27FC236}">
                <a16:creationId xmlns:a16="http://schemas.microsoft.com/office/drawing/2014/main" id="{E78B6333-E881-91CA-D3F8-AA78D805F3C4}"/>
              </a:ext>
            </a:extLst>
          </p:cNvPr>
          <p:cNvSpPr/>
          <p:nvPr/>
        </p:nvSpPr>
        <p:spPr>
          <a:xfrm>
            <a:off x="3105552" y="676331"/>
            <a:ext cx="2754673" cy="2754673"/>
          </a:xfrm>
          <a:custGeom>
            <a:avLst/>
            <a:gdLst>
              <a:gd name="csX0" fmla="*/ 0 w 2754673"/>
              <a:gd name="csY0" fmla="*/ 2754673 h 2754673"/>
              <a:gd name="csX1" fmla="*/ 2754673 w 2754673"/>
              <a:gd name="csY1" fmla="*/ 0 h 2754673"/>
              <a:gd name="csX2" fmla="*/ 2754673 w 2754673"/>
              <a:gd name="csY2" fmla="*/ 2754673 h 2754673"/>
              <a:gd name="csX3" fmla="*/ 0 w 2754673"/>
              <a:gd name="csY3" fmla="*/ 2754673 h 2754673"/>
            </a:gdLst>
            <a:ahLst/>
            <a:cxnLst>
              <a:cxn ang="0">
                <a:pos x="csX0" y="csY0"/>
              </a:cxn>
              <a:cxn ang="0">
                <a:pos x="csX1" y="csY1"/>
              </a:cxn>
              <a:cxn ang="0">
                <a:pos x="csX2" y="csY2"/>
              </a:cxn>
              <a:cxn ang="0">
                <a:pos x="csX3" y="csY3"/>
              </a:cxn>
            </a:cxnLst>
            <a:rect l="l" t="t" r="r" b="b"/>
            <a:pathLst>
              <a:path w="2754673" h="2754673">
                <a:moveTo>
                  <a:pt x="0" y="2754673"/>
                </a:moveTo>
                <a:cubicBezTo>
                  <a:pt x="0" y="1233309"/>
                  <a:pt x="1233309" y="0"/>
                  <a:pt x="2754673" y="0"/>
                </a:cubicBezTo>
                <a:lnTo>
                  <a:pt x="2754673" y="2754673"/>
                </a:lnTo>
                <a:lnTo>
                  <a:pt x="0" y="2754673"/>
                </a:lnTo>
                <a:close/>
              </a:path>
            </a:pathLst>
          </a:cu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3289" tIns="963289" rIns="156464" bIns="156464" numCol="1" spcCol="1270" anchor="ctr" anchorCtr="0">
            <a:noAutofit/>
          </a:bodyPr>
          <a:lstStyle/>
          <a:p>
            <a:pPr marL="0" lvl="0" indent="0" algn="ctr" defTabSz="977900" rtl="0">
              <a:lnSpc>
                <a:spcPct val="90000"/>
              </a:lnSpc>
              <a:spcBef>
                <a:spcPct val="0"/>
              </a:spcBef>
              <a:spcAft>
                <a:spcPct val="35000"/>
              </a:spcAft>
              <a:buNone/>
            </a:pPr>
            <a:r>
              <a:rPr lang="en-ZA" sz="2400" b="1" kern="1200" dirty="0">
                <a:latin typeface="Calibri" panose="020F0502020204030204" pitchFamily="34" charset="0"/>
                <a:ea typeface="Calibri" panose="020F0502020204030204" pitchFamily="34" charset="0"/>
                <a:cs typeface="Calibri" panose="020F0502020204030204" pitchFamily="34" charset="0"/>
              </a:rPr>
              <a:t>People</a:t>
            </a:r>
          </a:p>
        </p:txBody>
      </p:sp>
      <p:sp>
        <p:nvSpPr>
          <p:cNvPr id="11" name="Freeform: Shape 10">
            <a:extLst>
              <a:ext uri="{FF2B5EF4-FFF2-40B4-BE49-F238E27FC236}">
                <a16:creationId xmlns:a16="http://schemas.microsoft.com/office/drawing/2014/main" id="{4C18B85D-76C0-2A1F-4D99-BEB4D183EB7E}"/>
              </a:ext>
            </a:extLst>
          </p:cNvPr>
          <p:cNvSpPr/>
          <p:nvPr/>
        </p:nvSpPr>
        <p:spPr>
          <a:xfrm>
            <a:off x="5987462" y="667103"/>
            <a:ext cx="2754673" cy="2754673"/>
          </a:xfrm>
          <a:custGeom>
            <a:avLst/>
            <a:gdLst>
              <a:gd name="csX0" fmla="*/ 0 w 2754673"/>
              <a:gd name="csY0" fmla="*/ 2754673 h 2754673"/>
              <a:gd name="csX1" fmla="*/ 2754673 w 2754673"/>
              <a:gd name="csY1" fmla="*/ 0 h 2754673"/>
              <a:gd name="csX2" fmla="*/ 2754673 w 2754673"/>
              <a:gd name="csY2" fmla="*/ 2754673 h 2754673"/>
              <a:gd name="csX3" fmla="*/ 0 w 2754673"/>
              <a:gd name="csY3" fmla="*/ 2754673 h 2754673"/>
            </a:gdLst>
            <a:ahLst/>
            <a:cxnLst>
              <a:cxn ang="0">
                <a:pos x="csX0" y="csY0"/>
              </a:cxn>
              <a:cxn ang="0">
                <a:pos x="csX1" y="csY1"/>
              </a:cxn>
              <a:cxn ang="0">
                <a:pos x="csX2" y="csY2"/>
              </a:cxn>
              <a:cxn ang="0">
                <a:pos x="csX3" y="csY3"/>
              </a:cxn>
            </a:cxnLst>
            <a:rect l="l" t="t" r="r" b="b"/>
            <a:pathLst>
              <a:path w="2754673" h="2754673">
                <a:moveTo>
                  <a:pt x="0" y="0"/>
                </a:moveTo>
                <a:cubicBezTo>
                  <a:pt x="1521364" y="0"/>
                  <a:pt x="2754673" y="1233309"/>
                  <a:pt x="2754673" y="2754673"/>
                </a:cubicBezTo>
                <a:lnTo>
                  <a:pt x="0" y="2754673"/>
                </a:lnTo>
                <a:lnTo>
                  <a:pt x="0" y="0"/>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6464" tIns="963289" rIns="963289" bIns="156464" numCol="1" spcCol="1270" anchor="ctr" anchorCtr="0">
            <a:noAutofit/>
          </a:bodyPr>
          <a:lstStyle/>
          <a:p>
            <a:pPr marL="0" lvl="0" indent="0" algn="ctr" defTabSz="977900" rtl="0">
              <a:lnSpc>
                <a:spcPct val="90000"/>
              </a:lnSpc>
              <a:spcBef>
                <a:spcPct val="0"/>
              </a:spcBef>
              <a:spcAft>
                <a:spcPct val="35000"/>
              </a:spcAft>
              <a:buNone/>
            </a:pPr>
            <a:r>
              <a:rPr lang="en-ZA" sz="2400" b="1" kern="1200" dirty="0">
                <a:latin typeface="Calibri" panose="020F0502020204030204" pitchFamily="34" charset="0"/>
                <a:ea typeface="Calibri" panose="020F0502020204030204" pitchFamily="34" charset="0"/>
                <a:cs typeface="Calibri" panose="020F0502020204030204" pitchFamily="34" charset="0"/>
              </a:rPr>
              <a:t>Environment</a:t>
            </a:r>
            <a:endParaRPr lang="en-ZA" sz="24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13" name="Freeform: Shape 12">
            <a:extLst>
              <a:ext uri="{FF2B5EF4-FFF2-40B4-BE49-F238E27FC236}">
                <a16:creationId xmlns:a16="http://schemas.microsoft.com/office/drawing/2014/main" id="{90D897A3-40F5-F452-968E-1ECDBC1EDEC2}"/>
              </a:ext>
            </a:extLst>
          </p:cNvPr>
          <p:cNvSpPr/>
          <p:nvPr/>
        </p:nvSpPr>
        <p:spPr>
          <a:xfrm>
            <a:off x="5987462" y="3549011"/>
            <a:ext cx="2754673" cy="2754674"/>
          </a:xfrm>
          <a:custGeom>
            <a:avLst/>
            <a:gdLst>
              <a:gd name="csX0" fmla="*/ 0 w 2754673"/>
              <a:gd name="csY0" fmla="*/ 2754673 h 2754673"/>
              <a:gd name="csX1" fmla="*/ 2754673 w 2754673"/>
              <a:gd name="csY1" fmla="*/ 0 h 2754673"/>
              <a:gd name="csX2" fmla="*/ 2754673 w 2754673"/>
              <a:gd name="csY2" fmla="*/ 2754673 h 2754673"/>
              <a:gd name="csX3" fmla="*/ 0 w 2754673"/>
              <a:gd name="csY3" fmla="*/ 2754673 h 2754673"/>
            </a:gdLst>
            <a:ahLst/>
            <a:cxnLst>
              <a:cxn ang="0">
                <a:pos x="csX0" y="csY0"/>
              </a:cxn>
              <a:cxn ang="0">
                <a:pos x="csX1" y="csY1"/>
              </a:cxn>
              <a:cxn ang="0">
                <a:pos x="csX2" y="csY2"/>
              </a:cxn>
              <a:cxn ang="0">
                <a:pos x="csX3" y="csY3"/>
              </a:cxn>
            </a:cxnLst>
            <a:rect l="l" t="t" r="r" b="b"/>
            <a:pathLst>
              <a:path w="2754673" h="2754673">
                <a:moveTo>
                  <a:pt x="2754673" y="0"/>
                </a:moveTo>
                <a:cubicBezTo>
                  <a:pt x="2754673" y="1521364"/>
                  <a:pt x="1521364" y="2754673"/>
                  <a:pt x="0" y="2754673"/>
                </a:cubicBezTo>
                <a:lnTo>
                  <a:pt x="0" y="0"/>
                </a:lnTo>
                <a:lnTo>
                  <a:pt x="2754673" y="0"/>
                </a:lnTo>
                <a:close/>
              </a:path>
            </a:pathLst>
          </a:cu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6464" tIns="156465" rIns="963290" bIns="963289" numCol="1" spcCol="1270" anchor="ctr" anchorCtr="0">
            <a:noAutofit/>
          </a:bodyPr>
          <a:lstStyle/>
          <a:p>
            <a:pPr marL="0" lvl="0" indent="0" algn="ctr" defTabSz="977900" rtl="0">
              <a:lnSpc>
                <a:spcPct val="90000"/>
              </a:lnSpc>
              <a:spcBef>
                <a:spcPct val="0"/>
              </a:spcBef>
              <a:spcAft>
                <a:spcPct val="35000"/>
              </a:spcAft>
              <a:buNone/>
            </a:pPr>
            <a:r>
              <a:rPr lang="en-ZA" sz="2400" b="1" kern="1200" dirty="0">
                <a:latin typeface="Calibri" panose="020F0502020204030204" pitchFamily="34" charset="0"/>
                <a:ea typeface="Calibri" panose="020F0502020204030204" pitchFamily="34" charset="0"/>
                <a:cs typeface="Calibri" panose="020F0502020204030204" pitchFamily="34" charset="0"/>
              </a:rPr>
              <a:t>Media </a:t>
            </a:r>
            <a:r>
              <a:rPr lang="en-ZA" sz="2200" b="1" kern="1200" dirty="0">
                <a:latin typeface="Calibri" panose="020F0502020204030204" pitchFamily="34" charset="0"/>
                <a:ea typeface="Calibri" panose="020F0502020204030204" pitchFamily="34" charset="0"/>
                <a:cs typeface="Calibri" panose="020F0502020204030204" pitchFamily="34" charset="0"/>
              </a:rPr>
              <a:t>Consumption</a:t>
            </a:r>
          </a:p>
          <a:p>
            <a:pPr marL="0" lvl="0" indent="0" algn="ctr" defTabSz="977900" rtl="0">
              <a:lnSpc>
                <a:spcPct val="90000"/>
              </a:lnSpc>
              <a:spcBef>
                <a:spcPct val="0"/>
              </a:spcBef>
              <a:spcAft>
                <a:spcPct val="35000"/>
              </a:spcAft>
              <a:buNone/>
            </a:pPr>
            <a:r>
              <a:rPr lang="en-ZA" sz="2400" b="1" kern="1200" dirty="0">
                <a:latin typeface="Calibri" panose="020F0502020204030204" pitchFamily="34" charset="0"/>
                <a:ea typeface="Calibri" panose="020F0502020204030204" pitchFamily="34" charset="0"/>
                <a:cs typeface="Calibri" panose="020F0502020204030204" pitchFamily="34" charset="0"/>
              </a:rPr>
              <a:t>Patterns</a:t>
            </a:r>
            <a:endParaRPr lang="en-ZA" sz="24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14" name="Freeform: Shape 13">
            <a:extLst>
              <a:ext uri="{FF2B5EF4-FFF2-40B4-BE49-F238E27FC236}">
                <a16:creationId xmlns:a16="http://schemas.microsoft.com/office/drawing/2014/main" id="{E820B3BD-7AFD-E20E-A9BC-903583F2E938}"/>
              </a:ext>
            </a:extLst>
          </p:cNvPr>
          <p:cNvSpPr/>
          <p:nvPr/>
        </p:nvSpPr>
        <p:spPr>
          <a:xfrm>
            <a:off x="3105552" y="3549012"/>
            <a:ext cx="2754673" cy="2754673"/>
          </a:xfrm>
          <a:custGeom>
            <a:avLst/>
            <a:gdLst>
              <a:gd name="csX0" fmla="*/ 0 w 2754673"/>
              <a:gd name="csY0" fmla="*/ 2754673 h 2754673"/>
              <a:gd name="csX1" fmla="*/ 2754673 w 2754673"/>
              <a:gd name="csY1" fmla="*/ 0 h 2754673"/>
              <a:gd name="csX2" fmla="*/ 2754673 w 2754673"/>
              <a:gd name="csY2" fmla="*/ 2754673 h 2754673"/>
              <a:gd name="csX3" fmla="*/ 0 w 2754673"/>
              <a:gd name="csY3" fmla="*/ 2754673 h 2754673"/>
            </a:gdLst>
            <a:ahLst/>
            <a:cxnLst>
              <a:cxn ang="0">
                <a:pos x="csX0" y="csY0"/>
              </a:cxn>
              <a:cxn ang="0">
                <a:pos x="csX1" y="csY1"/>
              </a:cxn>
              <a:cxn ang="0">
                <a:pos x="csX2" y="csY2"/>
              </a:cxn>
              <a:cxn ang="0">
                <a:pos x="csX3" y="csY3"/>
              </a:cxn>
            </a:cxnLst>
            <a:rect l="l" t="t" r="r" b="b"/>
            <a:pathLst>
              <a:path w="2754673" h="2754673">
                <a:moveTo>
                  <a:pt x="2754673" y="2754673"/>
                </a:moveTo>
                <a:cubicBezTo>
                  <a:pt x="1233309" y="2754673"/>
                  <a:pt x="0" y="1521364"/>
                  <a:pt x="0" y="0"/>
                </a:cubicBezTo>
                <a:lnTo>
                  <a:pt x="2754673" y="0"/>
                </a:lnTo>
                <a:lnTo>
                  <a:pt x="2754673" y="2754673"/>
                </a:lnTo>
                <a:close/>
              </a:path>
            </a:pathLst>
          </a:cu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3289" tIns="156464" rIns="156464" bIns="963289" numCol="1" spcCol="1270" anchor="ctr" anchorCtr="0">
            <a:noAutofit/>
          </a:bodyPr>
          <a:lstStyle/>
          <a:p>
            <a:pPr marL="0" lvl="0" indent="0" algn="ctr" defTabSz="977900" rtl="0">
              <a:lnSpc>
                <a:spcPct val="90000"/>
              </a:lnSpc>
              <a:spcBef>
                <a:spcPct val="0"/>
              </a:spcBef>
              <a:spcAft>
                <a:spcPct val="35000"/>
              </a:spcAft>
              <a:buNone/>
            </a:pPr>
            <a:r>
              <a:rPr lang="en-ZA" sz="2400" b="1" kern="1200" dirty="0">
                <a:latin typeface="Calibri" panose="020F0502020204030204" pitchFamily="34" charset="0"/>
                <a:ea typeface="Calibri" panose="020F0502020204030204" pitchFamily="34" charset="0"/>
                <a:cs typeface="Calibri" panose="020F0502020204030204" pitchFamily="34" charset="0"/>
              </a:rPr>
              <a:t>Research and Science</a:t>
            </a:r>
            <a:endParaRPr lang="en-ZA" sz="24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15" name="Arrow: Circular 14">
            <a:extLst>
              <a:ext uri="{FF2B5EF4-FFF2-40B4-BE49-F238E27FC236}">
                <a16:creationId xmlns:a16="http://schemas.microsoft.com/office/drawing/2014/main" id="{8447C8FA-21AD-E516-3285-383553C0BC62}"/>
              </a:ext>
            </a:extLst>
          </p:cNvPr>
          <p:cNvSpPr/>
          <p:nvPr/>
        </p:nvSpPr>
        <p:spPr>
          <a:xfrm>
            <a:off x="5448297" y="2912829"/>
            <a:ext cx="951093" cy="827038"/>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ZA"/>
          </a:p>
        </p:txBody>
      </p:sp>
      <p:sp>
        <p:nvSpPr>
          <p:cNvPr id="16" name="Arrow: Circular 15">
            <a:extLst>
              <a:ext uri="{FF2B5EF4-FFF2-40B4-BE49-F238E27FC236}">
                <a16:creationId xmlns:a16="http://schemas.microsoft.com/office/drawing/2014/main" id="{098C1E37-8ACA-B706-E333-E0F58ABF9125}"/>
              </a:ext>
            </a:extLst>
          </p:cNvPr>
          <p:cNvSpPr/>
          <p:nvPr/>
        </p:nvSpPr>
        <p:spPr>
          <a:xfrm rot="10800000">
            <a:off x="5448297" y="3230921"/>
            <a:ext cx="951093" cy="827038"/>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ZA"/>
          </a:p>
        </p:txBody>
      </p:sp>
    </p:spTree>
    <p:extLst>
      <p:ext uri="{BB962C8B-B14F-4D97-AF65-F5344CB8AC3E}">
        <p14:creationId xmlns:p14="http://schemas.microsoft.com/office/powerpoint/2010/main" val="263269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483" y="1566001"/>
            <a:ext cx="5795445" cy="5015912"/>
          </a:xfrm>
        </p:spPr>
        <p:txBody>
          <a:bodyPr>
            <a:noAutofit/>
          </a:bodyPr>
          <a:lstStyle/>
          <a:p>
            <a:pPr marL="0" indent="0">
              <a:buNone/>
            </a:pPr>
            <a:r>
              <a:rPr lang="en-US" sz="2000" b="1" dirty="0">
                <a:latin typeface="Calibri" panose="020F0502020204030204" pitchFamily="34" charset="0"/>
                <a:ea typeface="Calibri" panose="020F0502020204030204" pitchFamily="34" charset="0"/>
                <a:cs typeface="Calibri" panose="020F0502020204030204" pitchFamily="34" charset="0"/>
              </a:rPr>
              <a:t>Inform</a:t>
            </a:r>
          </a:p>
          <a:p>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Share information, raise awareness</a:t>
            </a:r>
          </a:p>
          <a:p>
            <a:r>
              <a:rPr lang="en-US" sz="2000" dirty="0">
                <a:latin typeface="Calibri" panose="020F0502020204030204" pitchFamily="34" charset="0"/>
                <a:ea typeface="Calibri" panose="020F0502020204030204" pitchFamily="34" charset="0"/>
                <a:cs typeface="Calibri" panose="020F0502020204030204" pitchFamily="34" charset="0"/>
              </a:rPr>
              <a:t>Profile achievements</a:t>
            </a:r>
          </a:p>
          <a:p>
            <a:pPr marL="0" indent="0">
              <a:buNone/>
            </a:pPr>
            <a:r>
              <a:rPr lang="en-US" sz="2000" b="1" dirty="0">
                <a:latin typeface="Calibri" panose="020F0502020204030204" pitchFamily="34" charset="0"/>
                <a:ea typeface="Calibri" panose="020F0502020204030204" pitchFamily="34" charset="0"/>
                <a:cs typeface="Calibri" panose="020F0502020204030204" pitchFamily="34" charset="0"/>
              </a:rPr>
              <a:t>Educate</a:t>
            </a:r>
            <a:r>
              <a:rPr lang="en-US" sz="2000" dirty="0">
                <a:latin typeface="Calibri" panose="020F0502020204030204" pitchFamily="34" charset="0"/>
                <a:ea typeface="Calibri" panose="020F0502020204030204" pitchFamily="34" charset="0"/>
                <a:cs typeface="Calibri" panose="020F0502020204030204" pitchFamily="34" charset="0"/>
              </a:rPr>
              <a:t> </a:t>
            </a:r>
          </a:p>
          <a:p>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Educate communities</a:t>
            </a:r>
          </a:p>
          <a:p>
            <a:r>
              <a:rPr lang="en-US" sz="2000" dirty="0">
                <a:latin typeface="Calibri" panose="020F0502020204030204" pitchFamily="34" charset="0"/>
                <a:ea typeface="Calibri" panose="020F0502020204030204" pitchFamily="34" charset="0"/>
                <a:cs typeface="Calibri" panose="020F0502020204030204" pitchFamily="34" charset="0"/>
              </a:rPr>
              <a:t>Manage reputation</a:t>
            </a:r>
          </a:p>
          <a:p>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Public trust in science</a:t>
            </a: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000" b="1" dirty="0">
                <a:latin typeface="Calibri" panose="020F0502020204030204" pitchFamily="34" charset="0"/>
                <a:ea typeface="Calibri" panose="020F0502020204030204" pitchFamily="34" charset="0"/>
                <a:cs typeface="Calibri" panose="020F0502020204030204" pitchFamily="34" charset="0"/>
              </a:rPr>
              <a:t>Persuade</a:t>
            </a:r>
          </a:p>
          <a:p>
            <a:r>
              <a:rPr lang="en-US" sz="2000" dirty="0">
                <a:latin typeface="Calibri" panose="020F0502020204030204" pitchFamily="34" charset="0"/>
                <a:ea typeface="Calibri" panose="020F0502020204030204" pitchFamily="34" charset="0"/>
                <a:cs typeface="Calibri" panose="020F0502020204030204" pitchFamily="34" charset="0"/>
              </a:rPr>
              <a:t>Collaborate, attract partners</a:t>
            </a:r>
          </a:p>
          <a:p>
            <a:r>
              <a:rPr lang="en-US" sz="2000" dirty="0">
                <a:latin typeface="Calibri" panose="020F0502020204030204" pitchFamily="34" charset="0"/>
                <a:ea typeface="Calibri" panose="020F0502020204030204" pitchFamily="34" charset="0"/>
                <a:cs typeface="Calibri" panose="020F0502020204030204" pitchFamily="34" charset="0"/>
              </a:rPr>
              <a:t>Obtain </a:t>
            </a:r>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support for new research</a:t>
            </a:r>
          </a:p>
          <a:p>
            <a:r>
              <a:rPr lang="en-US" sz="2000" dirty="0">
                <a:latin typeface="Calibri" panose="020F0502020204030204" pitchFamily="34" charset="0"/>
                <a:ea typeface="Calibri" panose="020F0502020204030204" pitchFamily="34" charset="0"/>
                <a:cs typeface="Calibri" panose="020F0502020204030204" pitchFamily="34" charset="0"/>
              </a:rPr>
              <a:t>Lobby, advocacy, obtain buy-in, </a:t>
            </a:r>
            <a:r>
              <a:rPr lang="en-US" sz="2000" b="1" dirty="0">
                <a:solidFill>
                  <a:srgbClr val="0070C0"/>
                </a:solidFill>
                <a:latin typeface="Calibri" panose="020F0502020204030204" pitchFamily="34" charset="0"/>
                <a:ea typeface="Calibri" panose="020F0502020204030204" pitchFamily="34" charset="0"/>
                <a:cs typeface="Calibri" panose="020F0502020204030204" pitchFamily="34" charset="0"/>
              </a:rPr>
              <a:t>influence policy</a:t>
            </a:r>
          </a:p>
          <a:p>
            <a:r>
              <a:rPr lang="en-US" sz="2000" dirty="0">
                <a:latin typeface="Calibri" panose="020F0502020204030204" pitchFamily="34" charset="0"/>
                <a:ea typeface="Calibri" panose="020F0502020204030204" pitchFamily="34" charset="0"/>
                <a:cs typeface="Calibri" panose="020F0502020204030204" pitchFamily="34" charset="0"/>
              </a:rPr>
              <a:t>Source funding</a:t>
            </a:r>
          </a:p>
          <a:p>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9CD8D479-8942-46E8-A226-A4E01F7A105C}" type="slidenum">
              <a:rPr lang="en-US" smtClean="0"/>
              <a:t>13</a:t>
            </a:fld>
            <a:endParaRPr lang="en-US"/>
          </a:p>
        </p:txBody>
      </p:sp>
      <p:sp>
        <p:nvSpPr>
          <p:cNvPr id="13" name="Title 1">
            <a:extLst>
              <a:ext uri="{FF2B5EF4-FFF2-40B4-BE49-F238E27FC236}">
                <a16:creationId xmlns:a16="http://schemas.microsoft.com/office/drawing/2014/main" id="{66772D67-3C2C-771C-8B96-9897EEB960FA}"/>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Why communicate science?</a:t>
            </a:r>
          </a:p>
        </p:txBody>
      </p:sp>
      <p:pic>
        <p:nvPicPr>
          <p:cNvPr id="15" name="Picture 14" descr="AFRICA'S BETTER FUTURE&#10;&#10;AI-generated content may be incorrect.">
            <a:extLst>
              <a:ext uri="{FF2B5EF4-FFF2-40B4-BE49-F238E27FC236}">
                <a16:creationId xmlns:a16="http://schemas.microsoft.com/office/drawing/2014/main" id="{F29479BC-4C3F-BEEB-FF19-1C8D1235F2CF}"/>
              </a:ext>
            </a:extLst>
          </p:cNvPr>
          <p:cNvPicPr>
            <a:picLocks noChangeAspect="1"/>
          </p:cNvPicPr>
          <p:nvPr/>
        </p:nvPicPr>
        <p:blipFill>
          <a:blip r:embed="rId2"/>
          <a:stretch>
            <a:fillRect/>
          </a:stretch>
        </p:blipFill>
        <p:spPr>
          <a:xfrm>
            <a:off x="5966188" y="2018210"/>
            <a:ext cx="5688699" cy="4191001"/>
          </a:xfrm>
          <a:prstGeom prst="rect">
            <a:avLst/>
          </a:prstGeom>
        </p:spPr>
      </p:pic>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31874" y="1783862"/>
            <a:ext cx="11090150" cy="4798051"/>
          </a:xfrm>
        </p:spPr>
        <p:txBody>
          <a:bodyPr>
            <a:noAutofit/>
          </a:bodyPr>
          <a:lstStyle/>
          <a:p>
            <a:pPr fontAlgn="base"/>
            <a:r>
              <a:rPr lang="en-US" sz="2800" dirty="0">
                <a:latin typeface="Calibri" panose="020F0502020204030204" pitchFamily="34" charset="0"/>
                <a:ea typeface="Calibri" panose="020F0502020204030204" pitchFamily="34" charset="0"/>
                <a:cs typeface="Calibri" panose="020F0502020204030204" pitchFamily="34" charset="0"/>
              </a:rPr>
              <a:t>The </a:t>
            </a:r>
            <a:r>
              <a:rPr lang="en-US" sz="2800" b="1" dirty="0">
                <a:latin typeface="Calibri" panose="020F0502020204030204" pitchFamily="34" charset="0"/>
                <a:ea typeface="Calibri" panose="020F0502020204030204" pitchFamily="34" charset="0"/>
                <a:cs typeface="Calibri" panose="020F0502020204030204" pitchFamily="34" charset="0"/>
              </a:rPr>
              <a:t>objectives</a:t>
            </a:r>
            <a:r>
              <a:rPr lang="en-US" sz="2800" dirty="0">
                <a:latin typeface="Calibri" panose="020F0502020204030204" pitchFamily="34" charset="0"/>
                <a:ea typeface="Calibri" panose="020F0502020204030204" pitchFamily="34" charset="0"/>
                <a:cs typeface="Calibri" panose="020F0502020204030204" pitchFamily="34" charset="0"/>
              </a:rPr>
              <a:t> of the El Nino campaign are to:</a:t>
            </a:r>
            <a:r>
              <a:rPr lang="en-ZA" sz="2800" dirty="0">
                <a:latin typeface="Calibri" panose="020F0502020204030204" pitchFamily="34" charset="0"/>
                <a:ea typeface="Calibri" panose="020F0502020204030204" pitchFamily="34" charset="0"/>
                <a:cs typeface="Calibri" panose="020F0502020204030204" pitchFamily="34" charset="0"/>
              </a:rPr>
              <a:t> </a:t>
            </a:r>
          </a:p>
          <a:p>
            <a:pPr lvl="1" fontAlgn="base"/>
            <a:r>
              <a:rPr lang="en-US" sz="2800" b="1" dirty="0">
                <a:latin typeface="Calibri" panose="020F0502020204030204" pitchFamily="34" charset="0"/>
                <a:ea typeface="Calibri" panose="020F0502020204030204" pitchFamily="34" charset="0"/>
                <a:cs typeface="Calibri" panose="020F0502020204030204" pitchFamily="34" charset="0"/>
              </a:rPr>
              <a:t>create awareness</a:t>
            </a:r>
            <a:r>
              <a:rPr lang="en-US" sz="2800" dirty="0">
                <a:latin typeface="Calibri" panose="020F0502020204030204" pitchFamily="34" charset="0"/>
                <a:ea typeface="Calibri" panose="020F0502020204030204" pitchFamily="34" charset="0"/>
                <a:cs typeface="Calibri" panose="020F0502020204030204" pitchFamily="34" charset="0"/>
              </a:rPr>
              <a:t> of the El Nino research and its impact amongst farmers and agriculturalists in South Africa by the end of September 2026, </a:t>
            </a:r>
            <a:r>
              <a:rPr lang="en-ZA" sz="2800" dirty="0">
                <a:latin typeface="Calibri" panose="020F0502020204030204" pitchFamily="34" charset="0"/>
                <a:ea typeface="Calibri" panose="020F0502020204030204" pitchFamily="34" charset="0"/>
                <a:cs typeface="Calibri" panose="020F0502020204030204" pitchFamily="34" charset="0"/>
              </a:rPr>
              <a:t> </a:t>
            </a:r>
          </a:p>
          <a:p>
            <a:pPr lvl="1" fontAlgn="base"/>
            <a:r>
              <a:rPr lang="en-US" sz="2800" b="1" dirty="0">
                <a:latin typeface="Calibri" panose="020F0502020204030204" pitchFamily="34" charset="0"/>
                <a:ea typeface="Calibri" panose="020F0502020204030204" pitchFamily="34" charset="0"/>
                <a:cs typeface="Calibri" panose="020F0502020204030204" pitchFamily="34" charset="0"/>
              </a:rPr>
              <a:t>increase education and the understanding</a:t>
            </a:r>
            <a:r>
              <a:rPr lang="en-US" sz="2800" dirty="0">
                <a:latin typeface="Calibri" panose="020F0502020204030204" pitchFamily="34" charset="0"/>
                <a:ea typeface="Calibri" panose="020F0502020204030204" pitchFamily="34" charset="0"/>
                <a:cs typeface="Calibri" panose="020F0502020204030204" pitchFamily="34" charset="0"/>
              </a:rPr>
              <a:t> of the El Nino effect on communities in KwaZulu Natal through using the media as a conduit by 30 September 2026,</a:t>
            </a:r>
            <a:r>
              <a:rPr lang="en-ZA" sz="2800" dirty="0">
                <a:latin typeface="Calibri" panose="020F0502020204030204" pitchFamily="34" charset="0"/>
                <a:ea typeface="Calibri" panose="020F0502020204030204" pitchFamily="34" charset="0"/>
                <a:cs typeface="Calibri" panose="020F0502020204030204" pitchFamily="34" charset="0"/>
              </a:rPr>
              <a:t> </a:t>
            </a:r>
          </a:p>
          <a:p>
            <a:pPr lvl="1" fontAlgn="base"/>
            <a:r>
              <a:rPr lang="en-US" sz="2800" b="1" dirty="0">
                <a:latin typeface="Calibri" panose="020F0502020204030204" pitchFamily="34" charset="0"/>
                <a:ea typeface="Calibri" panose="020F0502020204030204" pitchFamily="34" charset="0"/>
                <a:cs typeface="Calibri" panose="020F0502020204030204" pitchFamily="34" charset="0"/>
              </a:rPr>
              <a:t>lobby government </a:t>
            </a:r>
            <a:r>
              <a:rPr lang="en-US" sz="2800" dirty="0">
                <a:latin typeface="Calibri" panose="020F0502020204030204" pitchFamily="34" charset="0"/>
                <a:ea typeface="Calibri" panose="020F0502020204030204" pitchFamily="34" charset="0"/>
                <a:cs typeface="Calibri" panose="020F0502020204030204" pitchFamily="34" charset="0"/>
              </a:rPr>
              <a:t>to use the data from the paper and to </a:t>
            </a:r>
            <a:r>
              <a:rPr lang="en-US" sz="2800" b="1" dirty="0">
                <a:latin typeface="Calibri" panose="020F0502020204030204" pitchFamily="34" charset="0"/>
                <a:ea typeface="Calibri" panose="020F0502020204030204" pitchFamily="34" charset="0"/>
                <a:cs typeface="Calibri" panose="020F0502020204030204" pitchFamily="34" charset="0"/>
              </a:rPr>
              <a:t>change policy</a:t>
            </a:r>
            <a:r>
              <a:rPr lang="en-US" sz="2800" dirty="0">
                <a:latin typeface="Calibri" panose="020F0502020204030204" pitchFamily="34" charset="0"/>
                <a:ea typeface="Calibri" panose="020F0502020204030204" pitchFamily="34" charset="0"/>
                <a:cs typeface="Calibri" panose="020F0502020204030204" pitchFamily="34" charset="0"/>
              </a:rPr>
              <a:t> </a:t>
            </a:r>
            <a:r>
              <a:rPr lang="en-ZA" sz="2800" dirty="0">
                <a:latin typeface="Calibri" panose="020F0502020204030204" pitchFamily="34" charset="0"/>
                <a:ea typeface="Calibri" panose="020F0502020204030204" pitchFamily="34" charset="0"/>
                <a:cs typeface="Calibri" panose="020F0502020204030204" pitchFamily="34" charset="0"/>
              </a:rPr>
              <a:t>by 31 July 2026, and</a:t>
            </a:r>
          </a:p>
          <a:p>
            <a:pPr lvl="1" fontAlgn="base"/>
            <a:r>
              <a:rPr lang="en-US" sz="2800" b="1" dirty="0">
                <a:latin typeface="Calibri" panose="020F0502020204030204" pitchFamily="34" charset="0"/>
                <a:ea typeface="Calibri" panose="020F0502020204030204" pitchFamily="34" charset="0"/>
                <a:cs typeface="Calibri" panose="020F0502020204030204" pitchFamily="34" charset="0"/>
              </a:rPr>
              <a:t>contribute to global climate science research</a:t>
            </a:r>
            <a:r>
              <a:rPr lang="en-US" sz="2800" dirty="0">
                <a:latin typeface="Calibri" panose="020F0502020204030204" pitchFamily="34" charset="0"/>
                <a:ea typeface="Calibri" panose="020F0502020204030204" pitchFamily="34" charset="0"/>
                <a:cs typeface="Calibri" panose="020F0502020204030204" pitchFamily="34" charset="0"/>
              </a:rPr>
              <a:t> through publication in the </a:t>
            </a:r>
            <a:r>
              <a:rPr lang="en-US" sz="2800" i="1" dirty="0">
                <a:latin typeface="Calibri" panose="020F0502020204030204" pitchFamily="34" charset="0"/>
                <a:ea typeface="Calibri" panose="020F0502020204030204" pitchFamily="34" charset="0"/>
                <a:cs typeface="Calibri" panose="020F0502020204030204" pitchFamily="34" charset="0"/>
              </a:rPr>
              <a:t>Journal of Environmental Science</a:t>
            </a:r>
            <a:r>
              <a:rPr lang="en-US" sz="2800" dirty="0">
                <a:latin typeface="Calibri" panose="020F0502020204030204" pitchFamily="34" charset="0"/>
                <a:ea typeface="Calibri" panose="020F0502020204030204" pitchFamily="34" charset="0"/>
                <a:cs typeface="Calibri" panose="020F0502020204030204" pitchFamily="34" charset="0"/>
              </a:rPr>
              <a:t> by 31 December 2026.</a:t>
            </a:r>
            <a:endParaRPr lang="en-ZA" sz="2800" dirty="0">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6"/>
          <p:cNvSpPr>
            <a:spLocks noGrp="1"/>
          </p:cNvSpPr>
          <p:nvPr>
            <p:ph type="sldNum" sz="quarter" idx="12"/>
          </p:nvPr>
        </p:nvSpPr>
        <p:spPr/>
        <p:txBody>
          <a:bodyPr/>
          <a:lstStyle/>
          <a:p>
            <a:fld id="{9CD8D479-8942-46E8-A226-A4E01F7A105C}" type="slidenum">
              <a:rPr lang="en-US" smtClean="0"/>
              <a:t>14</a:t>
            </a:fld>
            <a:endParaRPr lang="en-US" dirty="0"/>
          </a:p>
        </p:txBody>
      </p:sp>
      <p:sp>
        <p:nvSpPr>
          <p:cNvPr id="8" name="Date Placeholder 7"/>
          <p:cNvSpPr>
            <a:spLocks noGrp="1"/>
          </p:cNvSpPr>
          <p:nvPr>
            <p:ph type="dt" sz="half" idx="10"/>
          </p:nvPr>
        </p:nvSpPr>
        <p:spPr/>
        <p:txBody>
          <a:bodyPr/>
          <a:lstStyle/>
          <a:p>
            <a:fld id="{94C81B4D-F060-418E-A958-B2BDC1A258F8}" type="datetime1">
              <a:rPr lang="en-US" smtClean="0"/>
              <a:pPr/>
              <a:t>10/9/2026</a:t>
            </a:fld>
            <a:endParaRPr lang="en-US" dirty="0"/>
          </a:p>
        </p:txBody>
      </p:sp>
      <p:sp>
        <p:nvSpPr>
          <p:cNvPr id="9" name="Footer Placeholder 8"/>
          <p:cNvSpPr>
            <a:spLocks noGrp="1"/>
          </p:cNvSpPr>
          <p:nvPr>
            <p:ph type="ftr" sz="quarter" idx="11"/>
          </p:nvPr>
        </p:nvSpPr>
        <p:spPr/>
        <p:txBody>
          <a:bodyPr/>
          <a:lstStyle/>
          <a:p>
            <a:r>
              <a:rPr lang="en-US"/>
              <a:t>Add a footer</a:t>
            </a:r>
            <a:endParaRPr lang="en-US" dirty="0"/>
          </a:p>
        </p:txBody>
      </p:sp>
      <p:sp>
        <p:nvSpPr>
          <p:cNvPr id="11" name="Title 1">
            <a:extLst>
              <a:ext uri="{FF2B5EF4-FFF2-40B4-BE49-F238E27FC236}">
                <a16:creationId xmlns:a16="http://schemas.microsoft.com/office/drawing/2014/main" id="{4D4D4A0F-3919-4767-0CD2-E785AABA3EFC}"/>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What do you want to achieve?</a:t>
            </a:r>
          </a:p>
        </p:txBody>
      </p:sp>
    </p:spTree>
    <p:extLst>
      <p:ext uri="{BB962C8B-B14F-4D97-AF65-F5344CB8AC3E}">
        <p14:creationId xmlns:p14="http://schemas.microsoft.com/office/powerpoint/2010/main" val="15572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CD8D479-8942-46E8-A226-A4E01F7A105C}" type="slidenum">
              <a:rPr lang="en-US" smtClean="0"/>
              <a:t>15</a:t>
            </a:fld>
            <a:endParaRPr lang="en-US"/>
          </a:p>
        </p:txBody>
      </p:sp>
      <p:graphicFrame>
        <p:nvGraphicFramePr>
          <p:cNvPr id="12" name="Table 11">
            <a:extLst>
              <a:ext uri="{FF2B5EF4-FFF2-40B4-BE49-F238E27FC236}">
                <a16:creationId xmlns:a16="http://schemas.microsoft.com/office/drawing/2014/main" id="{969D55B4-DAA5-376C-4E6D-789EA14E026C}"/>
              </a:ext>
            </a:extLst>
          </p:cNvPr>
          <p:cNvGraphicFramePr>
            <a:graphicFrameLocks noGrp="1"/>
          </p:cNvGraphicFramePr>
          <p:nvPr>
            <p:extLst>
              <p:ext uri="{D42A27DB-BD31-4B8C-83A1-F6EECF244321}">
                <p14:modId xmlns:p14="http://schemas.microsoft.com/office/powerpoint/2010/main" val="3739231106"/>
              </p:ext>
            </p:extLst>
          </p:nvPr>
        </p:nvGraphicFramePr>
        <p:xfrm>
          <a:off x="0" y="64008"/>
          <a:ext cx="12192000" cy="6793992"/>
        </p:xfrm>
        <a:graphic>
          <a:graphicData uri="http://schemas.openxmlformats.org/drawingml/2006/table">
            <a:tbl>
              <a:tblPr firstRow="1" bandRow="1">
                <a:tableStyleId>{3B4B98B0-60AC-42C2-AFA5-B58CD77FA1E5}</a:tableStyleId>
              </a:tblPr>
              <a:tblGrid>
                <a:gridCol w="3048000">
                  <a:extLst>
                    <a:ext uri="{9D8B030D-6E8A-4147-A177-3AD203B41FA5}">
                      <a16:colId xmlns:a16="http://schemas.microsoft.com/office/drawing/2014/main" val="2186482031"/>
                    </a:ext>
                  </a:extLst>
                </a:gridCol>
                <a:gridCol w="3048000">
                  <a:extLst>
                    <a:ext uri="{9D8B030D-6E8A-4147-A177-3AD203B41FA5}">
                      <a16:colId xmlns:a16="http://schemas.microsoft.com/office/drawing/2014/main" val="1526507525"/>
                    </a:ext>
                  </a:extLst>
                </a:gridCol>
                <a:gridCol w="3048000">
                  <a:extLst>
                    <a:ext uri="{9D8B030D-6E8A-4147-A177-3AD203B41FA5}">
                      <a16:colId xmlns:a16="http://schemas.microsoft.com/office/drawing/2014/main" val="3748493381"/>
                    </a:ext>
                  </a:extLst>
                </a:gridCol>
                <a:gridCol w="3048000">
                  <a:extLst>
                    <a:ext uri="{9D8B030D-6E8A-4147-A177-3AD203B41FA5}">
                      <a16:colId xmlns:a16="http://schemas.microsoft.com/office/drawing/2014/main" val="2771175463"/>
                    </a:ext>
                  </a:extLst>
                </a:gridCol>
              </a:tblGrid>
              <a:tr h="754888">
                <a:tc>
                  <a:txBody>
                    <a:bodyPr/>
                    <a:lstStyle/>
                    <a:p>
                      <a:r>
                        <a:rPr lang="en-ZA" dirty="0"/>
                        <a:t>Who do you want to reach?</a:t>
                      </a:r>
                    </a:p>
                  </a:txBody>
                  <a:tcPr/>
                </a:tc>
                <a:tc>
                  <a:txBody>
                    <a:bodyPr/>
                    <a:lstStyle/>
                    <a:p>
                      <a:r>
                        <a:rPr lang="en-ZA" dirty="0"/>
                        <a:t>What do you want to tell them?</a:t>
                      </a:r>
                    </a:p>
                  </a:txBody>
                  <a:tcPr/>
                </a:tc>
                <a:tc>
                  <a:txBody>
                    <a:bodyPr/>
                    <a:lstStyle/>
                    <a:p>
                      <a:r>
                        <a:rPr lang="en-ZA" dirty="0"/>
                        <a:t>How will you reach them?</a:t>
                      </a:r>
                    </a:p>
                  </a:txBody>
                  <a:tcPr/>
                </a:tc>
                <a:tc>
                  <a:txBody>
                    <a:bodyPr/>
                    <a:lstStyle/>
                    <a:p>
                      <a:r>
                        <a:rPr lang="en-ZA" dirty="0"/>
                        <a:t>How will you know that you succeeded?</a:t>
                      </a:r>
                    </a:p>
                  </a:txBody>
                  <a:tcPr/>
                </a:tc>
                <a:extLst>
                  <a:ext uri="{0D108BD9-81ED-4DB2-BD59-A6C34878D82A}">
                    <a16:rowId xmlns:a16="http://schemas.microsoft.com/office/drawing/2014/main" val="3786769572"/>
                  </a:ext>
                </a:extLst>
              </a:tr>
              <a:tr h="754888">
                <a:tc>
                  <a:txBody>
                    <a:bodyPr/>
                    <a:lstStyle/>
                    <a:p>
                      <a:r>
                        <a:rPr lang="en-ZA" dirty="0"/>
                        <a:t>Government</a:t>
                      </a:r>
                    </a:p>
                  </a:txBody>
                  <a:tcPr/>
                </a:tc>
                <a:tc>
                  <a:txBody>
                    <a:bodyPr/>
                    <a:lstStyle/>
                    <a:p>
                      <a:r>
                        <a:rPr lang="en-ZA" dirty="0"/>
                        <a:t>Change Policy</a:t>
                      </a:r>
                    </a:p>
                  </a:txBody>
                  <a:tcPr/>
                </a:tc>
                <a:tc>
                  <a:txBody>
                    <a:bodyPr/>
                    <a:lstStyle/>
                    <a:p>
                      <a:r>
                        <a:rPr lang="en-ZA" dirty="0"/>
                        <a:t>Stakeholder meeting</a:t>
                      </a:r>
                    </a:p>
                  </a:txBody>
                  <a:tcPr/>
                </a:tc>
                <a:tc>
                  <a:txBody>
                    <a:bodyPr/>
                    <a:lstStyle/>
                    <a:p>
                      <a:r>
                        <a:rPr lang="en-ZA" dirty="0"/>
                        <a:t>Policy is changed</a:t>
                      </a:r>
                    </a:p>
                  </a:txBody>
                  <a:tcPr/>
                </a:tc>
                <a:extLst>
                  <a:ext uri="{0D108BD9-81ED-4DB2-BD59-A6C34878D82A}">
                    <a16:rowId xmlns:a16="http://schemas.microsoft.com/office/drawing/2014/main" val="1490116314"/>
                  </a:ext>
                </a:extLst>
              </a:tr>
              <a:tr h="754888">
                <a:tc>
                  <a:txBody>
                    <a:bodyPr/>
                    <a:lstStyle/>
                    <a:p>
                      <a:r>
                        <a:rPr lang="en-ZA" dirty="0"/>
                        <a:t>Industry</a:t>
                      </a:r>
                    </a:p>
                  </a:txBody>
                  <a:tcPr/>
                </a:tc>
                <a:tc>
                  <a:txBody>
                    <a:bodyPr/>
                    <a:lstStyle/>
                    <a:p>
                      <a:r>
                        <a:rPr lang="en-ZA" dirty="0"/>
                        <a:t>Impact on Harvesting</a:t>
                      </a:r>
                    </a:p>
                  </a:txBody>
                  <a:tcPr/>
                </a:tc>
                <a:tc>
                  <a:txBody>
                    <a:bodyPr/>
                    <a:lstStyle/>
                    <a:p>
                      <a:r>
                        <a:rPr lang="en-ZA" dirty="0"/>
                        <a:t>Agricultural magazines, symposium talks</a:t>
                      </a:r>
                    </a:p>
                  </a:txBody>
                  <a:tcPr/>
                </a:tc>
                <a:tc>
                  <a:txBody>
                    <a:bodyPr/>
                    <a:lstStyle/>
                    <a:p>
                      <a:r>
                        <a:rPr lang="en-ZA" dirty="0"/>
                        <a:t>Direct responses from Industry</a:t>
                      </a:r>
                    </a:p>
                  </a:txBody>
                  <a:tcPr/>
                </a:tc>
                <a:extLst>
                  <a:ext uri="{0D108BD9-81ED-4DB2-BD59-A6C34878D82A}">
                    <a16:rowId xmlns:a16="http://schemas.microsoft.com/office/drawing/2014/main" val="1834567503"/>
                  </a:ext>
                </a:extLst>
              </a:tr>
              <a:tr h="754888">
                <a:tc>
                  <a:txBody>
                    <a:bodyPr/>
                    <a:lstStyle/>
                    <a:p>
                      <a:r>
                        <a:rPr lang="en-ZA" dirty="0"/>
                        <a:t>Clients</a:t>
                      </a:r>
                    </a:p>
                  </a:txBody>
                  <a:tcPr/>
                </a:tc>
                <a:tc>
                  <a:txBody>
                    <a:bodyPr/>
                    <a:lstStyle/>
                    <a:p>
                      <a:r>
                        <a:rPr lang="en-ZA" dirty="0"/>
                        <a:t>New Product</a:t>
                      </a:r>
                    </a:p>
                  </a:txBody>
                  <a:tcPr/>
                </a:tc>
                <a:tc>
                  <a:txBody>
                    <a:bodyPr/>
                    <a:lstStyle/>
                    <a:p>
                      <a:r>
                        <a:rPr lang="en-ZA" dirty="0"/>
                        <a:t>Product launch</a:t>
                      </a:r>
                    </a:p>
                  </a:txBody>
                  <a:tcPr/>
                </a:tc>
                <a:tc>
                  <a:txBody>
                    <a:bodyPr/>
                    <a:lstStyle/>
                    <a:p>
                      <a:r>
                        <a:rPr lang="en-ZA" dirty="0"/>
                        <a:t>Sales increase</a:t>
                      </a:r>
                    </a:p>
                  </a:txBody>
                  <a:tcPr/>
                </a:tc>
                <a:extLst>
                  <a:ext uri="{0D108BD9-81ED-4DB2-BD59-A6C34878D82A}">
                    <a16:rowId xmlns:a16="http://schemas.microsoft.com/office/drawing/2014/main" val="1044789218"/>
                  </a:ext>
                </a:extLst>
              </a:tr>
              <a:tr h="754888">
                <a:tc>
                  <a:txBody>
                    <a:bodyPr/>
                    <a:lstStyle/>
                    <a:p>
                      <a:r>
                        <a:rPr lang="en-ZA" dirty="0"/>
                        <a:t>Colleagues, peers</a:t>
                      </a:r>
                    </a:p>
                  </a:txBody>
                  <a:tcPr/>
                </a:tc>
                <a:tc>
                  <a:txBody>
                    <a:bodyPr/>
                    <a:lstStyle/>
                    <a:p>
                      <a:r>
                        <a:rPr lang="en-ZA" dirty="0"/>
                        <a:t>New Research in Journal</a:t>
                      </a:r>
                    </a:p>
                  </a:txBody>
                  <a:tcPr/>
                </a:tc>
                <a:tc>
                  <a:txBody>
                    <a:bodyPr/>
                    <a:lstStyle/>
                    <a:p>
                      <a:r>
                        <a:rPr lang="en-ZA" dirty="0"/>
                        <a:t>University seminars</a:t>
                      </a:r>
                    </a:p>
                  </a:txBody>
                  <a:tcPr/>
                </a:tc>
                <a:tc>
                  <a:txBody>
                    <a:bodyPr/>
                    <a:lstStyle/>
                    <a:p>
                      <a:r>
                        <a:rPr lang="en-ZA" dirty="0"/>
                        <a:t>Shared understanding, more collaboration</a:t>
                      </a:r>
                    </a:p>
                  </a:txBody>
                  <a:tcPr/>
                </a:tc>
                <a:extLst>
                  <a:ext uri="{0D108BD9-81ED-4DB2-BD59-A6C34878D82A}">
                    <a16:rowId xmlns:a16="http://schemas.microsoft.com/office/drawing/2014/main" val="4176685982"/>
                  </a:ext>
                </a:extLst>
              </a:tr>
              <a:tr h="754888">
                <a:tc>
                  <a:txBody>
                    <a:bodyPr/>
                    <a:lstStyle/>
                    <a:p>
                      <a:r>
                        <a:rPr lang="en-ZA" dirty="0"/>
                        <a:t>Local communities</a:t>
                      </a:r>
                    </a:p>
                  </a:txBody>
                  <a:tcPr/>
                </a:tc>
                <a:tc>
                  <a:txBody>
                    <a:bodyPr/>
                    <a:lstStyle/>
                    <a:p>
                      <a:r>
                        <a:rPr lang="en-ZA" dirty="0"/>
                        <a:t>Move away from flood lines</a:t>
                      </a:r>
                    </a:p>
                  </a:txBody>
                  <a:tcPr/>
                </a:tc>
                <a:tc>
                  <a:txBody>
                    <a:bodyPr/>
                    <a:lstStyle/>
                    <a:p>
                      <a:r>
                        <a:rPr lang="en-ZA" dirty="0"/>
                        <a:t>Community outreach, local media, radio</a:t>
                      </a:r>
                    </a:p>
                  </a:txBody>
                  <a:tcPr/>
                </a:tc>
                <a:tc>
                  <a:txBody>
                    <a:bodyPr/>
                    <a:lstStyle/>
                    <a:p>
                      <a:r>
                        <a:rPr lang="en-ZA" dirty="0"/>
                        <a:t>Less lives lost</a:t>
                      </a:r>
                    </a:p>
                  </a:txBody>
                  <a:tcPr/>
                </a:tc>
                <a:extLst>
                  <a:ext uri="{0D108BD9-81ED-4DB2-BD59-A6C34878D82A}">
                    <a16:rowId xmlns:a16="http://schemas.microsoft.com/office/drawing/2014/main" val="3485608235"/>
                  </a:ext>
                </a:extLst>
              </a:tr>
              <a:tr h="754888">
                <a:tc>
                  <a:txBody>
                    <a:bodyPr/>
                    <a:lstStyle/>
                    <a:p>
                      <a:r>
                        <a:rPr lang="en-ZA" dirty="0"/>
                        <a:t>Funding Agencies</a:t>
                      </a:r>
                    </a:p>
                  </a:txBody>
                  <a:tcPr/>
                </a:tc>
                <a:tc>
                  <a:txBody>
                    <a:bodyPr/>
                    <a:lstStyle/>
                    <a:p>
                      <a:r>
                        <a:rPr lang="en-ZA" dirty="0"/>
                        <a:t>Worth Investing in research</a:t>
                      </a:r>
                    </a:p>
                  </a:txBody>
                  <a:tcPr/>
                </a:tc>
                <a:tc>
                  <a:txBody>
                    <a:bodyPr/>
                    <a:lstStyle/>
                    <a:p>
                      <a:r>
                        <a:rPr lang="en-ZA" dirty="0"/>
                        <a:t>Funding proposals, build reputation, evidence</a:t>
                      </a:r>
                    </a:p>
                  </a:txBody>
                  <a:tcPr/>
                </a:tc>
                <a:tc>
                  <a:txBody>
                    <a:bodyPr/>
                    <a:lstStyle/>
                    <a:p>
                      <a:r>
                        <a:rPr lang="en-ZA" dirty="0"/>
                        <a:t>More funding grants secured</a:t>
                      </a:r>
                    </a:p>
                  </a:txBody>
                  <a:tcPr/>
                </a:tc>
                <a:extLst>
                  <a:ext uri="{0D108BD9-81ED-4DB2-BD59-A6C34878D82A}">
                    <a16:rowId xmlns:a16="http://schemas.microsoft.com/office/drawing/2014/main" val="409847515"/>
                  </a:ext>
                </a:extLst>
              </a:tr>
              <a:tr h="754888">
                <a:tc>
                  <a:txBody>
                    <a:bodyPr/>
                    <a:lstStyle/>
                    <a:p>
                      <a:r>
                        <a:rPr lang="en-ZA" dirty="0"/>
                        <a:t>Media </a:t>
                      </a:r>
                    </a:p>
                  </a:txBody>
                  <a:tcPr/>
                </a:tc>
                <a:tc>
                  <a:txBody>
                    <a:bodyPr/>
                    <a:lstStyle/>
                    <a:p>
                      <a:r>
                        <a:rPr lang="en-ZA" dirty="0"/>
                        <a:t>Impact of El Nino</a:t>
                      </a:r>
                    </a:p>
                  </a:txBody>
                  <a:tcPr/>
                </a:tc>
                <a:tc>
                  <a:txBody>
                    <a:bodyPr/>
                    <a:lstStyle/>
                    <a:p>
                      <a:r>
                        <a:rPr lang="en-ZA" dirty="0"/>
                        <a:t>Media release, media briefing, interviews, infographics</a:t>
                      </a:r>
                    </a:p>
                  </a:txBody>
                  <a:tcPr/>
                </a:tc>
                <a:tc>
                  <a:txBody>
                    <a:bodyPr/>
                    <a:lstStyle/>
                    <a:p>
                      <a:r>
                        <a:rPr lang="en-ZA" dirty="0"/>
                        <a:t>Media Coverage, Awareness of Issue</a:t>
                      </a:r>
                    </a:p>
                  </a:txBody>
                  <a:tcPr/>
                </a:tc>
                <a:extLst>
                  <a:ext uri="{0D108BD9-81ED-4DB2-BD59-A6C34878D82A}">
                    <a16:rowId xmlns:a16="http://schemas.microsoft.com/office/drawing/2014/main" val="3198702049"/>
                  </a:ext>
                </a:extLst>
              </a:tr>
              <a:tr h="754888">
                <a:tc>
                  <a:txBody>
                    <a:bodyPr/>
                    <a:lstStyle/>
                    <a:p>
                      <a:r>
                        <a:rPr lang="en-ZA" dirty="0"/>
                        <a:t>General Public</a:t>
                      </a:r>
                    </a:p>
                  </a:txBody>
                  <a:tcPr/>
                </a:tc>
                <a:tc>
                  <a:txBody>
                    <a:bodyPr/>
                    <a:lstStyle/>
                    <a:p>
                      <a:r>
                        <a:rPr lang="en-ZA" dirty="0"/>
                        <a:t>Climate change is real</a:t>
                      </a:r>
                    </a:p>
                  </a:txBody>
                  <a:tcPr/>
                </a:tc>
                <a:tc>
                  <a:txBody>
                    <a:bodyPr/>
                    <a:lstStyle/>
                    <a:p>
                      <a:r>
                        <a:rPr lang="en-ZA" dirty="0"/>
                        <a:t>Science Education and promotion campaigns</a:t>
                      </a:r>
                    </a:p>
                  </a:txBody>
                  <a:tcPr/>
                </a:tc>
                <a:tc>
                  <a:txBody>
                    <a:bodyPr/>
                    <a:lstStyle/>
                    <a:p>
                      <a:r>
                        <a:rPr lang="en-ZA" dirty="0"/>
                        <a:t>More people trust science, survey</a:t>
                      </a:r>
                    </a:p>
                  </a:txBody>
                  <a:tcPr/>
                </a:tc>
                <a:extLst>
                  <a:ext uri="{0D108BD9-81ED-4DB2-BD59-A6C34878D82A}">
                    <a16:rowId xmlns:a16="http://schemas.microsoft.com/office/drawing/2014/main" val="3927600019"/>
                  </a:ext>
                </a:extLst>
              </a:tr>
            </a:tbl>
          </a:graphicData>
        </a:graphic>
      </p:graphicFrame>
    </p:spTree>
    <p:extLst>
      <p:ext uri="{BB962C8B-B14F-4D97-AF65-F5344CB8AC3E}">
        <p14:creationId xmlns:p14="http://schemas.microsoft.com/office/powerpoint/2010/main" val="401559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CD8D479-8942-46E8-A226-A4E01F7A105C}" type="slidenum">
              <a:rPr lang="en-US" smtClean="0"/>
              <a:t>16</a:t>
            </a:fld>
            <a:endParaRPr lang="en-US"/>
          </a:p>
        </p:txBody>
      </p:sp>
      <p:graphicFrame>
        <p:nvGraphicFramePr>
          <p:cNvPr id="8" name="Content Placeholder 9" descr="Basic cycle diagram with a continuing sequence of stages, tasks, or events in a circular flow. Emphasizes the stages or steps rather than the connecting arrows or flow"/>
          <p:cNvGraphicFramePr>
            <a:graphicFrameLocks noGrp="1"/>
          </p:cNvGraphicFramePr>
          <p:nvPr>
            <p:ph sz="half" idx="2"/>
            <p:extLst>
              <p:ext uri="{D42A27DB-BD31-4B8C-83A1-F6EECF244321}">
                <p14:modId xmlns:p14="http://schemas.microsoft.com/office/powerpoint/2010/main" val="2498718282"/>
              </p:ext>
            </p:extLst>
          </p:nvPr>
        </p:nvGraphicFramePr>
        <p:xfrm>
          <a:off x="6031992" y="1740842"/>
          <a:ext cx="5399314" cy="4694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Content Placeholder 3">
            <a:extLst>
              <a:ext uri="{FF2B5EF4-FFF2-40B4-BE49-F238E27FC236}">
                <a16:creationId xmlns:a16="http://schemas.microsoft.com/office/drawing/2014/main" id="{446DA309-8F67-1357-7E07-F321489DE24C}"/>
              </a:ext>
            </a:extLst>
          </p:cNvPr>
          <p:cNvSpPr txBox="1">
            <a:spLocks/>
          </p:cNvSpPr>
          <p:nvPr/>
        </p:nvSpPr>
        <p:spPr>
          <a:xfrm>
            <a:off x="453402" y="1459654"/>
            <a:ext cx="5819382" cy="5398346"/>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r>
              <a:rPr lang="en-ZA" sz="2400" b="1" dirty="0">
                <a:latin typeface="Calibri" panose="020F0502020204030204" pitchFamily="34" charset="0"/>
                <a:ea typeface="Calibri" panose="020F0502020204030204" pitchFamily="34" charset="0"/>
                <a:cs typeface="Calibri" panose="020F0502020204030204" pitchFamily="34" charset="0"/>
              </a:rPr>
              <a:t>Campaign elements</a:t>
            </a:r>
            <a:r>
              <a:rPr lang="en-ZA" sz="2400" dirty="0">
                <a:latin typeface="Calibri" panose="020F0502020204030204" pitchFamily="34" charset="0"/>
                <a:ea typeface="Calibri" panose="020F0502020204030204" pitchFamily="34" charset="0"/>
                <a:cs typeface="Calibri" panose="020F0502020204030204" pitchFamily="34" charset="0"/>
              </a:rPr>
              <a:t> are the activities you will undertake to implement your strategy</a:t>
            </a:r>
          </a:p>
          <a:p>
            <a:pPr lvl="1"/>
            <a:r>
              <a:rPr lang="en-ZA" sz="2400" dirty="0">
                <a:latin typeface="Calibri" panose="020F0502020204030204" pitchFamily="34" charset="0"/>
                <a:ea typeface="Calibri" panose="020F0502020204030204" pitchFamily="34" charset="0"/>
                <a:cs typeface="Calibri" panose="020F0502020204030204" pitchFamily="34" charset="0"/>
              </a:rPr>
              <a:t>Website (content hub)</a:t>
            </a:r>
          </a:p>
          <a:p>
            <a:pPr lvl="1"/>
            <a:r>
              <a:rPr lang="en-ZA" sz="2400" dirty="0">
                <a:latin typeface="Calibri" panose="020F0502020204030204" pitchFamily="34" charset="0"/>
                <a:ea typeface="Calibri" panose="020F0502020204030204" pitchFamily="34" charset="0"/>
                <a:cs typeface="Calibri" panose="020F0502020204030204" pitchFamily="34" charset="0"/>
              </a:rPr>
              <a:t>Media campaigns (interviews, op eds)</a:t>
            </a:r>
          </a:p>
          <a:p>
            <a:pPr lvl="1"/>
            <a:r>
              <a:rPr lang="en-ZA" sz="2400" dirty="0">
                <a:latin typeface="Calibri" panose="020F0502020204030204" pitchFamily="34" charset="0"/>
                <a:ea typeface="Calibri" panose="020F0502020204030204" pitchFamily="34" charset="0"/>
                <a:cs typeface="Calibri" panose="020F0502020204030204" pitchFamily="34" charset="0"/>
              </a:rPr>
              <a:t>Research Communications (</a:t>
            </a:r>
            <a:r>
              <a:rPr lang="en-US"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The Conversation, Eurekalert, SASJ, Nature Africa, Research Gate)</a:t>
            </a:r>
            <a:endParaRPr lang="en-ZA" sz="2400" dirty="0">
              <a:latin typeface="Calibri" panose="020F0502020204030204" pitchFamily="34" charset="0"/>
              <a:ea typeface="Calibri" panose="020F0502020204030204" pitchFamily="34" charset="0"/>
              <a:cs typeface="Calibri" panose="020F0502020204030204" pitchFamily="34" charset="0"/>
            </a:endParaRPr>
          </a:p>
          <a:p>
            <a:pPr lvl="1"/>
            <a:r>
              <a:rPr lang="en-ZA" sz="2400" dirty="0">
                <a:latin typeface="Calibri" panose="020F0502020204030204" pitchFamily="34" charset="0"/>
                <a:ea typeface="Calibri" panose="020F0502020204030204" pitchFamily="34" charset="0"/>
                <a:cs typeface="Calibri" panose="020F0502020204030204" pitchFamily="34" charset="0"/>
              </a:rPr>
              <a:t>Newsletters and Magazines</a:t>
            </a:r>
          </a:p>
          <a:p>
            <a:pPr lvl="1"/>
            <a:r>
              <a:rPr lang="en-ZA" sz="2400" dirty="0">
                <a:latin typeface="Calibri" panose="020F0502020204030204" pitchFamily="34" charset="0"/>
                <a:ea typeface="Calibri" panose="020F0502020204030204" pitchFamily="34" charset="0"/>
                <a:cs typeface="Calibri" panose="020F0502020204030204" pitchFamily="34" charset="0"/>
              </a:rPr>
              <a:t>Social media campaigns (YouTube Videos)</a:t>
            </a:r>
          </a:p>
          <a:p>
            <a:pPr lvl="1"/>
            <a:r>
              <a:rPr lang="en-ZA" sz="2400" b="1" dirty="0">
                <a:solidFill>
                  <a:srgbClr val="0070C0"/>
                </a:solidFill>
                <a:latin typeface="Calibri" panose="020F0502020204030204" pitchFamily="34" charset="0"/>
                <a:ea typeface="Calibri" panose="020F0502020204030204" pitchFamily="34" charset="0"/>
                <a:cs typeface="Calibri" panose="020F0502020204030204" pitchFamily="34" charset="0"/>
              </a:rPr>
              <a:t>Creative multimedia campaigns</a:t>
            </a:r>
          </a:p>
          <a:p>
            <a:pPr lvl="1"/>
            <a:r>
              <a:rPr lang="en-ZA" sz="2400" dirty="0">
                <a:latin typeface="Calibri" panose="020F0502020204030204" pitchFamily="34" charset="0"/>
                <a:ea typeface="Calibri" panose="020F0502020204030204" pitchFamily="34" charset="0"/>
                <a:cs typeface="Calibri" panose="020F0502020204030204" pitchFamily="34" charset="0"/>
              </a:rPr>
              <a:t>Events</a:t>
            </a:r>
          </a:p>
          <a:p>
            <a:pPr lvl="1"/>
            <a:r>
              <a:rPr lang="en-ZA" sz="2400" dirty="0">
                <a:latin typeface="Calibri" panose="020F0502020204030204" pitchFamily="34" charset="0"/>
                <a:ea typeface="Calibri" panose="020F0502020204030204" pitchFamily="34" charset="0"/>
                <a:cs typeface="Calibri" panose="020F0502020204030204" pitchFamily="34" charset="0"/>
              </a:rPr>
              <a:t>Educational Outreach</a:t>
            </a:r>
          </a:p>
          <a:p>
            <a:pPr lvl="1"/>
            <a:r>
              <a:rPr lang="en-ZA" sz="2400" dirty="0">
                <a:latin typeface="Calibri" panose="020F0502020204030204" pitchFamily="34" charset="0"/>
                <a:ea typeface="Calibri" panose="020F0502020204030204" pitchFamily="34" charset="0"/>
                <a:cs typeface="Calibri" panose="020F0502020204030204" pitchFamily="34" charset="0"/>
              </a:rPr>
              <a:t>Promotional programmes</a:t>
            </a:r>
          </a:p>
          <a:p>
            <a:pPr lvl="1"/>
            <a:r>
              <a:rPr lang="en-ZA" sz="2400" dirty="0">
                <a:latin typeface="Calibri" panose="020F0502020204030204" pitchFamily="34" charset="0"/>
                <a:ea typeface="Calibri" panose="020F0502020204030204" pitchFamily="34" charset="0"/>
                <a:cs typeface="Calibri" panose="020F0502020204030204" pitchFamily="34" charset="0"/>
              </a:rPr>
              <a:t>Branding and advertising</a:t>
            </a:r>
          </a:p>
        </p:txBody>
      </p:sp>
      <p:sp>
        <p:nvSpPr>
          <p:cNvPr id="10" name="Title 1">
            <a:extLst>
              <a:ext uri="{FF2B5EF4-FFF2-40B4-BE49-F238E27FC236}">
                <a16:creationId xmlns:a16="http://schemas.microsoft.com/office/drawing/2014/main" id="{C171DC5E-C3A5-3374-F7D0-9B1E6067DDCD}"/>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How do you plan a campaign?</a:t>
            </a:r>
          </a:p>
        </p:txBody>
      </p:sp>
    </p:spTree>
    <p:extLst>
      <p:ext uri="{BB962C8B-B14F-4D97-AF65-F5344CB8AC3E}">
        <p14:creationId xmlns:p14="http://schemas.microsoft.com/office/powerpoint/2010/main" val="12907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51777" y="2263913"/>
            <a:ext cx="6949440" cy="1037071"/>
          </a:xfrm>
        </p:spPr>
        <p:txBody>
          <a:bodyPr/>
          <a:lstStyle/>
          <a:p>
            <a:r>
              <a:rPr lang="en-US" dirty="0"/>
              <a:t>Tell a Story</a:t>
            </a:r>
          </a:p>
        </p:txBody>
      </p:sp>
      <p:sp>
        <p:nvSpPr>
          <p:cNvPr id="5" name="Text Placeholder 4"/>
          <p:cNvSpPr>
            <a:spLocks noGrp="1"/>
          </p:cNvSpPr>
          <p:nvPr>
            <p:ph type="body" idx="1"/>
          </p:nvPr>
        </p:nvSpPr>
        <p:spPr>
          <a:xfrm>
            <a:off x="1751777" y="3300985"/>
            <a:ext cx="6949440" cy="2530432"/>
          </a:xfrm>
        </p:spPr>
        <p:txBody>
          <a:bodyPr>
            <a:normAutofit fontScale="92500" lnSpcReduction="10000"/>
          </a:bodyPr>
          <a:lstStyle/>
          <a:p>
            <a:pPr>
              <a:lnSpc>
                <a:spcPct val="150000"/>
              </a:lnSpc>
              <a:buSzPct val="100000"/>
            </a:pPr>
            <a:r>
              <a:rPr lang="en-ZA" dirty="0">
                <a:latin typeface="Arial" panose="020B0604020202020204" pitchFamily="34" charset="0"/>
                <a:cs typeface="Arial" panose="020B0604020202020204" pitchFamily="34" charset="0"/>
              </a:rPr>
              <a:t>People remember stories</a:t>
            </a:r>
          </a:p>
          <a:p>
            <a:pPr>
              <a:lnSpc>
                <a:spcPct val="150000"/>
              </a:lnSpc>
              <a:buSzPct val="100000"/>
            </a:pPr>
            <a:r>
              <a:rPr lang="en-ZA" dirty="0">
                <a:latin typeface="Arial" panose="020B0604020202020204" pitchFamily="34" charset="0"/>
                <a:cs typeface="Arial" panose="020B0604020202020204" pitchFamily="34" charset="0"/>
              </a:rPr>
              <a:t>Makes complex ideas easier to understand</a:t>
            </a:r>
          </a:p>
          <a:p>
            <a:pPr>
              <a:lnSpc>
                <a:spcPct val="150000"/>
              </a:lnSpc>
              <a:buSzPct val="100000"/>
            </a:pPr>
            <a:r>
              <a:rPr lang="en-ZA" dirty="0">
                <a:latin typeface="Arial" panose="020B0604020202020204" pitchFamily="34" charset="0"/>
                <a:cs typeface="Arial" panose="020B0604020202020204" pitchFamily="34" charset="0"/>
              </a:rPr>
              <a:t>Helps people connect with the science</a:t>
            </a:r>
          </a:p>
          <a:p>
            <a:pPr>
              <a:lnSpc>
                <a:spcPct val="150000"/>
              </a:lnSpc>
              <a:buSzPct val="100000"/>
            </a:pPr>
            <a:r>
              <a:rPr lang="en-ZA" dirty="0">
                <a:latin typeface="Arial" panose="020B0604020202020204" pitchFamily="34" charset="0"/>
                <a:cs typeface="Arial" panose="020B0604020202020204" pitchFamily="34" charset="0"/>
              </a:rPr>
              <a:t>Gives context to facts and numbers</a:t>
            </a:r>
          </a:p>
          <a:p>
            <a:pPr>
              <a:lnSpc>
                <a:spcPct val="150000"/>
              </a:lnSpc>
              <a:buSzPct val="100000"/>
            </a:pPr>
            <a:r>
              <a:rPr lang="en-ZA" dirty="0">
                <a:latin typeface="Arial" panose="020B0604020202020204" pitchFamily="34" charset="0"/>
                <a:cs typeface="Arial" panose="020B0604020202020204" pitchFamily="34" charset="0"/>
              </a:rPr>
              <a:t>Explains why the research matters</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ommunity effort led by Wits University in 2025 unraveled the story behind the Nqweba meteorite, captivating the imagination of South Africans.&#10;&#10;AI-generated content may be incorrect.">
            <a:extLst>
              <a:ext uri="{FF2B5EF4-FFF2-40B4-BE49-F238E27FC236}">
                <a16:creationId xmlns:a16="http://schemas.microsoft.com/office/drawing/2014/main" id="{4A302B7D-A755-3B14-6D96-991709EC7310}"/>
              </a:ext>
            </a:extLst>
          </p:cNvPr>
          <p:cNvPicPr>
            <a:picLocks noChangeAspect="1"/>
          </p:cNvPicPr>
          <p:nvPr/>
        </p:nvPicPr>
        <p:blipFill>
          <a:blip r:embed="rId3"/>
          <a:stretch>
            <a:fillRect/>
          </a:stretch>
        </p:blipFill>
        <p:spPr>
          <a:xfrm>
            <a:off x="227356" y="663689"/>
            <a:ext cx="6993762" cy="1805191"/>
          </a:xfrm>
          <a:prstGeom prst="rect">
            <a:avLst/>
          </a:prstGeom>
        </p:spPr>
      </p:pic>
      <p:pic>
        <p:nvPicPr>
          <p:cNvPr id="13" name="Picture 12" descr="Meteorite">
            <a:extLst>
              <a:ext uri="{FF2B5EF4-FFF2-40B4-BE49-F238E27FC236}">
                <a16:creationId xmlns:a16="http://schemas.microsoft.com/office/drawing/2014/main" id="{A080EB21-3B8E-644D-229D-517D7FEB2222}"/>
              </a:ext>
            </a:extLst>
          </p:cNvPr>
          <p:cNvPicPr>
            <a:picLocks noChangeAspect="1"/>
          </p:cNvPicPr>
          <p:nvPr/>
        </p:nvPicPr>
        <p:blipFill>
          <a:blip r:embed="rId4"/>
          <a:stretch>
            <a:fillRect/>
          </a:stretch>
        </p:blipFill>
        <p:spPr>
          <a:xfrm>
            <a:off x="7415507" y="676656"/>
            <a:ext cx="4336381" cy="2168191"/>
          </a:xfrm>
          <a:prstGeom prst="rect">
            <a:avLst/>
          </a:prstGeom>
        </p:spPr>
      </p:pic>
      <p:pic>
        <p:nvPicPr>
          <p:cNvPr id="10" name="Picture 9" descr="An image depicting a web article discussing South African scientists' rapid collection of meteorite fragments from a fragmented meteorite explosion in the Eastern Cape.&#10;&#10;AI-generated content may be incorrect.">
            <a:extLst>
              <a:ext uri="{FF2B5EF4-FFF2-40B4-BE49-F238E27FC236}">
                <a16:creationId xmlns:a16="http://schemas.microsoft.com/office/drawing/2014/main" id="{DA0B6932-3E66-11AE-0039-C8117A569E2F}"/>
              </a:ext>
            </a:extLst>
          </p:cNvPr>
          <p:cNvPicPr>
            <a:picLocks noChangeAspect="1"/>
          </p:cNvPicPr>
          <p:nvPr/>
        </p:nvPicPr>
        <p:blipFill>
          <a:blip r:embed="rId5"/>
          <a:stretch>
            <a:fillRect/>
          </a:stretch>
        </p:blipFill>
        <p:spPr>
          <a:xfrm>
            <a:off x="5340095" y="2976609"/>
            <a:ext cx="6411793" cy="3449545"/>
          </a:xfrm>
          <a:prstGeom prst="rect">
            <a:avLst/>
          </a:prstGeom>
        </p:spPr>
      </p:pic>
      <p:pic>
        <p:nvPicPr>
          <p:cNvPr id="12" name="Picture 11" descr="The image shows a group of people gathered around a large piece of paper, with several individuals holding up documents and wearing academic attire, in a room with a wood-paneled wall and a decorative banner.&#10;&#10;AI-generated content may be incorrect.">
            <a:extLst>
              <a:ext uri="{FF2B5EF4-FFF2-40B4-BE49-F238E27FC236}">
                <a16:creationId xmlns:a16="http://schemas.microsoft.com/office/drawing/2014/main" id="{D153DE57-5E90-E579-150C-15F0D8302ACD}"/>
              </a:ext>
            </a:extLst>
          </p:cNvPr>
          <p:cNvPicPr>
            <a:picLocks noChangeAspect="1"/>
          </p:cNvPicPr>
          <p:nvPr/>
        </p:nvPicPr>
        <p:blipFill>
          <a:blip r:embed="rId6"/>
          <a:stretch>
            <a:fillRect/>
          </a:stretch>
        </p:blipFill>
        <p:spPr>
          <a:xfrm>
            <a:off x="373658" y="3429000"/>
            <a:ext cx="4262350" cy="2901228"/>
          </a:xfrm>
          <a:prstGeom prst="rect">
            <a:avLst/>
          </a:prstGeom>
        </p:spPr>
      </p:pic>
    </p:spTree>
    <p:extLst>
      <p:ext uri="{BB962C8B-B14F-4D97-AF65-F5344CB8AC3E}">
        <p14:creationId xmlns:p14="http://schemas.microsoft.com/office/powerpoint/2010/main" val="161592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are gathered around a large, stationary elephant on a grassy, sunny field.&#10;&#10;AI-generated content may be incorrect.">
            <a:extLst>
              <a:ext uri="{FF2B5EF4-FFF2-40B4-BE49-F238E27FC236}">
                <a16:creationId xmlns:a16="http://schemas.microsoft.com/office/drawing/2014/main" id="{69C89FE8-2668-2D60-C69E-4C2DB8C02B05}"/>
              </a:ext>
            </a:extLst>
          </p:cNvPr>
          <p:cNvPicPr>
            <a:picLocks noChangeAspect="1"/>
          </p:cNvPicPr>
          <p:nvPr/>
        </p:nvPicPr>
        <p:blipFill>
          <a:blip r:embed="rId3" cstate="screen">
            <a:extLst>
              <a:ext uri="{28A0092B-C50C-407E-A947-70E740481C1C}">
                <a14:useLocalDpi xmlns:a14="http://schemas.microsoft.com/office/drawing/2010/main" val="0"/>
              </a:ext>
            </a:extLst>
          </a:blip>
          <a:srcRect l="5777" r="6906"/>
          <a:stretch>
            <a:fillRect/>
          </a:stretch>
        </p:blipFill>
        <p:spPr>
          <a:xfrm>
            <a:off x="20" y="915923"/>
            <a:ext cx="6626657" cy="5065776"/>
          </a:xfrm>
          <a:prstGeom prst="rect">
            <a:avLst/>
          </a:prstGeom>
          <a:noFill/>
        </p:spPr>
      </p:pic>
      <p:sp>
        <p:nvSpPr>
          <p:cNvPr id="9" name="TextBox 8">
            <a:extLst>
              <a:ext uri="{FF2B5EF4-FFF2-40B4-BE49-F238E27FC236}">
                <a16:creationId xmlns:a16="http://schemas.microsoft.com/office/drawing/2014/main" id="{DDCEA70D-C25E-6954-081C-22F4D47F6320}"/>
              </a:ext>
            </a:extLst>
          </p:cNvPr>
          <p:cNvSpPr txBox="1"/>
          <p:nvPr/>
        </p:nvSpPr>
        <p:spPr>
          <a:xfrm>
            <a:off x="6874458" y="1730503"/>
            <a:ext cx="4811573" cy="4355972"/>
          </a:xfrm>
          <a:prstGeom prst="rect">
            <a:avLst/>
          </a:prstGeom>
        </p:spPr>
        <p:txBody>
          <a:bodyPr vert="horz" lIns="91440" tIns="45720" rIns="91440" bIns="45720" rtlCol="0">
            <a:noAutofit/>
          </a:bodyPr>
          <a:lstStyle/>
          <a:p>
            <a:pPr>
              <a:lnSpc>
                <a:spcPct val="90000"/>
              </a:lnSpc>
              <a:spcBef>
                <a:spcPts val="900"/>
              </a:spcBef>
              <a:buSzPct val="100000"/>
            </a:pPr>
            <a:r>
              <a:rPr lang="en-US" sz="2500" kern="1200" dirty="0">
                <a:latin typeface="Calibri" panose="020F0502020204030204" pitchFamily="34" charset="0"/>
                <a:ea typeface="Calibri" panose="020F0502020204030204" pitchFamily="34" charset="0"/>
                <a:cs typeface="Calibri" panose="020F0502020204030204" pitchFamily="34" charset="0"/>
              </a:rPr>
              <a:t>Use</a:t>
            </a:r>
            <a:r>
              <a:rPr lang="en-US" sz="2500" b="1" kern="1200" dirty="0">
                <a:latin typeface="Calibri" panose="020F0502020204030204" pitchFamily="34" charset="0"/>
                <a:ea typeface="Calibri" panose="020F0502020204030204" pitchFamily="34" charset="0"/>
                <a:cs typeface="Calibri" panose="020F0502020204030204" pitchFamily="34" charset="0"/>
              </a:rPr>
              <a:t> </a:t>
            </a:r>
            <a:r>
              <a:rPr lang="en-US" sz="2500" kern="1200" dirty="0">
                <a:latin typeface="Calibri" panose="020F0502020204030204" pitchFamily="34" charset="0"/>
                <a:ea typeface="Calibri" panose="020F0502020204030204" pitchFamily="34" charset="0"/>
                <a:cs typeface="Calibri" panose="020F0502020204030204" pitchFamily="34" charset="0"/>
              </a:rPr>
              <a:t>Anecdotes I Analogies I Metaphors I Case studies I Repetition</a:t>
            </a:r>
          </a:p>
          <a:p>
            <a:pPr>
              <a:lnSpc>
                <a:spcPct val="90000"/>
              </a:lnSpc>
              <a:spcBef>
                <a:spcPts val="900"/>
              </a:spcBef>
              <a:buSzPct val="100000"/>
            </a:pPr>
            <a:r>
              <a:rPr lang="en-US" sz="2500" kern="1200" dirty="0">
                <a:latin typeface="Calibri" panose="020F0502020204030204" pitchFamily="34" charset="0"/>
                <a:ea typeface="Calibri" panose="020F0502020204030204" pitchFamily="34" charset="0"/>
                <a:cs typeface="Calibri" panose="020F0502020204030204" pitchFamily="34" charset="0"/>
              </a:rPr>
              <a:t>Show, don’t tell</a:t>
            </a:r>
          </a:p>
          <a:p>
            <a:pPr>
              <a:lnSpc>
                <a:spcPct val="90000"/>
              </a:lnSpc>
              <a:spcBef>
                <a:spcPts val="900"/>
              </a:spcBef>
              <a:buSzPct val="100000"/>
            </a:pPr>
            <a:r>
              <a:rPr lang="en-US" sz="2500" kern="1200" dirty="0">
                <a:latin typeface="Calibri" panose="020F0502020204030204" pitchFamily="34" charset="0"/>
                <a:ea typeface="Calibri" panose="020F0502020204030204" pitchFamily="34" charset="0"/>
                <a:cs typeface="Calibri" panose="020F0502020204030204" pitchFamily="34" charset="0"/>
              </a:rPr>
              <a:t>Use </a:t>
            </a:r>
            <a:r>
              <a:rPr lang="en-US" sz="2500" dirty="0" err="1">
                <a:latin typeface="Calibri" panose="020F0502020204030204" pitchFamily="34" charset="0"/>
                <a:ea typeface="Calibri" panose="020F0502020204030204" pitchFamily="34" charset="0"/>
                <a:cs typeface="Calibri" panose="020F0502020204030204" pitchFamily="34" charset="0"/>
              </a:rPr>
              <a:t>h</a:t>
            </a:r>
            <a:r>
              <a:rPr lang="en-US" sz="2500" kern="1200" dirty="0" err="1">
                <a:latin typeface="Calibri" panose="020F0502020204030204" pitchFamily="34" charset="0"/>
                <a:ea typeface="Calibri" panose="020F0502020204030204" pitchFamily="34" charset="0"/>
                <a:cs typeface="Calibri" panose="020F0502020204030204" pitchFamily="34" charset="0"/>
              </a:rPr>
              <a:t>umour</a:t>
            </a:r>
            <a:endParaRPr lang="en-US" sz="2500" kern="120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900"/>
              </a:spcBef>
              <a:buSzPct val="100000"/>
            </a:pPr>
            <a:r>
              <a:rPr lang="en-US" sz="2500" dirty="0">
                <a:latin typeface="Calibri" panose="020F0502020204030204" pitchFamily="34" charset="0"/>
                <a:ea typeface="Calibri" panose="020F0502020204030204" pitchFamily="34" charset="0"/>
                <a:cs typeface="Calibri" panose="020F0502020204030204" pitchFamily="34" charset="0"/>
              </a:rPr>
              <a:t>Explain numbers in context</a:t>
            </a:r>
            <a:endParaRPr lang="en-US" sz="2500" kern="120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900"/>
              </a:spcBef>
              <a:buSzPct val="100000"/>
            </a:pPr>
            <a:r>
              <a:rPr lang="en-US" sz="2500" kern="1200" dirty="0">
                <a:latin typeface="Calibri" panose="020F0502020204030204" pitchFamily="34" charset="0"/>
                <a:ea typeface="Calibri" panose="020F0502020204030204" pitchFamily="34" charset="0"/>
                <a:cs typeface="Calibri" panose="020F0502020204030204" pitchFamily="34" charset="0"/>
              </a:rPr>
              <a:t>Write in plain, accessible language</a:t>
            </a:r>
          </a:p>
          <a:p>
            <a:pPr marL="177800" indent="-177800">
              <a:buSzPct val="100000"/>
            </a:pPr>
            <a:r>
              <a:rPr lang="en-US" sz="2500" dirty="0">
                <a:latin typeface="Calibri" panose="020F0502020204030204" pitchFamily="34" charset="0"/>
                <a:ea typeface="Calibri" panose="020F0502020204030204" pitchFamily="34" charset="0"/>
                <a:cs typeface="Calibri" panose="020F0502020204030204" pitchFamily="34" charset="0"/>
              </a:rPr>
              <a:t>Explain technical science terms </a:t>
            </a:r>
          </a:p>
          <a:p>
            <a:pPr marL="177800" indent="-177800">
              <a:buSzPct val="100000"/>
            </a:pPr>
            <a:r>
              <a:rPr lang="en-US" sz="2500" dirty="0">
                <a:latin typeface="Calibri" panose="020F0502020204030204" pitchFamily="34" charset="0"/>
                <a:ea typeface="Calibri" panose="020F0502020204030204" pitchFamily="34" charset="0"/>
                <a:cs typeface="Calibri" panose="020F0502020204030204" pitchFamily="34" charset="0"/>
              </a:rPr>
              <a:t>Avoid jargon and “scientist speak” </a:t>
            </a:r>
          </a:p>
          <a:p>
            <a:pPr marL="177800" indent="-177800">
              <a:buSzPct val="100000"/>
            </a:pPr>
            <a:r>
              <a:rPr lang="en-US" sz="2500" dirty="0">
                <a:latin typeface="Calibri" panose="020F0502020204030204" pitchFamily="34" charset="0"/>
                <a:ea typeface="Calibri" panose="020F0502020204030204" pitchFamily="34" charset="0"/>
                <a:cs typeface="Calibri" panose="020F0502020204030204" pitchFamily="34" charset="0"/>
              </a:rPr>
              <a:t>Explain acronyms clearly</a:t>
            </a:r>
          </a:p>
          <a:p>
            <a:pPr marL="177800" indent="-177800">
              <a:buSzPct val="100000"/>
            </a:pPr>
            <a:r>
              <a:rPr lang="en-US" sz="2500" dirty="0">
                <a:latin typeface="Calibri" panose="020F0502020204030204" pitchFamily="34" charset="0"/>
                <a:ea typeface="Calibri" panose="020F0502020204030204" pitchFamily="34" charset="0"/>
                <a:cs typeface="Calibri" panose="020F0502020204030204" pitchFamily="34" charset="0"/>
              </a:rPr>
              <a:t>Write in the active voice</a:t>
            </a:r>
            <a:endParaRPr lang="en-ZA" sz="2500" dirty="0">
              <a:latin typeface="Calibri" panose="020F0502020204030204" pitchFamily="34" charset="0"/>
              <a:ea typeface="Calibri" panose="020F0502020204030204" pitchFamily="34" charset="0"/>
              <a:cs typeface="Calibri" panose="020F0502020204030204" pitchFamily="34" charset="0"/>
            </a:endParaRPr>
          </a:p>
          <a:p>
            <a:pPr>
              <a:lnSpc>
                <a:spcPct val="90000"/>
              </a:lnSpc>
              <a:spcBef>
                <a:spcPts val="900"/>
              </a:spcBef>
              <a:buSzPct val="100000"/>
            </a:pPr>
            <a:endParaRPr lang="en-US" sz="2500" kern="1200" dirty="0">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0" y="6629400"/>
            <a:ext cx="410402" cy="228600"/>
          </a:xfrm>
        </p:spPr>
        <p:txBody>
          <a:bodyPr vert="horz" lIns="91440" tIns="45720" rIns="91440" bIns="45720" rtlCol="0" anchor="ctr">
            <a:normAutofit/>
          </a:bodyPr>
          <a:lstStyle/>
          <a:p>
            <a:pPr>
              <a:lnSpc>
                <a:spcPct val="90000"/>
              </a:lnSpc>
              <a:spcAft>
                <a:spcPts val="600"/>
              </a:spcAft>
            </a:pPr>
            <a:fld id="{9CD8D479-8942-46E8-A226-A4E01F7A105C}" type="slidenum">
              <a:rPr lang="en-US" sz="1000" kern="1200">
                <a:latin typeface="+mn-lt"/>
                <a:ea typeface="+mn-ea"/>
                <a:cs typeface="+mn-cs"/>
              </a:rPr>
              <a:pPr>
                <a:lnSpc>
                  <a:spcPct val="90000"/>
                </a:lnSpc>
                <a:spcAft>
                  <a:spcPts val="600"/>
                </a:spcAft>
              </a:pPr>
              <a:t>19</a:t>
            </a:fld>
            <a:endParaRPr lang="en-US" sz="1000" kern="1200">
              <a:latin typeface="+mn-lt"/>
              <a:ea typeface="+mn-ea"/>
              <a:cs typeface="+mn-cs"/>
            </a:endParaRPr>
          </a:p>
        </p:txBody>
      </p:sp>
      <p:sp>
        <p:nvSpPr>
          <p:cNvPr id="8" name="Title 1">
            <a:extLst>
              <a:ext uri="{FF2B5EF4-FFF2-40B4-BE49-F238E27FC236}">
                <a16:creationId xmlns:a16="http://schemas.microsoft.com/office/drawing/2014/main" id="{F9EDEC5F-9075-E76F-A084-5AB44D2E0968}"/>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How to tell a story </a:t>
            </a:r>
          </a:p>
        </p:txBody>
      </p:sp>
    </p:spTree>
    <p:extLst>
      <p:ext uri="{BB962C8B-B14F-4D97-AF65-F5344CB8AC3E}">
        <p14:creationId xmlns:p14="http://schemas.microsoft.com/office/powerpoint/2010/main" val="133229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D8D479-8942-46E8-A226-A4E01F7A105C}" type="slidenum">
              <a:rPr lang="en-US" smtClean="0"/>
              <a:t>20</a:t>
            </a:fld>
            <a:endParaRPr lang="en-US"/>
          </a:p>
        </p:txBody>
      </p:sp>
      <p:sp>
        <p:nvSpPr>
          <p:cNvPr id="6" name="TextBox 5">
            <a:extLst>
              <a:ext uri="{FF2B5EF4-FFF2-40B4-BE49-F238E27FC236}">
                <a16:creationId xmlns:a16="http://schemas.microsoft.com/office/drawing/2014/main" id="{546265EB-F072-63E3-F3CD-8221315BABB5}"/>
              </a:ext>
            </a:extLst>
          </p:cNvPr>
          <p:cNvSpPr txBox="1"/>
          <p:nvPr/>
        </p:nvSpPr>
        <p:spPr>
          <a:xfrm>
            <a:off x="453403" y="2307641"/>
            <a:ext cx="11159477" cy="3416320"/>
          </a:xfrm>
          <a:prstGeom prst="rect">
            <a:avLst/>
          </a:prstGeom>
          <a:noFill/>
        </p:spPr>
        <p:txBody>
          <a:bodyPr wrap="square">
            <a:spAutoFit/>
          </a:bodyPr>
          <a:lstStyle/>
          <a:p>
            <a:r>
              <a:rPr lang="en-US" sz="2400" b="1" dirty="0">
                <a:solidFill>
                  <a:schemeClr val="tx2">
                    <a:lumMod val="50000"/>
                  </a:schemeClr>
                </a:solidFill>
                <a:latin typeface="Arial" panose="020B0604020202020204" pitchFamily="34" charset="0"/>
                <a:ea typeface="Arial" pitchFamily="34" charset="-122"/>
                <a:cs typeface="Arial" panose="020B0604020202020204" pitchFamily="34" charset="0"/>
              </a:rPr>
              <a:t>Instead of:</a:t>
            </a:r>
            <a:endParaRPr lang="en-US" sz="2400" b="1" dirty="0">
              <a:solidFill>
                <a:schemeClr val="tx2">
                  <a:lumMod val="50000"/>
                </a:schemeClr>
              </a:solidFill>
              <a:latin typeface="Arial" panose="020B0604020202020204" pitchFamily="34" charset="0"/>
              <a:cs typeface="Arial" panose="020B0604020202020204" pitchFamily="34" charset="0"/>
            </a:endParaRPr>
          </a:p>
          <a:p>
            <a:endParaRPr lang="en-US" sz="2400" b="1" dirty="0">
              <a:solidFill>
                <a:schemeClr val="tx2">
                  <a:lumMod val="50000"/>
                </a:schemeClr>
              </a:solidFill>
              <a:latin typeface="Arial" panose="020B0604020202020204" pitchFamily="34" charset="0"/>
              <a:cs typeface="Arial" panose="020B0604020202020204" pitchFamily="34" charset="0"/>
            </a:endParaRPr>
          </a:p>
          <a:p>
            <a:r>
              <a:rPr lang="en-US" sz="2400" b="1" dirty="0">
                <a:solidFill>
                  <a:schemeClr val="tx2">
                    <a:lumMod val="50000"/>
                  </a:schemeClr>
                </a:solidFill>
                <a:latin typeface="Arial" panose="020B0604020202020204" pitchFamily="34" charset="0"/>
                <a:ea typeface="Arial" pitchFamily="34" charset="-122"/>
                <a:cs typeface="Arial" panose="020B0604020202020204" pitchFamily="34" charset="0"/>
              </a:rPr>
              <a:t>“The upregulation of pro-inflammatory cytokines in response to oxidative stress leads to an exacerbation of neurodegenerative pathologies.”</a:t>
            </a:r>
            <a:endParaRPr lang="en-US" sz="2400" b="1" dirty="0">
              <a:solidFill>
                <a:schemeClr val="tx2">
                  <a:lumMod val="50000"/>
                </a:schemeClr>
              </a:solidFill>
              <a:latin typeface="Arial" panose="020B0604020202020204" pitchFamily="34" charset="0"/>
              <a:cs typeface="Arial" panose="020B0604020202020204" pitchFamily="34" charset="0"/>
            </a:endParaRPr>
          </a:p>
          <a:p>
            <a:endParaRPr lang="en-US" sz="2400" b="1" dirty="0">
              <a:solidFill>
                <a:schemeClr val="tx2">
                  <a:lumMod val="50000"/>
                </a:schemeClr>
              </a:solidFill>
              <a:latin typeface="Arial" panose="020B0604020202020204" pitchFamily="34" charset="0"/>
              <a:cs typeface="Arial" panose="020B0604020202020204" pitchFamily="34" charset="0"/>
            </a:endParaRPr>
          </a:p>
          <a:p>
            <a:r>
              <a:rPr lang="en-US" sz="2400" b="1" dirty="0">
                <a:solidFill>
                  <a:schemeClr val="tx2">
                    <a:lumMod val="50000"/>
                  </a:schemeClr>
                </a:solidFill>
                <a:latin typeface="Arial" panose="020B0604020202020204" pitchFamily="34" charset="0"/>
                <a:ea typeface="Arial" pitchFamily="34" charset="-122"/>
                <a:cs typeface="Arial" panose="020B0604020202020204" pitchFamily="34" charset="0"/>
              </a:rPr>
              <a:t>Say:</a:t>
            </a:r>
            <a:endParaRPr lang="en-US" sz="2400" b="1" dirty="0">
              <a:solidFill>
                <a:schemeClr val="tx2">
                  <a:lumMod val="50000"/>
                </a:schemeClr>
              </a:solidFill>
              <a:latin typeface="Arial" panose="020B0604020202020204" pitchFamily="34" charset="0"/>
              <a:cs typeface="Arial" panose="020B0604020202020204" pitchFamily="34" charset="0"/>
            </a:endParaRPr>
          </a:p>
          <a:p>
            <a:endParaRPr lang="en-US" sz="2400" b="1" dirty="0">
              <a:solidFill>
                <a:schemeClr val="tx2">
                  <a:lumMod val="50000"/>
                </a:schemeClr>
              </a:solidFill>
              <a:latin typeface="Arial" panose="020B0604020202020204" pitchFamily="34" charset="0"/>
              <a:cs typeface="Arial" panose="020B0604020202020204" pitchFamily="34" charset="0"/>
            </a:endParaRPr>
          </a:p>
          <a:p>
            <a:r>
              <a:rPr lang="en-US" sz="2400" b="1" dirty="0">
                <a:solidFill>
                  <a:schemeClr val="tx2">
                    <a:lumMod val="50000"/>
                  </a:schemeClr>
                </a:solidFill>
                <a:latin typeface="Arial" panose="020B0604020202020204" pitchFamily="34" charset="0"/>
                <a:ea typeface="Arial" pitchFamily="34" charset="-122"/>
                <a:cs typeface="Arial" panose="020B0604020202020204" pitchFamily="34" charset="0"/>
              </a:rPr>
              <a:t>“When the body experiences stress, certain proteins increase, which can worsen diseases like Alzheimer’s.”</a:t>
            </a:r>
            <a:endParaRPr lang="en-US" sz="2400" b="1" dirty="0">
              <a:solidFill>
                <a:schemeClr val="tx2">
                  <a:lumMod val="5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6C0B15A7-6E0B-1B29-5FB2-FDDB38CEB374}"/>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Do not use jargon</a:t>
            </a:r>
          </a:p>
        </p:txBody>
      </p:sp>
    </p:spTree>
    <p:extLst>
      <p:ext uri="{BB962C8B-B14F-4D97-AF65-F5344CB8AC3E}">
        <p14:creationId xmlns:p14="http://schemas.microsoft.com/office/powerpoint/2010/main" val="10906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832C68C7-8F29-F0CD-3685-0377795595FF}"/>
              </a:ext>
            </a:extLst>
          </p:cNvPr>
          <p:cNvGrpSpPr/>
          <p:nvPr/>
        </p:nvGrpSpPr>
        <p:grpSpPr>
          <a:xfrm>
            <a:off x="453404" y="1662478"/>
            <a:ext cx="8513132" cy="4919435"/>
            <a:chOff x="453105" y="2748836"/>
            <a:chExt cx="12041109" cy="6605166"/>
          </a:xfrm>
        </p:grpSpPr>
        <p:sp>
          <p:nvSpPr>
            <p:cNvPr id="37" name="Pyramid…">
              <a:extLst>
                <a:ext uri="{FF2B5EF4-FFF2-40B4-BE49-F238E27FC236}">
                  <a16:creationId xmlns:a16="http://schemas.microsoft.com/office/drawing/2014/main" id="{199E3A81-7A93-11D3-8CEC-8474E970DA95}"/>
                </a:ext>
              </a:extLst>
            </p:cNvPr>
            <p:cNvSpPr txBox="1"/>
            <p:nvPr/>
          </p:nvSpPr>
          <p:spPr>
            <a:xfrm>
              <a:off x="453105" y="6459129"/>
              <a:ext cx="5929022" cy="2059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defTabSz="711200">
                <a:spcBef>
                  <a:spcPts val="600"/>
                </a:spcBef>
                <a:defRPr sz="3000" spc="150">
                  <a:solidFill>
                    <a:srgbClr val="CA3F2B"/>
                  </a:solidFill>
                  <a:latin typeface="Arial Narrow"/>
                  <a:ea typeface="Arial Narrow"/>
                  <a:cs typeface="Arial Narrow"/>
                  <a:sym typeface="Arial Narrow"/>
                </a:defRPr>
              </a:pPr>
              <a:r>
                <a:rPr lang="en-ZA" sz="2300" b="1" dirty="0">
                  <a:solidFill>
                    <a:srgbClr val="003B8F"/>
                  </a:solidFill>
                  <a:latin typeface="Arial" pitchFamily="34" charset="0"/>
                  <a:cs typeface="Arial" pitchFamily="34" charset="-120"/>
                </a:rPr>
                <a:t>Pyramid</a:t>
              </a:r>
              <a:endParaRPr lang="en-ZA" sz="3000" dirty="0"/>
            </a:p>
            <a:p>
              <a:pPr algn="ctr" defTabSz="711200">
                <a:spcBef>
                  <a:spcPts val="600"/>
                </a:spcBef>
                <a:defRPr sz="3000" spc="150">
                  <a:solidFill>
                    <a:srgbClr val="A9A9A9"/>
                  </a:solidFill>
                  <a:latin typeface="Arial Narrow"/>
                  <a:ea typeface="Arial Narrow"/>
                  <a:cs typeface="Arial Narrow"/>
                  <a:sym typeface="Arial Narrow"/>
                </a:defRPr>
              </a:pPr>
              <a:r>
                <a:rPr lang="en-ZA" sz="3000" dirty="0"/>
                <a:t>Go to bottom (conclusion)</a:t>
              </a:r>
            </a:p>
            <a:p>
              <a:pPr algn="ctr" defTabSz="711200">
                <a:spcBef>
                  <a:spcPts val="600"/>
                </a:spcBef>
                <a:defRPr sz="3000" spc="150">
                  <a:solidFill>
                    <a:srgbClr val="A9A9A9"/>
                  </a:solidFill>
                  <a:latin typeface="Arial Narrow"/>
                  <a:ea typeface="Arial Narrow"/>
                  <a:cs typeface="Arial Narrow"/>
                  <a:sym typeface="Arial Narrow"/>
                </a:defRPr>
              </a:pPr>
              <a:r>
                <a:rPr lang="en-ZA" sz="3000" dirty="0"/>
                <a:t>first to find news</a:t>
              </a:r>
            </a:p>
          </p:txBody>
        </p:sp>
        <p:sp>
          <p:nvSpPr>
            <p:cNvPr id="31" name="Text">
              <a:extLst>
                <a:ext uri="{FF2B5EF4-FFF2-40B4-BE49-F238E27FC236}">
                  <a16:creationId xmlns:a16="http://schemas.microsoft.com/office/drawing/2014/main" id="{18555D7E-8563-52B9-56F1-EE35124C1C1A}"/>
                </a:ext>
              </a:extLst>
            </p:cNvPr>
            <p:cNvSpPr txBox="1"/>
            <p:nvPr/>
          </p:nvSpPr>
          <p:spPr>
            <a:xfrm>
              <a:off x="6084905" y="3086119"/>
              <a:ext cx="297019" cy="950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914377">
                <a:lnSpc>
                  <a:spcPct val="150000"/>
                </a:lnSpc>
                <a:spcBef>
                  <a:spcPts val="1000"/>
                </a:spcBef>
                <a:defRPr sz="3000" spc="150">
                  <a:solidFill>
                    <a:srgbClr val="424242"/>
                  </a:solidFill>
                  <a:latin typeface="Arial Narrow"/>
                  <a:ea typeface="Arial Narrow"/>
                  <a:cs typeface="Arial Narrow"/>
                  <a:sym typeface="Arial Narrow"/>
                </a:defRPr>
              </a:lvl1pPr>
            </a:lstStyle>
            <a:p>
              <a:r>
                <a:t> </a:t>
              </a:r>
            </a:p>
          </p:txBody>
        </p:sp>
        <p:sp>
          <p:nvSpPr>
            <p:cNvPr id="32" name="Rectangle">
              <a:extLst>
                <a:ext uri="{FF2B5EF4-FFF2-40B4-BE49-F238E27FC236}">
                  <a16:creationId xmlns:a16="http://schemas.microsoft.com/office/drawing/2014/main" id="{F39CE117-6EEE-443C-2108-059DC869C5D4}"/>
                </a:ext>
              </a:extLst>
            </p:cNvPr>
            <p:cNvSpPr/>
            <p:nvPr/>
          </p:nvSpPr>
          <p:spPr>
            <a:xfrm>
              <a:off x="6744699" y="2748836"/>
              <a:ext cx="5727702" cy="1270002"/>
            </a:xfrm>
            <a:prstGeom prst="rect">
              <a:avLst/>
            </a:prstGeom>
            <a:solidFill>
              <a:srgbClr val="797979"/>
            </a:solidFill>
            <a:ln w="12700">
              <a:miter lim="400000"/>
            </a:ln>
          </p:spPr>
          <p:txBody>
            <a:bodyPr lIns="50800" tIns="50800" rIns="50800" bIns="50800" anchor="ctr"/>
            <a:lstStyle/>
            <a:p>
              <a:pPr algn="ctr" defTabSz="825500">
                <a:defRPr sz="3200">
                  <a:solidFill>
                    <a:srgbClr val="FFFFFF"/>
                  </a:solidFill>
                  <a:latin typeface="Graphik-Light"/>
                  <a:ea typeface="Graphik-Light"/>
                  <a:cs typeface="Graphik-Light"/>
                  <a:sym typeface="Graphik Light"/>
                </a:defRPr>
              </a:pPr>
              <a:endParaRPr sz="3200"/>
            </a:p>
          </p:txBody>
        </p:sp>
        <p:sp>
          <p:nvSpPr>
            <p:cNvPr id="33" name="Rectangle">
              <a:extLst>
                <a:ext uri="{FF2B5EF4-FFF2-40B4-BE49-F238E27FC236}">
                  <a16:creationId xmlns:a16="http://schemas.microsoft.com/office/drawing/2014/main" id="{7CFE3FD7-7160-A64C-C3FA-AD429D56D26C}"/>
                </a:ext>
              </a:extLst>
            </p:cNvPr>
            <p:cNvSpPr/>
            <p:nvPr/>
          </p:nvSpPr>
          <p:spPr>
            <a:xfrm>
              <a:off x="519763" y="2748836"/>
              <a:ext cx="5727703" cy="1270002"/>
            </a:xfrm>
            <a:prstGeom prst="rect">
              <a:avLst/>
            </a:prstGeom>
            <a:solidFill>
              <a:srgbClr val="797979"/>
            </a:solidFill>
            <a:ln w="12700">
              <a:miter lim="400000"/>
            </a:ln>
          </p:spPr>
          <p:txBody>
            <a:bodyPr lIns="50800" tIns="50800" rIns="50800" bIns="50800" anchor="ctr"/>
            <a:lstStyle/>
            <a:p>
              <a:pPr algn="ctr" defTabSz="825500">
                <a:defRPr sz="3200">
                  <a:solidFill>
                    <a:srgbClr val="424242"/>
                  </a:solidFill>
                  <a:latin typeface="Graphik-Light"/>
                  <a:ea typeface="Graphik-Light"/>
                  <a:cs typeface="Graphik-Light"/>
                  <a:sym typeface="Graphik Light"/>
                </a:defRPr>
              </a:pPr>
              <a:endParaRPr sz="3200"/>
            </a:p>
          </p:txBody>
        </p:sp>
        <p:sp>
          <p:nvSpPr>
            <p:cNvPr id="34" name="News">
              <a:extLst>
                <a:ext uri="{FF2B5EF4-FFF2-40B4-BE49-F238E27FC236}">
                  <a16:creationId xmlns:a16="http://schemas.microsoft.com/office/drawing/2014/main" id="{D805307A-EAC1-B160-9DB5-E10520100231}"/>
                </a:ext>
              </a:extLst>
            </p:cNvPr>
            <p:cNvSpPr txBox="1"/>
            <p:nvPr/>
          </p:nvSpPr>
          <p:spPr>
            <a:xfrm>
              <a:off x="9400520" y="3036024"/>
              <a:ext cx="1367190" cy="6956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defTabSz="711200">
                <a:lnSpc>
                  <a:spcPct val="90000"/>
                </a:lnSpc>
                <a:spcBef>
                  <a:spcPts val="600"/>
                </a:spcBef>
                <a:defRPr sz="3000" spc="150">
                  <a:solidFill>
                    <a:srgbClr val="FFFFFF"/>
                  </a:solidFill>
                  <a:latin typeface="Arial Narrow"/>
                  <a:ea typeface="Arial Narrow"/>
                  <a:cs typeface="Arial Narrow"/>
                  <a:sym typeface="Arial Narrow"/>
                </a:defRPr>
              </a:lvl1pPr>
            </a:lstStyle>
            <a:p>
              <a:r>
                <a:t>News</a:t>
              </a:r>
            </a:p>
          </p:txBody>
        </p:sp>
        <p:sp>
          <p:nvSpPr>
            <p:cNvPr id="35" name="Science / Research Article">
              <a:extLst>
                <a:ext uri="{FF2B5EF4-FFF2-40B4-BE49-F238E27FC236}">
                  <a16:creationId xmlns:a16="http://schemas.microsoft.com/office/drawing/2014/main" id="{399DCD14-591E-898C-4DA8-8868658A8F99}"/>
                </a:ext>
              </a:extLst>
            </p:cNvPr>
            <p:cNvSpPr txBox="1"/>
            <p:nvPr/>
          </p:nvSpPr>
          <p:spPr>
            <a:xfrm>
              <a:off x="1823004" y="2757086"/>
              <a:ext cx="4424463" cy="1253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defTabSz="711200">
                <a:lnSpc>
                  <a:spcPct val="90000"/>
                </a:lnSpc>
                <a:spcBef>
                  <a:spcPts val="600"/>
                </a:spcBef>
                <a:defRPr sz="3000" spc="150">
                  <a:solidFill>
                    <a:srgbClr val="FFFFFF"/>
                  </a:solidFill>
                  <a:latin typeface="Arial Narrow"/>
                  <a:ea typeface="Arial Narrow"/>
                  <a:cs typeface="Arial Narrow"/>
                  <a:sym typeface="Arial Narrow"/>
                </a:defRPr>
              </a:pPr>
              <a:r>
                <a:rPr sz="3000" dirty="0"/>
                <a:t>Science/Research article</a:t>
              </a:r>
            </a:p>
          </p:txBody>
        </p:sp>
        <p:sp>
          <p:nvSpPr>
            <p:cNvPr id="36" name="Upside-down pyramid…">
              <a:extLst>
                <a:ext uri="{FF2B5EF4-FFF2-40B4-BE49-F238E27FC236}">
                  <a16:creationId xmlns:a16="http://schemas.microsoft.com/office/drawing/2014/main" id="{ED2BF9B1-A067-3529-5991-9D7E42C88B2A}"/>
                </a:ext>
              </a:extLst>
            </p:cNvPr>
            <p:cNvSpPr txBox="1"/>
            <p:nvPr/>
          </p:nvSpPr>
          <p:spPr>
            <a:xfrm>
              <a:off x="6658150" y="6571509"/>
              <a:ext cx="5836064" cy="27824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defTabSz="711200">
                <a:spcBef>
                  <a:spcPts val="600"/>
                </a:spcBef>
                <a:defRPr sz="3000" spc="150">
                  <a:solidFill>
                    <a:srgbClr val="CA3F2B"/>
                  </a:solidFill>
                  <a:latin typeface="Arial Narrow"/>
                  <a:ea typeface="Arial Narrow"/>
                  <a:cs typeface="Arial Narrow"/>
                  <a:sym typeface="Arial Narrow"/>
                </a:defRPr>
              </a:pPr>
              <a:r>
                <a:rPr sz="2300" b="1" spc="150" dirty="0">
                  <a:solidFill>
                    <a:srgbClr val="003B8F"/>
                  </a:solidFill>
                  <a:latin typeface="Arial" pitchFamily="34" charset="0"/>
                  <a:cs typeface="Arial" pitchFamily="34" charset="-120"/>
                </a:rPr>
                <a:t>Upside-down pyramid</a:t>
              </a:r>
              <a:endParaRPr sz="3000" dirty="0"/>
            </a:p>
            <a:p>
              <a:pPr algn="ctr" defTabSz="711200">
                <a:spcBef>
                  <a:spcPts val="600"/>
                </a:spcBef>
                <a:defRPr sz="3000" spc="150">
                  <a:solidFill>
                    <a:srgbClr val="A9A9A9"/>
                  </a:solidFill>
                  <a:latin typeface="Arial Narrow"/>
                  <a:ea typeface="Arial Narrow"/>
                  <a:cs typeface="Arial Narrow"/>
                  <a:sym typeface="Arial Narrow"/>
                </a:defRPr>
              </a:pPr>
              <a:r>
                <a:rPr sz="3000" dirty="0"/>
                <a:t>News first, less important</a:t>
              </a:r>
            </a:p>
            <a:p>
              <a:pPr algn="ctr" defTabSz="711200">
                <a:spcBef>
                  <a:spcPts val="600"/>
                </a:spcBef>
                <a:defRPr sz="3000" spc="150">
                  <a:solidFill>
                    <a:srgbClr val="A9A9A9"/>
                  </a:solidFill>
                  <a:latin typeface="Arial Narrow"/>
                  <a:ea typeface="Arial Narrow"/>
                  <a:cs typeface="Arial Narrow"/>
                  <a:sym typeface="Arial Narrow"/>
                </a:defRPr>
              </a:pPr>
              <a:r>
                <a:rPr sz="3000" dirty="0"/>
                <a:t>information at bottom</a:t>
              </a:r>
              <a:endParaRPr lang="en-ZA" sz="3000" dirty="0"/>
            </a:p>
            <a:p>
              <a:pPr algn="ctr" defTabSz="711200">
                <a:spcBef>
                  <a:spcPts val="600"/>
                </a:spcBef>
                <a:defRPr sz="3000" spc="150">
                  <a:solidFill>
                    <a:srgbClr val="A9A9A9"/>
                  </a:solidFill>
                  <a:latin typeface="Arial Narrow"/>
                  <a:ea typeface="Arial Narrow"/>
                  <a:cs typeface="Arial Narrow"/>
                  <a:sym typeface="Arial Narrow"/>
                </a:defRPr>
              </a:pPr>
              <a:r>
                <a:rPr lang="en-ZA" sz="3000" dirty="0"/>
                <a:t>5ws + H KISS</a:t>
              </a:r>
              <a:r>
                <a:rPr sz="3000" dirty="0"/>
                <a:t> </a:t>
              </a:r>
            </a:p>
          </p:txBody>
        </p:sp>
        <p:pic>
          <p:nvPicPr>
            <p:cNvPr id="38" name="Image" descr="Image">
              <a:extLst>
                <a:ext uri="{FF2B5EF4-FFF2-40B4-BE49-F238E27FC236}">
                  <a16:creationId xmlns:a16="http://schemas.microsoft.com/office/drawing/2014/main" id="{E1B54BFE-A062-1D3D-76C1-EAABD2A99301}"/>
                </a:ext>
              </a:extLst>
            </p:cNvPr>
            <p:cNvPicPr>
              <a:picLocks noChangeAspect="1"/>
            </p:cNvPicPr>
            <p:nvPr/>
          </p:nvPicPr>
          <p:blipFill>
            <a:blip r:embed="rId2"/>
            <a:stretch>
              <a:fillRect/>
            </a:stretch>
          </p:blipFill>
          <p:spPr>
            <a:xfrm>
              <a:off x="8535117" y="4434902"/>
              <a:ext cx="2082129" cy="1738035"/>
            </a:xfrm>
            <a:prstGeom prst="rect">
              <a:avLst/>
            </a:prstGeom>
            <a:ln w="12700">
              <a:miter lim="400000"/>
            </a:ln>
          </p:spPr>
        </p:pic>
        <p:pic>
          <p:nvPicPr>
            <p:cNvPr id="39" name="Image" descr="Image">
              <a:extLst>
                <a:ext uri="{FF2B5EF4-FFF2-40B4-BE49-F238E27FC236}">
                  <a16:creationId xmlns:a16="http://schemas.microsoft.com/office/drawing/2014/main" id="{5B048B62-A7A8-CCA1-8B0D-2039DBABB867}"/>
                </a:ext>
              </a:extLst>
            </p:cNvPr>
            <p:cNvPicPr>
              <a:picLocks noChangeAspect="1"/>
            </p:cNvPicPr>
            <p:nvPr/>
          </p:nvPicPr>
          <p:blipFill>
            <a:blip r:embed="rId3"/>
            <a:stretch>
              <a:fillRect/>
            </a:stretch>
          </p:blipFill>
          <p:spPr>
            <a:xfrm>
              <a:off x="2376553" y="4434902"/>
              <a:ext cx="2082129" cy="1738035"/>
            </a:xfrm>
            <a:prstGeom prst="rect">
              <a:avLst/>
            </a:prstGeom>
            <a:ln w="12700">
              <a:miter lim="400000"/>
            </a:ln>
          </p:spPr>
        </p:pic>
        <p:pic>
          <p:nvPicPr>
            <p:cNvPr id="40" name="Image" descr="Image">
              <a:extLst>
                <a:ext uri="{FF2B5EF4-FFF2-40B4-BE49-F238E27FC236}">
                  <a16:creationId xmlns:a16="http://schemas.microsoft.com/office/drawing/2014/main" id="{616B9A76-956E-02BB-5BFA-97C61129C811}"/>
                </a:ext>
              </a:extLst>
            </p:cNvPr>
            <p:cNvPicPr>
              <a:picLocks noChangeAspect="1"/>
            </p:cNvPicPr>
            <p:nvPr/>
          </p:nvPicPr>
          <p:blipFill>
            <a:blip r:embed="rId4"/>
            <a:stretch>
              <a:fillRect/>
            </a:stretch>
          </p:blipFill>
          <p:spPr>
            <a:xfrm>
              <a:off x="7437886" y="2843834"/>
              <a:ext cx="1359588" cy="1080002"/>
            </a:xfrm>
            <a:prstGeom prst="rect">
              <a:avLst/>
            </a:prstGeom>
            <a:ln w="12700">
              <a:miter lim="400000"/>
            </a:ln>
          </p:spPr>
        </p:pic>
        <p:pic>
          <p:nvPicPr>
            <p:cNvPr id="41" name="Image" descr="Image">
              <a:extLst>
                <a:ext uri="{FF2B5EF4-FFF2-40B4-BE49-F238E27FC236}">
                  <a16:creationId xmlns:a16="http://schemas.microsoft.com/office/drawing/2014/main" id="{4AAB924A-AF1F-4E66-4353-96081D556D65}"/>
                </a:ext>
              </a:extLst>
            </p:cNvPr>
            <p:cNvPicPr>
              <a:picLocks noChangeAspect="1"/>
            </p:cNvPicPr>
            <p:nvPr/>
          </p:nvPicPr>
          <p:blipFill>
            <a:blip r:embed="rId5"/>
            <a:stretch>
              <a:fillRect/>
            </a:stretch>
          </p:blipFill>
          <p:spPr>
            <a:xfrm>
              <a:off x="834918" y="2843834"/>
              <a:ext cx="793964" cy="1092703"/>
            </a:xfrm>
            <a:prstGeom prst="rect">
              <a:avLst/>
            </a:prstGeom>
            <a:ln w="12700">
              <a:miter lim="400000"/>
            </a:ln>
          </p:spPr>
        </p:pic>
      </p:grpSp>
      <p:sp>
        <p:nvSpPr>
          <p:cNvPr id="3" name="Text 1">
            <a:extLst>
              <a:ext uri="{FF2B5EF4-FFF2-40B4-BE49-F238E27FC236}">
                <a16:creationId xmlns:a16="http://schemas.microsoft.com/office/drawing/2014/main" id="{CF358919-D25B-CB8F-D6FC-A116076117F2}"/>
              </a:ext>
            </a:extLst>
          </p:cNvPr>
          <p:cNvSpPr/>
          <p:nvPr/>
        </p:nvSpPr>
        <p:spPr>
          <a:xfrm>
            <a:off x="9234983" y="1692591"/>
            <a:ext cx="2377898" cy="4848682"/>
          </a:xfrm>
          <a:prstGeom prst="rect">
            <a:avLst/>
          </a:prstGeom>
          <a:solidFill>
            <a:srgbClr val="0070C0"/>
          </a:solidFill>
          <a:ln/>
        </p:spPr>
        <p:txBody>
          <a:bodyPr wrap="square" lIns="254" tIns="254" rIns="254" bIns="254" rtlCol="0" anchor="ctr">
            <a:normAutofit/>
          </a:bodyPr>
          <a:lstStyle/>
          <a:p>
            <a:pPr marL="0" indent="0" algn="ctr">
              <a:buNone/>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What is this story about and how does it </a:t>
            </a:r>
            <a:r>
              <a:rPr lang="en-US" sz="2400" i="1" dirty="0">
                <a:solidFill>
                  <a:schemeClr val="bg1"/>
                </a:solidFill>
                <a:latin typeface="Calibri" panose="020F0502020204030204" pitchFamily="34" charset="0"/>
                <a:ea typeface="Calibri" panose="020F0502020204030204" pitchFamily="34" charset="0"/>
                <a:cs typeface="Calibri" panose="020F0502020204030204" pitchFamily="34" charset="0"/>
              </a:rPr>
              <a:t>impact</a:t>
            </a: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 the audience?</a:t>
            </a:r>
          </a:p>
          <a:p>
            <a:pPr marL="0" indent="0" algn="ctr">
              <a:buNone/>
            </a:pP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If you can’t answer the question “so what?”, you don’t have a story.</a:t>
            </a:r>
          </a:p>
        </p:txBody>
      </p:sp>
      <p:sp>
        <p:nvSpPr>
          <p:cNvPr id="4" name="Title 1">
            <a:extLst>
              <a:ext uri="{FF2B5EF4-FFF2-40B4-BE49-F238E27FC236}">
                <a16:creationId xmlns:a16="http://schemas.microsoft.com/office/drawing/2014/main" id="{48316845-50D5-6FCB-6FD7-8919CF23B7F8}"/>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How to write a news story</a:t>
            </a:r>
          </a:p>
        </p:txBody>
      </p:sp>
    </p:spTree>
    <p:extLst>
      <p:ext uri="{BB962C8B-B14F-4D97-AF65-F5344CB8AC3E}">
        <p14:creationId xmlns:p14="http://schemas.microsoft.com/office/powerpoint/2010/main" val="2842197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A822A-7DBA-6553-A410-AB7BC54138A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64C5948-62E8-4A2D-8978-1D5A19E1B924}"/>
              </a:ext>
            </a:extLst>
          </p:cNvPr>
          <p:cNvSpPr txBox="1">
            <a:spLocks/>
          </p:cNvSpPr>
          <p:nvPr/>
        </p:nvSpPr>
        <p:spPr>
          <a:xfrm>
            <a:off x="6682434" y="919616"/>
            <a:ext cx="4155622" cy="2532888"/>
          </a:xfrm>
          <a:prstGeom prst="rect">
            <a:avLst/>
          </a:prstGeom>
        </p:spPr>
        <p:txBody>
          <a:bodyPr vert="horz" lIns="91440" tIns="45720" rIns="91440" bIns="45720" rtlCol="0" anchor="b">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spcAft>
                <a:spcPts val="600"/>
              </a:spcAft>
            </a:pPr>
            <a:r>
              <a:rPr lang="en-US" sz="3200" b="1" dirty="0">
                <a:latin typeface="Calibri" panose="020F0502020204030204" pitchFamily="34" charset="0"/>
                <a:ea typeface="Calibri" panose="020F0502020204030204" pitchFamily="34" charset="0"/>
                <a:cs typeface="Calibri" panose="020F0502020204030204" pitchFamily="34" charset="0"/>
              </a:rPr>
              <a:t>Using AI to tell research stories</a:t>
            </a:r>
          </a:p>
        </p:txBody>
      </p:sp>
      <p:sp>
        <p:nvSpPr>
          <p:cNvPr id="5" name="Text 1">
            <a:extLst>
              <a:ext uri="{FF2B5EF4-FFF2-40B4-BE49-F238E27FC236}">
                <a16:creationId xmlns:a16="http://schemas.microsoft.com/office/drawing/2014/main" id="{E5025C9D-7E1E-093F-09DD-28F5538B19D0}"/>
              </a:ext>
            </a:extLst>
          </p:cNvPr>
          <p:cNvSpPr/>
          <p:nvPr/>
        </p:nvSpPr>
        <p:spPr>
          <a:xfrm>
            <a:off x="6682434" y="3502152"/>
            <a:ext cx="4155622" cy="2479548"/>
          </a:xfrm>
          <a:prstGeom prst="rect">
            <a:avLst/>
          </a:prstGeom>
        </p:spPr>
        <p:txBody>
          <a:bodyPr vert="horz" lIns="91440" tIns="45720" rIns="91440" bIns="45720" rtlCol="0">
            <a:normAutofit fontScale="92500"/>
          </a:bodyPr>
          <a:lstStyle/>
          <a:p>
            <a:pPr>
              <a:lnSpc>
                <a:spcPct val="90000"/>
              </a:lnSpc>
              <a:spcBef>
                <a:spcPts val="900"/>
              </a:spcBef>
              <a:buSzPct val="100000"/>
            </a:pPr>
            <a:r>
              <a:rPr lang="en-US" sz="2400" kern="1200" dirty="0">
                <a:latin typeface="Calibri" panose="020F0502020204030204" pitchFamily="34" charset="0"/>
                <a:ea typeface="Calibri" panose="020F0502020204030204" pitchFamily="34" charset="0"/>
                <a:cs typeface="Calibri" panose="020F0502020204030204" pitchFamily="34" charset="0"/>
              </a:rPr>
              <a:t>Always stay in control</a:t>
            </a:r>
          </a:p>
          <a:p>
            <a:pPr>
              <a:lnSpc>
                <a:spcPct val="90000"/>
              </a:lnSpc>
              <a:spcBef>
                <a:spcPts val="900"/>
              </a:spcBef>
              <a:buSzPct val="100000"/>
            </a:pPr>
            <a:r>
              <a:rPr lang="en-US" sz="2400" kern="1200" dirty="0">
                <a:latin typeface="Calibri" panose="020F0502020204030204" pitchFamily="34" charset="0"/>
                <a:ea typeface="Calibri" panose="020F0502020204030204" pitchFamily="34" charset="0"/>
                <a:cs typeface="Calibri" panose="020F0502020204030204" pitchFamily="34" charset="0"/>
              </a:rPr>
              <a:t>Be mindful of what you upload to AI (personal information, research, POPIA implications, etc.)</a:t>
            </a:r>
          </a:p>
          <a:p>
            <a:pPr>
              <a:lnSpc>
                <a:spcPct val="90000"/>
              </a:lnSpc>
              <a:spcBef>
                <a:spcPts val="900"/>
              </a:spcBef>
              <a:buSzPct val="100000"/>
            </a:pPr>
            <a:r>
              <a:rPr lang="en-US" sz="2400" kern="1200" dirty="0">
                <a:latin typeface="Calibri" panose="020F0502020204030204" pitchFamily="34" charset="0"/>
                <a:ea typeface="Calibri" panose="020F0502020204030204" pitchFamily="34" charset="0"/>
                <a:cs typeface="Calibri" panose="020F0502020204030204" pitchFamily="34" charset="0"/>
              </a:rPr>
              <a:t>Be transparent</a:t>
            </a:r>
          </a:p>
          <a:p>
            <a:pPr>
              <a:lnSpc>
                <a:spcPct val="90000"/>
              </a:lnSpc>
              <a:spcBef>
                <a:spcPts val="900"/>
              </a:spcBef>
              <a:buSzPct val="100000"/>
            </a:pPr>
            <a:r>
              <a:rPr lang="en-US" sz="2400" kern="1200" dirty="0">
                <a:latin typeface="Calibri" panose="020F0502020204030204" pitchFamily="34" charset="0"/>
                <a:ea typeface="Calibri" panose="020F0502020204030204" pitchFamily="34" charset="0"/>
                <a:cs typeface="Calibri" panose="020F0502020204030204" pitchFamily="34" charset="0"/>
              </a:rPr>
              <a:t>Keep your voice</a:t>
            </a:r>
          </a:p>
        </p:txBody>
      </p:sp>
      <p:sp>
        <p:nvSpPr>
          <p:cNvPr id="13" name="Slide Number Placeholder 4">
            <a:extLst>
              <a:ext uri="{FF2B5EF4-FFF2-40B4-BE49-F238E27FC236}">
                <a16:creationId xmlns:a16="http://schemas.microsoft.com/office/drawing/2014/main" id="{2C3A5D3B-EB40-4FF2-644D-B59F60BD0646}"/>
              </a:ext>
            </a:extLst>
          </p:cNvPr>
          <p:cNvSpPr>
            <a:spLocks noGrp="1"/>
          </p:cNvSpPr>
          <p:nvPr>
            <p:ph type="sldNum" sz="quarter" idx="12"/>
          </p:nvPr>
        </p:nvSpPr>
        <p:spPr>
          <a:xfrm>
            <a:off x="0" y="6629400"/>
            <a:ext cx="410402" cy="228600"/>
          </a:xfrm>
        </p:spPr>
        <p:txBody>
          <a:bodyPr vert="horz" lIns="91440" tIns="45720" rIns="91440" bIns="45720" rtlCol="0" anchor="ctr">
            <a:normAutofit/>
          </a:bodyPr>
          <a:lstStyle/>
          <a:p>
            <a:pPr>
              <a:lnSpc>
                <a:spcPct val="90000"/>
              </a:lnSpc>
              <a:spcAft>
                <a:spcPts val="600"/>
              </a:spcAft>
            </a:pPr>
            <a:fld id="{9CD8D479-8942-46E8-A226-A4E01F7A105C}" type="slidenum">
              <a:rPr lang="en-US" sz="1000" kern="1200">
                <a:latin typeface="+mn-lt"/>
                <a:ea typeface="+mn-ea"/>
                <a:cs typeface="+mn-cs"/>
              </a:rPr>
              <a:pPr>
                <a:lnSpc>
                  <a:spcPct val="90000"/>
                </a:lnSpc>
                <a:spcAft>
                  <a:spcPts val="600"/>
                </a:spcAft>
              </a:pPr>
              <a:t>22</a:t>
            </a:fld>
            <a:endParaRPr lang="en-US" sz="1000" kern="1200">
              <a:latin typeface="+mn-lt"/>
              <a:ea typeface="+mn-ea"/>
              <a:cs typeface="+mn-cs"/>
            </a:endParaRPr>
          </a:p>
        </p:txBody>
      </p:sp>
      <p:graphicFrame>
        <p:nvGraphicFramePr>
          <p:cNvPr id="9" name="TextBox 6">
            <a:extLst>
              <a:ext uri="{FF2B5EF4-FFF2-40B4-BE49-F238E27FC236}">
                <a16:creationId xmlns:a16="http://schemas.microsoft.com/office/drawing/2014/main" id="{96785697-1703-9060-110A-51AB34FC8AF3}"/>
              </a:ext>
            </a:extLst>
          </p:cNvPr>
          <p:cNvGraphicFramePr/>
          <p:nvPr>
            <p:extLst>
              <p:ext uri="{D42A27DB-BD31-4B8C-83A1-F6EECF244321}">
                <p14:modId xmlns:p14="http://schemas.microsoft.com/office/powerpoint/2010/main" val="314505536"/>
              </p:ext>
            </p:extLst>
          </p:nvPr>
        </p:nvGraphicFramePr>
        <p:xfrm>
          <a:off x="1409699" y="915923"/>
          <a:ext cx="5216979" cy="5065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125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1">
            <a:extLst>
              <a:ext uri="{FF2B5EF4-FFF2-40B4-BE49-F238E27FC236}">
                <a16:creationId xmlns:a16="http://schemas.microsoft.com/office/drawing/2014/main" id="{7E4D7DB0-03DE-4E6E-AFDE-D3BA094ED111}"/>
              </a:ext>
            </a:extLst>
          </p:cNvPr>
          <p:cNvSpPr/>
          <p:nvPr/>
        </p:nvSpPr>
        <p:spPr>
          <a:xfrm>
            <a:off x="505968" y="1459654"/>
            <a:ext cx="9064103" cy="4897603"/>
          </a:xfrm>
          <a:prstGeom prst="rect">
            <a:avLst/>
          </a:prstGeom>
          <a:noFill/>
          <a:ln/>
        </p:spPr>
        <p:txBody>
          <a:bodyPr wrap="square" lIns="254" tIns="254" rIns="254" bIns="254" numCol="2" rtlCol="0" anchor="t">
            <a:noAutofit/>
          </a:bodyPr>
          <a:lstStyle/>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Media24 / Naspers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News24</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Netwerk24</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Afrikaans titles (Die Burger,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Beeld</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Rapport, etc)</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Daily Sun</a:t>
            </a:r>
          </a:p>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Arena Holdings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Sunday Times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Sowetan</a:t>
            </a:r>
          </a:p>
          <a:p>
            <a:pPr marL="342900" indent="-342900">
              <a:lnSpc>
                <a:spcPct val="115000"/>
              </a:lnSpc>
              <a:spcAft>
                <a:spcPts val="800"/>
              </a:spcAft>
              <a:buSzPts val="1000"/>
              <a:buFont typeface="Symbol" pitchFamily="2" charset="2"/>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Business Day</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Daily Dispatch</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Online titles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TimesLIVE</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BusinessLIVE</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Caxton</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The Citizen I The Witness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Large network of community newspapers and local digital sites</a:t>
            </a:r>
          </a:p>
        </p:txBody>
      </p:sp>
      <p:sp>
        <p:nvSpPr>
          <p:cNvPr id="4" name="Title 1">
            <a:extLst>
              <a:ext uri="{FF2B5EF4-FFF2-40B4-BE49-F238E27FC236}">
                <a16:creationId xmlns:a16="http://schemas.microsoft.com/office/drawing/2014/main" id="{855DC302-3C6C-E69B-2530-AE0EADD2D86F}"/>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The South African Media Landscape – Print and Online </a:t>
            </a:r>
          </a:p>
        </p:txBody>
      </p:sp>
      <p:pic>
        <p:nvPicPr>
          <p:cNvPr id="3" name="Picture 2" descr="Trusted News. First.&#10;&#10;AI-generated content may be incorrect.">
            <a:extLst>
              <a:ext uri="{FF2B5EF4-FFF2-40B4-BE49-F238E27FC236}">
                <a16:creationId xmlns:a16="http://schemas.microsoft.com/office/drawing/2014/main" id="{1476F09D-B6E8-4E3B-753E-7F0D1DF5242D}"/>
              </a:ext>
            </a:extLst>
          </p:cNvPr>
          <p:cNvPicPr>
            <a:picLocks noChangeAspect="1"/>
          </p:cNvPicPr>
          <p:nvPr/>
        </p:nvPicPr>
        <p:blipFill>
          <a:blip r:embed="rId3"/>
          <a:stretch>
            <a:fillRect/>
          </a:stretch>
        </p:blipFill>
        <p:spPr>
          <a:xfrm>
            <a:off x="9773932" y="2005413"/>
            <a:ext cx="1813900" cy="1548723"/>
          </a:xfrm>
          <a:prstGeom prst="rect">
            <a:avLst/>
          </a:prstGeom>
        </p:spPr>
      </p:pic>
      <p:pic>
        <p:nvPicPr>
          <p:cNvPr id="5" name="Picture 4" descr="Netwerk24 appoints a new editor">
            <a:extLst>
              <a:ext uri="{FF2B5EF4-FFF2-40B4-BE49-F238E27FC236}">
                <a16:creationId xmlns:a16="http://schemas.microsoft.com/office/drawing/2014/main" id="{47CC262F-C6A0-D243-DFE3-5551B820C529}"/>
              </a:ext>
            </a:extLst>
          </p:cNvPr>
          <p:cNvPicPr>
            <a:picLocks noChangeAspect="1"/>
          </p:cNvPicPr>
          <p:nvPr/>
        </p:nvPicPr>
        <p:blipFill>
          <a:blip r:embed="rId4"/>
          <a:stretch>
            <a:fillRect/>
          </a:stretch>
        </p:blipFill>
        <p:spPr>
          <a:xfrm>
            <a:off x="9570071" y="3160540"/>
            <a:ext cx="2363534" cy="1336049"/>
          </a:xfrm>
          <a:prstGeom prst="rect">
            <a:avLst/>
          </a:prstGeom>
        </p:spPr>
      </p:pic>
      <p:pic>
        <p:nvPicPr>
          <p:cNvPr id="6" name="Picture 5" descr="5 popular investment areas in Cape Town and the prime suburbs of SA ...">
            <a:extLst>
              <a:ext uri="{FF2B5EF4-FFF2-40B4-BE49-F238E27FC236}">
                <a16:creationId xmlns:a16="http://schemas.microsoft.com/office/drawing/2014/main" id="{50E0DF7C-AA24-00EB-0DC1-95557B57A35C}"/>
              </a:ext>
            </a:extLst>
          </p:cNvPr>
          <p:cNvPicPr>
            <a:picLocks noChangeAspect="1"/>
          </p:cNvPicPr>
          <p:nvPr/>
        </p:nvPicPr>
        <p:blipFill>
          <a:blip r:embed="rId5"/>
          <a:stretch>
            <a:fillRect/>
          </a:stretch>
        </p:blipFill>
        <p:spPr>
          <a:xfrm>
            <a:off x="10037812" y="3972241"/>
            <a:ext cx="1835658" cy="1548722"/>
          </a:xfrm>
          <a:prstGeom prst="rect">
            <a:avLst/>
          </a:prstGeom>
        </p:spPr>
      </p:pic>
      <p:pic>
        <p:nvPicPr>
          <p:cNvPr id="7" name="Picture 6" descr="Sunday Times Logo Download png">
            <a:extLst>
              <a:ext uri="{FF2B5EF4-FFF2-40B4-BE49-F238E27FC236}">
                <a16:creationId xmlns:a16="http://schemas.microsoft.com/office/drawing/2014/main" id="{D60CB527-62CD-0DD6-51F1-6DD3473EBB51}"/>
              </a:ext>
            </a:extLst>
          </p:cNvPr>
          <p:cNvPicPr>
            <a:picLocks noChangeAspect="1"/>
          </p:cNvPicPr>
          <p:nvPr/>
        </p:nvPicPr>
        <p:blipFill>
          <a:blip r:embed="rId6"/>
          <a:stretch>
            <a:fillRect/>
          </a:stretch>
        </p:blipFill>
        <p:spPr>
          <a:xfrm>
            <a:off x="9239008" y="765262"/>
            <a:ext cx="2315718" cy="2315718"/>
          </a:xfrm>
          <a:prstGeom prst="rect">
            <a:avLst/>
          </a:prstGeom>
        </p:spPr>
      </p:pic>
      <p:pic>
        <p:nvPicPr>
          <p:cNvPr id="9" name="Picture 8" descr="BUSINESSDAY | OPINION: JOUBERT ROUX: ‘SA’s EV transition needs off-grid ...">
            <a:extLst>
              <a:ext uri="{FF2B5EF4-FFF2-40B4-BE49-F238E27FC236}">
                <a16:creationId xmlns:a16="http://schemas.microsoft.com/office/drawing/2014/main" id="{082E4864-D42F-5C1E-CF70-29D4BF54AA4D}"/>
              </a:ext>
            </a:extLst>
          </p:cNvPr>
          <p:cNvPicPr>
            <a:picLocks noChangeAspect="1"/>
          </p:cNvPicPr>
          <p:nvPr/>
        </p:nvPicPr>
        <p:blipFill>
          <a:blip r:embed="rId7"/>
          <a:stretch>
            <a:fillRect/>
          </a:stretch>
        </p:blipFill>
        <p:spPr>
          <a:xfrm>
            <a:off x="9622635" y="5308290"/>
            <a:ext cx="2449826" cy="1145535"/>
          </a:xfrm>
          <a:prstGeom prst="rect">
            <a:avLst/>
          </a:prstGeom>
        </p:spPr>
      </p:pic>
    </p:spTree>
    <p:extLst>
      <p:ext uri="{BB962C8B-B14F-4D97-AF65-F5344CB8AC3E}">
        <p14:creationId xmlns:p14="http://schemas.microsoft.com/office/powerpoint/2010/main" val="2274257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68A75-6A22-8C66-88CA-2380E4E91D7A}"/>
            </a:ext>
          </a:extLst>
        </p:cNvPr>
        <p:cNvGrpSpPr/>
        <p:nvPr/>
      </p:nvGrpSpPr>
      <p:grpSpPr>
        <a:xfrm>
          <a:off x="0" y="0"/>
          <a:ext cx="0" cy="0"/>
          <a:chOff x="0" y="0"/>
          <a:chExt cx="0" cy="0"/>
        </a:xfrm>
      </p:grpSpPr>
      <p:sp>
        <p:nvSpPr>
          <p:cNvPr id="11" name="Text 1">
            <a:extLst>
              <a:ext uri="{FF2B5EF4-FFF2-40B4-BE49-F238E27FC236}">
                <a16:creationId xmlns:a16="http://schemas.microsoft.com/office/drawing/2014/main" id="{A2879008-DF19-9195-E11E-92496D9DA5F9}"/>
              </a:ext>
            </a:extLst>
          </p:cNvPr>
          <p:cNvSpPr/>
          <p:nvPr/>
        </p:nvSpPr>
        <p:spPr>
          <a:xfrm>
            <a:off x="660974" y="1642726"/>
            <a:ext cx="5249969" cy="4787839"/>
          </a:xfrm>
          <a:prstGeom prst="rect">
            <a:avLst/>
          </a:prstGeom>
          <a:noFill/>
          <a:ln/>
        </p:spPr>
        <p:txBody>
          <a:bodyPr wrap="square" lIns="254" tIns="254" rIns="254" bIns="254" numCol="2" rtlCol="0" anchor="t">
            <a:noAutofit/>
          </a:bodyPr>
          <a:lstStyle/>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Independent / specialist</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Daily Maverick</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Die Papier</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Mail &amp; Guardian</a:t>
            </a: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Moneyweb</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Engineering News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Eyewitness News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Currency</a:t>
            </a:r>
          </a:p>
        </p:txBody>
      </p:sp>
      <p:sp>
        <p:nvSpPr>
          <p:cNvPr id="4" name="Title 1">
            <a:extLst>
              <a:ext uri="{FF2B5EF4-FFF2-40B4-BE49-F238E27FC236}">
                <a16:creationId xmlns:a16="http://schemas.microsoft.com/office/drawing/2014/main" id="{AC273687-FC12-6ADB-A0C7-26AAF104CCCA}"/>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The South African Media Landscape – Print and Online</a:t>
            </a:r>
          </a:p>
        </p:txBody>
      </p:sp>
      <p:pic>
        <p:nvPicPr>
          <p:cNvPr id="8" name="Picture 7" descr="Mail &amp; Guardian Logo PNG (Transparent) SVG AI – Free Download">
            <a:extLst>
              <a:ext uri="{FF2B5EF4-FFF2-40B4-BE49-F238E27FC236}">
                <a16:creationId xmlns:a16="http://schemas.microsoft.com/office/drawing/2014/main" id="{F5F57AB5-DD30-CE72-AD74-7116AADED7A2}"/>
              </a:ext>
            </a:extLst>
          </p:cNvPr>
          <p:cNvPicPr>
            <a:picLocks noChangeAspect="1"/>
          </p:cNvPicPr>
          <p:nvPr/>
        </p:nvPicPr>
        <p:blipFill>
          <a:blip r:embed="rId3"/>
          <a:stretch>
            <a:fillRect/>
          </a:stretch>
        </p:blipFill>
        <p:spPr>
          <a:xfrm>
            <a:off x="4995184" y="997045"/>
            <a:ext cx="2571750" cy="2571750"/>
          </a:xfrm>
          <a:prstGeom prst="rect">
            <a:avLst/>
          </a:prstGeom>
        </p:spPr>
      </p:pic>
      <p:pic>
        <p:nvPicPr>
          <p:cNvPr id="10" name="Picture 9" descr="DailyMaverick&#10;&#10;AI-generated content may be incorrect.">
            <a:extLst>
              <a:ext uri="{FF2B5EF4-FFF2-40B4-BE49-F238E27FC236}">
                <a16:creationId xmlns:a16="http://schemas.microsoft.com/office/drawing/2014/main" id="{F62FEFEC-A009-0B3F-4F22-909ED186C301}"/>
              </a:ext>
            </a:extLst>
          </p:cNvPr>
          <p:cNvPicPr>
            <a:picLocks noChangeAspect="1"/>
          </p:cNvPicPr>
          <p:nvPr/>
        </p:nvPicPr>
        <p:blipFill>
          <a:blip r:embed="rId4"/>
          <a:stretch>
            <a:fillRect/>
          </a:stretch>
        </p:blipFill>
        <p:spPr>
          <a:xfrm>
            <a:off x="8379832" y="4791629"/>
            <a:ext cx="2664279" cy="1790283"/>
          </a:xfrm>
          <a:prstGeom prst="rect">
            <a:avLst/>
          </a:prstGeom>
        </p:spPr>
      </p:pic>
      <p:pic>
        <p:nvPicPr>
          <p:cNvPr id="12" name="Picture 11" descr="Die Papier (@die_papier) / Posts / X">
            <a:extLst>
              <a:ext uri="{FF2B5EF4-FFF2-40B4-BE49-F238E27FC236}">
                <a16:creationId xmlns:a16="http://schemas.microsoft.com/office/drawing/2014/main" id="{34B055F5-9C7A-7CFA-60E1-890AAED7B968}"/>
              </a:ext>
            </a:extLst>
          </p:cNvPr>
          <p:cNvPicPr>
            <a:picLocks noChangeAspect="1"/>
          </p:cNvPicPr>
          <p:nvPr/>
        </p:nvPicPr>
        <p:blipFill>
          <a:blip r:embed="rId5"/>
          <a:stretch>
            <a:fillRect/>
          </a:stretch>
        </p:blipFill>
        <p:spPr>
          <a:xfrm>
            <a:off x="7938742" y="1708418"/>
            <a:ext cx="3777343" cy="1259114"/>
          </a:xfrm>
          <a:prstGeom prst="rect">
            <a:avLst/>
          </a:prstGeom>
        </p:spPr>
      </p:pic>
      <p:pic>
        <p:nvPicPr>
          <p:cNvPr id="13" name="Picture 12" descr="What Is Moneyweb?">
            <a:extLst>
              <a:ext uri="{FF2B5EF4-FFF2-40B4-BE49-F238E27FC236}">
                <a16:creationId xmlns:a16="http://schemas.microsoft.com/office/drawing/2014/main" id="{B91E0928-7392-59D3-6C7A-E8F5BC04434A}"/>
              </a:ext>
            </a:extLst>
          </p:cNvPr>
          <p:cNvPicPr>
            <a:picLocks noChangeAspect="1"/>
          </p:cNvPicPr>
          <p:nvPr/>
        </p:nvPicPr>
        <p:blipFill>
          <a:blip r:embed="rId6"/>
          <a:stretch>
            <a:fillRect/>
          </a:stretch>
        </p:blipFill>
        <p:spPr>
          <a:xfrm>
            <a:off x="4995184" y="3199826"/>
            <a:ext cx="2664279" cy="1591803"/>
          </a:xfrm>
          <a:prstGeom prst="rect">
            <a:avLst/>
          </a:prstGeom>
        </p:spPr>
      </p:pic>
      <p:pic>
        <p:nvPicPr>
          <p:cNvPr id="14" name="Picture 13" descr="Africa Day is a celebration of resilience – Missionaries of Africa">
            <a:extLst>
              <a:ext uri="{FF2B5EF4-FFF2-40B4-BE49-F238E27FC236}">
                <a16:creationId xmlns:a16="http://schemas.microsoft.com/office/drawing/2014/main" id="{C233FF12-6897-0EDB-F8D4-70B549060E1C}"/>
              </a:ext>
            </a:extLst>
          </p:cNvPr>
          <p:cNvPicPr>
            <a:picLocks noChangeAspect="1"/>
          </p:cNvPicPr>
          <p:nvPr/>
        </p:nvPicPr>
        <p:blipFill>
          <a:blip r:embed="rId7"/>
          <a:stretch>
            <a:fillRect/>
          </a:stretch>
        </p:blipFill>
        <p:spPr>
          <a:xfrm>
            <a:off x="8046551" y="3216297"/>
            <a:ext cx="3679856" cy="1728107"/>
          </a:xfrm>
          <a:prstGeom prst="rect">
            <a:avLst/>
          </a:prstGeom>
        </p:spPr>
      </p:pic>
      <p:pic>
        <p:nvPicPr>
          <p:cNvPr id="17" name="Picture 16" descr="Engineering News Logo LJB Jumps Up List Of Top 500 Design Firms | LJB">
            <a:extLst>
              <a:ext uri="{FF2B5EF4-FFF2-40B4-BE49-F238E27FC236}">
                <a16:creationId xmlns:a16="http://schemas.microsoft.com/office/drawing/2014/main" id="{A87818F1-E470-A3EB-4064-E7990CEC7541}"/>
              </a:ext>
            </a:extLst>
          </p:cNvPr>
          <p:cNvPicPr>
            <a:picLocks noChangeAspect="1"/>
          </p:cNvPicPr>
          <p:nvPr/>
        </p:nvPicPr>
        <p:blipFill>
          <a:blip r:embed="rId8"/>
          <a:stretch>
            <a:fillRect/>
          </a:stretch>
        </p:blipFill>
        <p:spPr>
          <a:xfrm>
            <a:off x="4832971" y="4902350"/>
            <a:ext cx="2896175" cy="1629452"/>
          </a:xfrm>
          <a:prstGeom prst="rect">
            <a:avLst/>
          </a:prstGeom>
        </p:spPr>
      </p:pic>
    </p:spTree>
    <p:extLst>
      <p:ext uri="{BB962C8B-B14F-4D97-AF65-F5344CB8AC3E}">
        <p14:creationId xmlns:p14="http://schemas.microsoft.com/office/powerpoint/2010/main" val="3382407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033B3-FF79-7CBD-7CF5-A668D099A415}"/>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614FF038-6D21-BE94-8916-61C6FF7392A0}"/>
              </a:ext>
            </a:extLst>
          </p:cNvPr>
          <p:cNvSpPr/>
          <p:nvPr/>
        </p:nvSpPr>
        <p:spPr>
          <a:xfrm>
            <a:off x="483084" y="1600428"/>
            <a:ext cx="5085612" cy="4635780"/>
          </a:xfrm>
          <a:prstGeom prst="rect">
            <a:avLst/>
          </a:prstGeom>
          <a:noFill/>
          <a:ln/>
        </p:spPr>
        <p:txBody>
          <a:bodyPr wrap="square" lIns="254" tIns="254" rIns="254" bIns="254" numCol="2" rtlCol="0" anchor="t">
            <a:noAutofit/>
          </a:bodyPr>
          <a:lstStyle/>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Television</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SABC News</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eNCA I e.tv</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DStv / MultiChoice / CANAL+ /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Kyknet</a:t>
            </a: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Newzroom Afrika</a:t>
            </a:r>
          </a:p>
          <a:p>
            <a:pPr marL="342900" indent="-342900">
              <a:lnSpc>
                <a:spcPct val="115000"/>
              </a:lnSpc>
              <a:spcAft>
                <a:spcPts val="800"/>
              </a:spcAft>
              <a:buSzPts val="1000"/>
              <a:buFont typeface="Symbol" pitchFamily="2" charset="2"/>
              <a:buChar char=""/>
              <a:tabLst>
                <a:tab pos="457200" algn="l"/>
              </a:tabLst>
            </a:pPr>
            <a:endPar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CNBC Africa</a:t>
            </a:r>
          </a:p>
        </p:txBody>
      </p:sp>
      <p:sp>
        <p:nvSpPr>
          <p:cNvPr id="6" name="Title 1">
            <a:extLst>
              <a:ext uri="{FF2B5EF4-FFF2-40B4-BE49-F238E27FC236}">
                <a16:creationId xmlns:a16="http://schemas.microsoft.com/office/drawing/2014/main" id="{25E37CD4-DF79-0F89-5960-67AAF3C59EB5}"/>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The South African Media Landscape – TV and Newswires</a:t>
            </a:r>
          </a:p>
        </p:txBody>
      </p:sp>
      <p:pic>
        <p:nvPicPr>
          <p:cNvPr id="5" name="Picture 4" descr="SABC-Logo">
            <a:extLst>
              <a:ext uri="{FF2B5EF4-FFF2-40B4-BE49-F238E27FC236}">
                <a16:creationId xmlns:a16="http://schemas.microsoft.com/office/drawing/2014/main" id="{816FB497-82DC-2178-3700-41675AAFF767}"/>
              </a:ext>
            </a:extLst>
          </p:cNvPr>
          <p:cNvPicPr>
            <a:picLocks noChangeAspect="1"/>
          </p:cNvPicPr>
          <p:nvPr/>
        </p:nvPicPr>
        <p:blipFill>
          <a:blip r:embed="rId3"/>
          <a:stretch>
            <a:fillRect/>
          </a:stretch>
        </p:blipFill>
        <p:spPr>
          <a:xfrm>
            <a:off x="3759376" y="1600429"/>
            <a:ext cx="1406984" cy="1056066"/>
          </a:xfrm>
          <a:prstGeom prst="rect">
            <a:avLst/>
          </a:prstGeom>
        </p:spPr>
      </p:pic>
      <p:pic>
        <p:nvPicPr>
          <p:cNvPr id="8" name="Picture 7" descr="eNCA&#10;&#10;AI-generated content may be incorrect.">
            <a:extLst>
              <a:ext uri="{FF2B5EF4-FFF2-40B4-BE49-F238E27FC236}">
                <a16:creationId xmlns:a16="http://schemas.microsoft.com/office/drawing/2014/main" id="{052480AC-EC10-A602-D6E7-EA29D9B89A05}"/>
              </a:ext>
            </a:extLst>
          </p:cNvPr>
          <p:cNvPicPr>
            <a:picLocks noChangeAspect="1"/>
          </p:cNvPicPr>
          <p:nvPr/>
        </p:nvPicPr>
        <p:blipFill>
          <a:blip r:embed="rId4"/>
          <a:stretch>
            <a:fillRect/>
          </a:stretch>
        </p:blipFill>
        <p:spPr>
          <a:xfrm>
            <a:off x="3315333" y="2797205"/>
            <a:ext cx="2077915" cy="1183566"/>
          </a:xfrm>
          <a:prstGeom prst="rect">
            <a:avLst/>
          </a:prstGeom>
        </p:spPr>
      </p:pic>
      <p:pic>
        <p:nvPicPr>
          <p:cNvPr id="10" name="Picture 9" descr="NEWZROOM AFRIKA&#10;&#10;AI-generated content may be incorrect.">
            <a:extLst>
              <a:ext uri="{FF2B5EF4-FFF2-40B4-BE49-F238E27FC236}">
                <a16:creationId xmlns:a16="http://schemas.microsoft.com/office/drawing/2014/main" id="{EBCE96CA-09A9-E13B-AED0-5207AEF23A5A}"/>
              </a:ext>
            </a:extLst>
          </p:cNvPr>
          <p:cNvPicPr>
            <a:picLocks noChangeAspect="1"/>
          </p:cNvPicPr>
          <p:nvPr/>
        </p:nvPicPr>
        <p:blipFill>
          <a:blip r:embed="rId5"/>
          <a:stretch>
            <a:fillRect/>
          </a:stretch>
        </p:blipFill>
        <p:spPr>
          <a:xfrm>
            <a:off x="3768520" y="3761832"/>
            <a:ext cx="1302906" cy="1302906"/>
          </a:xfrm>
          <a:prstGeom prst="rect">
            <a:avLst/>
          </a:prstGeom>
        </p:spPr>
      </p:pic>
      <p:sp>
        <p:nvSpPr>
          <p:cNvPr id="12" name="TextBox 11">
            <a:extLst>
              <a:ext uri="{FF2B5EF4-FFF2-40B4-BE49-F238E27FC236}">
                <a16:creationId xmlns:a16="http://schemas.microsoft.com/office/drawing/2014/main" id="{8712A519-BE46-4D92-B7CD-F281AA122B0A}"/>
              </a:ext>
            </a:extLst>
          </p:cNvPr>
          <p:cNvSpPr txBox="1"/>
          <p:nvPr/>
        </p:nvSpPr>
        <p:spPr>
          <a:xfrm>
            <a:off x="6277546" y="1017325"/>
            <a:ext cx="5179886" cy="5765361"/>
          </a:xfrm>
          <a:prstGeom prst="rect">
            <a:avLst/>
          </a:prstGeom>
          <a:noFill/>
        </p:spPr>
        <p:txBody>
          <a:bodyPr wrap="square">
            <a:spAutoFit/>
          </a:bodyPr>
          <a:lstStyle/>
          <a:p>
            <a:pPr marL="342900" indent="-342900">
              <a:lnSpc>
                <a:spcPct val="115000"/>
              </a:lnSpc>
              <a:spcAft>
                <a:spcPts val="800"/>
              </a:spcAft>
              <a:buSzPts val="1000"/>
              <a:buFont typeface="Symbol" pitchFamily="2" charset="2"/>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buSzPts val="1000"/>
              <a:tabLst>
                <a:tab pos="457200" algn="l"/>
              </a:tabLs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International Media and Newswires</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BBC</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CNN</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Al Jazeera</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Reuters</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Associated Press</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Agence Frans Presse</a:t>
            </a:r>
          </a:p>
          <a:p>
            <a:pPr marL="342900" indent="-342900">
              <a:lnSpc>
                <a:spcPct val="115000"/>
              </a:lnSpc>
              <a:spcAft>
                <a:spcPts val="800"/>
              </a:spcAft>
              <a:buSzPts val="1000"/>
              <a:buFont typeface="Arial" panose="020B0604020202020204" pitchFamily="34" charset="0"/>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Deutshe</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Welle</a:t>
            </a:r>
          </a:p>
          <a:p>
            <a:pPr marL="342900" indent="-342900">
              <a:lnSpc>
                <a:spcPct val="115000"/>
              </a:lnSpc>
              <a:spcAft>
                <a:spcPts val="800"/>
              </a:spcAft>
              <a:buSzPts val="1000"/>
              <a:buFont typeface="Arial" panose="020B0604020202020204" pitchFamily="34" charset="0"/>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Euronews</a:t>
            </a:r>
          </a:p>
          <a:p>
            <a:pPr marL="342900" indent="-342900">
              <a:lnSpc>
                <a:spcPct val="115000"/>
              </a:lnSpc>
              <a:spcAft>
                <a:spcPts val="800"/>
              </a:spcAft>
              <a:buSzPts val="1000"/>
              <a:buFont typeface="Arial" panose="020B0604020202020204" pitchFamily="34" charset="0"/>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descr="CNBC Africa reflects on Transformation in COVID-19 - Social News XYZ">
            <a:extLst>
              <a:ext uri="{FF2B5EF4-FFF2-40B4-BE49-F238E27FC236}">
                <a16:creationId xmlns:a16="http://schemas.microsoft.com/office/drawing/2014/main" id="{B034FF1A-4B5F-3575-A91B-14953848C03B}"/>
              </a:ext>
            </a:extLst>
          </p:cNvPr>
          <p:cNvPicPr>
            <a:picLocks noChangeAspect="1"/>
          </p:cNvPicPr>
          <p:nvPr/>
        </p:nvPicPr>
        <p:blipFill>
          <a:blip r:embed="rId6"/>
          <a:stretch>
            <a:fillRect/>
          </a:stretch>
        </p:blipFill>
        <p:spPr>
          <a:xfrm>
            <a:off x="3791692" y="5247136"/>
            <a:ext cx="1219220" cy="1129847"/>
          </a:xfrm>
          <a:prstGeom prst="rect">
            <a:avLst/>
          </a:prstGeom>
        </p:spPr>
      </p:pic>
    </p:spTree>
    <p:extLst>
      <p:ext uri="{BB962C8B-B14F-4D97-AF65-F5344CB8AC3E}">
        <p14:creationId xmlns:p14="http://schemas.microsoft.com/office/powerpoint/2010/main" val="944395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6EFA-D927-8C2F-AF37-0B32914E6992}"/>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5796B2C9-CBB9-291F-AF07-705E0ED33EB9}"/>
              </a:ext>
            </a:extLst>
          </p:cNvPr>
          <p:cNvSpPr/>
          <p:nvPr/>
        </p:nvSpPr>
        <p:spPr>
          <a:xfrm>
            <a:off x="483084" y="1600427"/>
            <a:ext cx="8190438" cy="4981485"/>
          </a:xfrm>
          <a:prstGeom prst="rect">
            <a:avLst/>
          </a:prstGeom>
          <a:noFill/>
          <a:ln/>
        </p:spPr>
        <p:txBody>
          <a:bodyPr wrap="square" lIns="254" tIns="254" rIns="254" bIns="254" numCol="2" rtlCol="0" anchor="t">
            <a:noAutofit/>
          </a:bodyPr>
          <a:lstStyle/>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SABC</a:t>
            </a: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Safm</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I Metro FM I </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Radio 2000</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5FM I RSG I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Ukhozi</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I Lesedi</a:t>
            </a: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Umhlobo</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Wenene I Thobela</a:t>
            </a: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Motsweding</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I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Ligwalagwala</a:t>
            </a: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Munghana</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Lonene</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I SABC Africa</a:t>
            </a:r>
          </a:p>
          <a:p>
            <a:pPr>
              <a:lnSpc>
                <a:spcPct val="115000"/>
              </a:lnSpc>
              <a:spcAft>
                <a:spcPts val="800"/>
              </a:spcAft>
              <a:buSzPts val="1000"/>
              <a:tabLst>
                <a:tab pos="457200" algn="l"/>
              </a:tabLs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Community Radio Stations</a:t>
            </a:r>
          </a:p>
          <a:p>
            <a:pPr marL="342900" indent="-342900">
              <a:lnSpc>
                <a:spcPct val="115000"/>
              </a:lnSpc>
              <a:spcAft>
                <a:spcPts val="800"/>
              </a:spcAft>
              <a:buSzPts val="1000"/>
              <a:buFont typeface="Symbol" pitchFamily="2" charset="2"/>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15000"/>
              </a:lnSpc>
              <a:spcAft>
                <a:spcPts val="800"/>
              </a:spcAft>
              <a:buSzPts val="1000"/>
              <a:buFont typeface="Symbol" pitchFamily="2" charset="2"/>
              <a:buChar char=""/>
              <a:tabLst>
                <a:tab pos="457200" algn="l"/>
              </a:tabLst>
            </a:pP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Primedia</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702 I 947 I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CapeTalk</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I </a:t>
            </a: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Kfm</a:t>
            </a:r>
            <a:endPar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800"/>
              </a:spcAft>
            </a:pPr>
            <a:r>
              <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Other commercial / regional</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Kaya 959</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Hot 102.7</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Power 98.7</a:t>
            </a:r>
          </a:p>
          <a:p>
            <a:pPr marL="342900" indent="-342900">
              <a:lnSpc>
                <a:spcPct val="115000"/>
              </a:lnSpc>
              <a:spcAft>
                <a:spcPts val="800"/>
              </a:spcAft>
              <a:buSzPts val="1000"/>
              <a:buFont typeface="Symbol" pitchFamily="2" charset="2"/>
              <a:buChar char=""/>
              <a:tabLst>
                <a:tab pos="457200" algn="l"/>
              </a:tabLst>
            </a:pPr>
            <a:r>
              <a:rPr lang="en-ZA" sz="2400" dirty="0" err="1">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iJacaranda</a:t>
            </a: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 FM</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Heart FM</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Algoa FM</a:t>
            </a:r>
          </a:p>
          <a:p>
            <a:pPr marL="342900" indent="-342900">
              <a:lnSpc>
                <a:spcPct val="115000"/>
              </a:lnSpc>
              <a:spcAft>
                <a:spcPts val="800"/>
              </a:spcAft>
              <a:buSzPts val="1000"/>
              <a:buFont typeface="Symbol" pitchFamily="2" charset="2"/>
              <a:buChar char=""/>
              <a:tabLst>
                <a:tab pos="457200" algn="l"/>
              </a:tabLst>
            </a:pPr>
            <a:r>
              <a:rPr lang="en-ZA" sz="24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OFM</a:t>
            </a:r>
          </a:p>
          <a:p>
            <a:pPr>
              <a:lnSpc>
                <a:spcPct val="115000"/>
              </a:lnSpc>
              <a:spcAft>
                <a:spcPts val="800"/>
              </a:spcAft>
              <a:buSzPts val="1000"/>
              <a:tabLst>
                <a:tab pos="457200" algn="l"/>
              </a:tabLst>
            </a:pPr>
            <a:endParaRPr lang="en-ZA" sz="2400" b="1"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5A03F23E-4D46-E01E-48A8-5D27D9D15675}"/>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The South African Media Landscape - Radio</a:t>
            </a:r>
          </a:p>
        </p:txBody>
      </p:sp>
      <p:pic>
        <p:nvPicPr>
          <p:cNvPr id="5" name="Picture 4" descr="SABC-Logo">
            <a:extLst>
              <a:ext uri="{FF2B5EF4-FFF2-40B4-BE49-F238E27FC236}">
                <a16:creationId xmlns:a16="http://schemas.microsoft.com/office/drawing/2014/main" id="{141CCB1B-AB04-7A5E-6639-C1F2A233EE3B}"/>
              </a:ext>
            </a:extLst>
          </p:cNvPr>
          <p:cNvPicPr>
            <a:picLocks noChangeAspect="1"/>
          </p:cNvPicPr>
          <p:nvPr/>
        </p:nvPicPr>
        <p:blipFill>
          <a:blip r:embed="rId3"/>
          <a:stretch>
            <a:fillRect/>
          </a:stretch>
        </p:blipFill>
        <p:spPr>
          <a:xfrm>
            <a:off x="9099471" y="1643838"/>
            <a:ext cx="2522553" cy="1893399"/>
          </a:xfrm>
          <a:prstGeom prst="rect">
            <a:avLst/>
          </a:prstGeom>
        </p:spPr>
      </p:pic>
      <p:pic>
        <p:nvPicPr>
          <p:cNvPr id="2" name="Picture 1" descr="Primedia Logo">
            <a:extLst>
              <a:ext uri="{FF2B5EF4-FFF2-40B4-BE49-F238E27FC236}">
                <a16:creationId xmlns:a16="http://schemas.microsoft.com/office/drawing/2014/main" id="{25B7B847-F872-467C-F16C-C6E467AAF53C}"/>
              </a:ext>
            </a:extLst>
          </p:cNvPr>
          <p:cNvPicPr>
            <a:picLocks noChangeAspect="1"/>
          </p:cNvPicPr>
          <p:nvPr/>
        </p:nvPicPr>
        <p:blipFill>
          <a:blip r:embed="rId4"/>
          <a:stretch>
            <a:fillRect/>
          </a:stretch>
        </p:blipFill>
        <p:spPr>
          <a:xfrm>
            <a:off x="8598553" y="3875565"/>
            <a:ext cx="3246355" cy="1183567"/>
          </a:xfrm>
          <a:prstGeom prst="rect">
            <a:avLst/>
          </a:prstGeom>
        </p:spPr>
      </p:pic>
      <p:pic>
        <p:nvPicPr>
          <p:cNvPr id="3" name="Picture 2" descr="Commercial Broadcaster – SAMPRA">
            <a:extLst>
              <a:ext uri="{FF2B5EF4-FFF2-40B4-BE49-F238E27FC236}">
                <a16:creationId xmlns:a16="http://schemas.microsoft.com/office/drawing/2014/main" id="{1FF6354D-DE91-F602-3633-1ABE0F9FDFDD}"/>
              </a:ext>
            </a:extLst>
          </p:cNvPr>
          <p:cNvPicPr>
            <a:picLocks noChangeAspect="1"/>
          </p:cNvPicPr>
          <p:nvPr/>
        </p:nvPicPr>
        <p:blipFill>
          <a:blip r:embed="rId5"/>
          <a:stretch>
            <a:fillRect/>
          </a:stretch>
        </p:blipFill>
        <p:spPr>
          <a:xfrm>
            <a:off x="8964547" y="5010421"/>
            <a:ext cx="2880361" cy="1620203"/>
          </a:xfrm>
          <a:prstGeom prst="rect">
            <a:avLst/>
          </a:prstGeom>
        </p:spPr>
      </p:pic>
    </p:spTree>
    <p:extLst>
      <p:ext uri="{BB962C8B-B14F-4D97-AF65-F5344CB8AC3E}">
        <p14:creationId xmlns:p14="http://schemas.microsoft.com/office/powerpoint/2010/main" val="222398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7CF82-0257-AA6D-3E13-9FB50FD7E29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5F9EF48-68F0-F26E-72C1-23926E5FC849}"/>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Trade and </a:t>
            </a:r>
            <a:r>
              <a:rPr lang="en-US" b="1" dirty="0" err="1">
                <a:solidFill>
                  <a:schemeClr val="bg1"/>
                </a:solidFill>
                <a:latin typeface="Calibri" panose="020F0502020204030204" pitchFamily="34" charset="0"/>
                <a:ea typeface="Calibri" panose="020F0502020204030204" pitchFamily="34" charset="0"/>
                <a:cs typeface="Calibri" panose="020F0502020204030204" pitchFamily="34" charset="0"/>
              </a:rPr>
              <a:t>Specialised</a:t>
            </a: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Media</a:t>
            </a:r>
          </a:p>
        </p:txBody>
      </p:sp>
      <p:pic>
        <p:nvPicPr>
          <p:cNvPr id="3" name="Picture 2" descr="HarvestA&#10;&#10;AI-generated content may be incorrect.">
            <a:extLst>
              <a:ext uri="{FF2B5EF4-FFF2-40B4-BE49-F238E27FC236}">
                <a16:creationId xmlns:a16="http://schemas.microsoft.com/office/drawing/2014/main" id="{0AD64725-E748-DE1E-9A67-70591CD5317A}"/>
              </a:ext>
            </a:extLst>
          </p:cNvPr>
          <p:cNvPicPr>
            <a:picLocks noChangeAspect="1"/>
          </p:cNvPicPr>
          <p:nvPr/>
        </p:nvPicPr>
        <p:blipFill>
          <a:blip r:embed="rId3"/>
          <a:stretch>
            <a:fillRect/>
          </a:stretch>
        </p:blipFill>
        <p:spPr>
          <a:xfrm>
            <a:off x="640080" y="1683258"/>
            <a:ext cx="2944368" cy="1192977"/>
          </a:xfrm>
          <a:prstGeom prst="rect">
            <a:avLst/>
          </a:prstGeom>
        </p:spPr>
      </p:pic>
      <p:pic>
        <p:nvPicPr>
          <p:cNvPr id="5" name="Picture 4" descr="Home - SA Grain">
            <a:extLst>
              <a:ext uri="{FF2B5EF4-FFF2-40B4-BE49-F238E27FC236}">
                <a16:creationId xmlns:a16="http://schemas.microsoft.com/office/drawing/2014/main" id="{586D98EF-8329-60FE-7D53-8D9455B654BB}"/>
              </a:ext>
            </a:extLst>
          </p:cNvPr>
          <p:cNvPicPr>
            <a:picLocks noChangeAspect="1"/>
          </p:cNvPicPr>
          <p:nvPr/>
        </p:nvPicPr>
        <p:blipFill>
          <a:blip r:embed="rId4"/>
          <a:stretch>
            <a:fillRect/>
          </a:stretch>
        </p:blipFill>
        <p:spPr>
          <a:xfrm>
            <a:off x="4546092" y="1749058"/>
            <a:ext cx="2750820" cy="1213597"/>
          </a:xfrm>
          <a:prstGeom prst="rect">
            <a:avLst/>
          </a:prstGeom>
        </p:spPr>
      </p:pic>
      <p:pic>
        <p:nvPicPr>
          <p:cNvPr id="8" name="Picture 7" descr="FARMERS&#10;&#10;AI-generated content may be incorrect.">
            <a:extLst>
              <a:ext uri="{FF2B5EF4-FFF2-40B4-BE49-F238E27FC236}">
                <a16:creationId xmlns:a16="http://schemas.microsoft.com/office/drawing/2014/main" id="{9F25C172-96EC-7A27-82DC-DC693119CE9A}"/>
              </a:ext>
            </a:extLst>
          </p:cNvPr>
          <p:cNvPicPr>
            <a:picLocks noChangeAspect="1"/>
          </p:cNvPicPr>
          <p:nvPr/>
        </p:nvPicPr>
        <p:blipFill>
          <a:blip r:embed="rId5"/>
          <a:stretch>
            <a:fillRect/>
          </a:stretch>
        </p:blipFill>
        <p:spPr>
          <a:xfrm>
            <a:off x="467133" y="4154250"/>
            <a:ext cx="3900911" cy="2040983"/>
          </a:xfrm>
          <a:prstGeom prst="rect">
            <a:avLst/>
          </a:prstGeom>
        </p:spPr>
      </p:pic>
      <p:pic>
        <p:nvPicPr>
          <p:cNvPr id="9" name="Picture 8" descr="Landbouweekblad - Media24.com">
            <a:extLst>
              <a:ext uri="{FF2B5EF4-FFF2-40B4-BE49-F238E27FC236}">
                <a16:creationId xmlns:a16="http://schemas.microsoft.com/office/drawing/2014/main" id="{1A71F078-4A62-F0BF-7D61-0E605C5ABF40}"/>
              </a:ext>
            </a:extLst>
          </p:cNvPr>
          <p:cNvPicPr>
            <a:picLocks noChangeAspect="1"/>
          </p:cNvPicPr>
          <p:nvPr/>
        </p:nvPicPr>
        <p:blipFill>
          <a:blip r:embed="rId6"/>
          <a:stretch>
            <a:fillRect/>
          </a:stretch>
        </p:blipFill>
        <p:spPr>
          <a:xfrm>
            <a:off x="4894716" y="4002914"/>
            <a:ext cx="2580479" cy="2580479"/>
          </a:xfrm>
          <a:prstGeom prst="rect">
            <a:avLst/>
          </a:prstGeom>
        </p:spPr>
      </p:pic>
      <p:pic>
        <p:nvPicPr>
          <p:cNvPr id="10" name="Picture 9" descr="Publications – The Agricultural Economics Association of South Africa">
            <a:extLst>
              <a:ext uri="{FF2B5EF4-FFF2-40B4-BE49-F238E27FC236}">
                <a16:creationId xmlns:a16="http://schemas.microsoft.com/office/drawing/2014/main" id="{1BCD1F73-1E92-19AB-24A7-D6531A919C00}"/>
              </a:ext>
            </a:extLst>
          </p:cNvPr>
          <p:cNvPicPr>
            <a:picLocks noChangeAspect="1"/>
          </p:cNvPicPr>
          <p:nvPr/>
        </p:nvPicPr>
        <p:blipFill>
          <a:blip r:embed="rId7"/>
          <a:stretch>
            <a:fillRect/>
          </a:stretch>
        </p:blipFill>
        <p:spPr>
          <a:xfrm>
            <a:off x="10067544" y="4444746"/>
            <a:ext cx="2009878" cy="1879697"/>
          </a:xfrm>
          <a:prstGeom prst="rect">
            <a:avLst/>
          </a:prstGeom>
        </p:spPr>
      </p:pic>
      <p:pic>
        <p:nvPicPr>
          <p:cNvPr id="11" name="Picture 10" descr="     View Vol. 54 No. 6 (2026): South African Journal of Agriculture Extension&#10;    ">
            <a:extLst>
              <a:ext uri="{FF2B5EF4-FFF2-40B4-BE49-F238E27FC236}">
                <a16:creationId xmlns:a16="http://schemas.microsoft.com/office/drawing/2014/main" id="{DCA369EF-3783-F7E1-6EAB-914B3575AAF0}"/>
              </a:ext>
            </a:extLst>
          </p:cNvPr>
          <p:cNvPicPr>
            <a:picLocks noChangeAspect="1"/>
          </p:cNvPicPr>
          <p:nvPr/>
        </p:nvPicPr>
        <p:blipFill>
          <a:blip r:embed="rId8"/>
          <a:stretch>
            <a:fillRect/>
          </a:stretch>
        </p:blipFill>
        <p:spPr>
          <a:xfrm>
            <a:off x="7846297" y="1809369"/>
            <a:ext cx="2031094" cy="3239262"/>
          </a:xfrm>
          <a:prstGeom prst="rect">
            <a:avLst/>
          </a:prstGeom>
        </p:spPr>
      </p:pic>
    </p:spTree>
    <p:extLst>
      <p:ext uri="{BB962C8B-B14F-4D97-AF65-F5344CB8AC3E}">
        <p14:creationId xmlns:p14="http://schemas.microsoft.com/office/powerpoint/2010/main" val="2680633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7C04A-8D07-8B26-10EB-718E6620619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AD73F7B-413F-5B10-8EED-9CD50A8C17EA}"/>
              </a:ext>
            </a:extLst>
          </p:cNvPr>
          <p:cNvSpPr txBox="1">
            <a:spLocks/>
          </p:cNvSpPr>
          <p:nvPr/>
        </p:nvSpPr>
        <p:spPr>
          <a:xfrm>
            <a:off x="453404" y="276087"/>
            <a:ext cx="11232628" cy="1183566"/>
          </a:xfrm>
          <a:prstGeom prst="rect">
            <a:avLst/>
          </a:prstGeom>
          <a:solidFill>
            <a:schemeClr val="accent1"/>
          </a:solidFill>
        </p:spPr>
        <p:txBody>
          <a:bodyPr anchor="ct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Research and Science Media</a:t>
            </a:r>
          </a:p>
        </p:txBody>
      </p:sp>
      <p:pic>
        <p:nvPicPr>
          <p:cNvPr id="4" name="Picture 3" descr="Claudio U. Hail">
            <a:extLst>
              <a:ext uri="{FF2B5EF4-FFF2-40B4-BE49-F238E27FC236}">
                <a16:creationId xmlns:a16="http://schemas.microsoft.com/office/drawing/2014/main" id="{D553D5C7-8F02-561B-10E3-8DC2BD6B9784}"/>
              </a:ext>
            </a:extLst>
          </p:cNvPr>
          <p:cNvPicPr>
            <a:picLocks noChangeAspect="1"/>
          </p:cNvPicPr>
          <p:nvPr/>
        </p:nvPicPr>
        <p:blipFill>
          <a:blip r:embed="rId3"/>
          <a:stretch>
            <a:fillRect/>
          </a:stretch>
        </p:blipFill>
        <p:spPr>
          <a:xfrm>
            <a:off x="531714" y="1701453"/>
            <a:ext cx="4644369" cy="1357432"/>
          </a:xfrm>
          <a:prstGeom prst="rect">
            <a:avLst/>
          </a:prstGeom>
        </p:spPr>
      </p:pic>
      <p:pic>
        <p:nvPicPr>
          <p:cNvPr id="7" name="Picture 6" descr="Nature Journal Logo">
            <a:extLst>
              <a:ext uri="{FF2B5EF4-FFF2-40B4-BE49-F238E27FC236}">
                <a16:creationId xmlns:a16="http://schemas.microsoft.com/office/drawing/2014/main" id="{4BA11AB3-1330-7EFC-A6A1-792543BB563D}"/>
              </a:ext>
            </a:extLst>
          </p:cNvPr>
          <p:cNvPicPr>
            <a:picLocks noChangeAspect="1"/>
          </p:cNvPicPr>
          <p:nvPr/>
        </p:nvPicPr>
        <p:blipFill>
          <a:blip r:embed="rId4"/>
          <a:stretch>
            <a:fillRect/>
          </a:stretch>
        </p:blipFill>
        <p:spPr>
          <a:xfrm>
            <a:off x="740229" y="3429000"/>
            <a:ext cx="4245428" cy="1117963"/>
          </a:xfrm>
          <a:prstGeom prst="rect">
            <a:avLst/>
          </a:prstGeom>
        </p:spPr>
      </p:pic>
      <p:pic>
        <p:nvPicPr>
          <p:cNvPr id="13" name="Picture 12" descr="South African Journal of Science&#10;&#10;AI-generated content may be incorrect.">
            <a:extLst>
              <a:ext uri="{FF2B5EF4-FFF2-40B4-BE49-F238E27FC236}">
                <a16:creationId xmlns:a16="http://schemas.microsoft.com/office/drawing/2014/main" id="{29F15249-46FD-7959-BAF1-A2D18F108038}"/>
              </a:ext>
            </a:extLst>
          </p:cNvPr>
          <p:cNvPicPr>
            <a:picLocks noChangeAspect="1"/>
          </p:cNvPicPr>
          <p:nvPr/>
        </p:nvPicPr>
        <p:blipFill>
          <a:blip r:embed="rId5"/>
          <a:stretch>
            <a:fillRect/>
          </a:stretch>
        </p:blipFill>
        <p:spPr>
          <a:xfrm>
            <a:off x="6069718" y="1560270"/>
            <a:ext cx="2886075" cy="2886075"/>
          </a:xfrm>
          <a:prstGeom prst="rect">
            <a:avLst/>
          </a:prstGeom>
        </p:spPr>
      </p:pic>
      <p:pic>
        <p:nvPicPr>
          <p:cNvPr id="14" name="Picture 13" descr="15-million South Africans don’t get enough to eat every day: 4 solutions">
            <a:extLst>
              <a:ext uri="{FF2B5EF4-FFF2-40B4-BE49-F238E27FC236}">
                <a16:creationId xmlns:a16="http://schemas.microsoft.com/office/drawing/2014/main" id="{2C4E050E-4A8B-AB71-A735-78F927ECF16D}"/>
              </a:ext>
            </a:extLst>
          </p:cNvPr>
          <p:cNvPicPr>
            <a:picLocks noChangeAspect="1"/>
          </p:cNvPicPr>
          <p:nvPr/>
        </p:nvPicPr>
        <p:blipFill>
          <a:blip r:embed="rId6"/>
          <a:stretch>
            <a:fillRect/>
          </a:stretch>
        </p:blipFill>
        <p:spPr>
          <a:xfrm>
            <a:off x="977548" y="4546963"/>
            <a:ext cx="3770789" cy="2121530"/>
          </a:xfrm>
          <a:prstGeom prst="rect">
            <a:avLst/>
          </a:prstGeom>
        </p:spPr>
      </p:pic>
      <p:pic>
        <p:nvPicPr>
          <p:cNvPr id="16" name="Picture 15" descr="The image features the logo of Quest, a scientific organization dedicated to South Africa.&#10;&#10;AI-generated content may be incorrect.">
            <a:extLst>
              <a:ext uri="{FF2B5EF4-FFF2-40B4-BE49-F238E27FC236}">
                <a16:creationId xmlns:a16="http://schemas.microsoft.com/office/drawing/2014/main" id="{F7939D69-0B11-F6B6-A300-17088A47FFAA}"/>
              </a:ext>
            </a:extLst>
          </p:cNvPr>
          <p:cNvPicPr>
            <a:picLocks noChangeAspect="1"/>
          </p:cNvPicPr>
          <p:nvPr/>
        </p:nvPicPr>
        <p:blipFill>
          <a:blip r:embed="rId7"/>
          <a:stretch>
            <a:fillRect/>
          </a:stretch>
        </p:blipFill>
        <p:spPr>
          <a:xfrm>
            <a:off x="6096000" y="4546962"/>
            <a:ext cx="3263455" cy="1768029"/>
          </a:xfrm>
          <a:prstGeom prst="rect">
            <a:avLst/>
          </a:prstGeom>
        </p:spPr>
      </p:pic>
    </p:spTree>
    <p:extLst>
      <p:ext uri="{BB962C8B-B14F-4D97-AF65-F5344CB8AC3E}">
        <p14:creationId xmlns:p14="http://schemas.microsoft.com/office/powerpoint/2010/main" val="3269650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C2EDF5A-DBB9-DEC0-A84D-92379C08495F}"/>
              </a:ext>
            </a:extLst>
          </p:cNvPr>
          <p:cNvSpPr txBox="1">
            <a:spLocks/>
          </p:cNvSpPr>
          <p:nvPr/>
        </p:nvSpPr>
        <p:spPr>
          <a:xfrm>
            <a:off x="1410026" y="276087"/>
            <a:ext cx="9371949" cy="1183566"/>
          </a:xfrm>
          <a:prstGeom prst="rect">
            <a:avLst/>
          </a:prstGeom>
        </p:spPr>
        <p:txBody>
          <a:bodyPr vert="horz" lIns="91440" tIns="45720" rIns="91440" bIns="45720" rtlCol="0" anchor="b">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spcAft>
                <a:spcPts val="600"/>
              </a:spcAft>
            </a:pPr>
            <a:r>
              <a:rPr lang="en-US" b="1">
                <a:latin typeface="Calibri" panose="020F0502020204030204" pitchFamily="34" charset="0"/>
                <a:ea typeface="Calibri" panose="020F0502020204030204" pitchFamily="34" charset="0"/>
                <a:cs typeface="Calibri" panose="020F0502020204030204" pitchFamily="34" charset="0"/>
              </a:rPr>
              <a:t>Monitor and Evaluate</a:t>
            </a:r>
          </a:p>
        </p:txBody>
      </p:sp>
      <p:sp>
        <p:nvSpPr>
          <p:cNvPr id="5" name="Slide Number Placeholder 4"/>
          <p:cNvSpPr>
            <a:spLocks noGrp="1"/>
          </p:cNvSpPr>
          <p:nvPr>
            <p:ph type="sldNum" sz="quarter" idx="12"/>
          </p:nvPr>
        </p:nvSpPr>
        <p:spPr>
          <a:xfrm>
            <a:off x="0" y="6629400"/>
            <a:ext cx="410402" cy="228600"/>
          </a:xfrm>
        </p:spPr>
        <p:txBody>
          <a:bodyPr vert="horz" lIns="91440" tIns="45720" rIns="91440" bIns="45720" rtlCol="0" anchor="ctr">
            <a:normAutofit/>
          </a:bodyPr>
          <a:lstStyle/>
          <a:p>
            <a:pPr>
              <a:lnSpc>
                <a:spcPct val="90000"/>
              </a:lnSpc>
              <a:spcAft>
                <a:spcPts val="600"/>
              </a:spcAft>
            </a:pPr>
            <a:fld id="{9CD8D479-8942-46E8-A226-A4E01F7A105C}" type="slidenum">
              <a:rPr lang="en-US" sz="1000" kern="1200">
                <a:latin typeface="+mn-lt"/>
                <a:ea typeface="+mn-ea"/>
                <a:cs typeface="+mn-cs"/>
              </a:rPr>
              <a:pPr>
                <a:lnSpc>
                  <a:spcPct val="90000"/>
                </a:lnSpc>
                <a:spcAft>
                  <a:spcPts val="600"/>
                </a:spcAft>
              </a:pPr>
              <a:t>29</a:t>
            </a:fld>
            <a:endParaRPr lang="en-US" sz="1000" kern="1200">
              <a:latin typeface="+mn-lt"/>
              <a:ea typeface="+mn-ea"/>
              <a:cs typeface="+mn-cs"/>
            </a:endParaRPr>
          </a:p>
        </p:txBody>
      </p:sp>
      <p:graphicFrame>
        <p:nvGraphicFramePr>
          <p:cNvPr id="15" name="TextBox 9">
            <a:extLst>
              <a:ext uri="{FF2B5EF4-FFF2-40B4-BE49-F238E27FC236}">
                <a16:creationId xmlns:a16="http://schemas.microsoft.com/office/drawing/2014/main" id="{79C42E89-1F98-EECF-72B8-0286A74A4301}"/>
              </a:ext>
            </a:extLst>
          </p:cNvPr>
          <p:cNvGraphicFramePr/>
          <p:nvPr>
            <p:extLst>
              <p:ext uri="{D42A27DB-BD31-4B8C-83A1-F6EECF244321}">
                <p14:modId xmlns:p14="http://schemas.microsoft.com/office/powerpoint/2010/main" val="1466774400"/>
              </p:ext>
            </p:extLst>
          </p:nvPr>
        </p:nvGraphicFramePr>
        <p:xfrm>
          <a:off x="1410027" y="1566001"/>
          <a:ext cx="9371948" cy="4620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566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2DFD-7B40-AA25-BEA1-F7552563519D}"/>
              </a:ext>
            </a:extLst>
          </p:cNvPr>
          <p:cNvSpPr>
            <a:spLocks noGrp="1"/>
          </p:cNvSpPr>
          <p:nvPr>
            <p:ph type="ctrTitle"/>
          </p:nvPr>
        </p:nvSpPr>
        <p:spPr/>
        <p:txBody>
          <a:bodyPr/>
          <a:lstStyle/>
          <a:p>
            <a:r>
              <a:rPr lang="en-ZA" dirty="0"/>
              <a:t>Thank You</a:t>
            </a:r>
          </a:p>
        </p:txBody>
      </p:sp>
      <p:sp>
        <p:nvSpPr>
          <p:cNvPr id="3" name="Subtitle 2">
            <a:extLst>
              <a:ext uri="{FF2B5EF4-FFF2-40B4-BE49-F238E27FC236}">
                <a16:creationId xmlns:a16="http://schemas.microsoft.com/office/drawing/2014/main" id="{72E7B363-9220-3436-9842-23060F933008}"/>
              </a:ext>
            </a:extLst>
          </p:cNvPr>
          <p:cNvSpPr>
            <a:spLocks noGrp="1"/>
          </p:cNvSpPr>
          <p:nvPr>
            <p:ph type="subTitle" idx="1"/>
          </p:nvPr>
        </p:nvSpPr>
        <p:spPr/>
        <p:txBody>
          <a:bodyPr/>
          <a:lstStyle/>
          <a:p>
            <a:r>
              <a:rPr lang="en-ZA" dirty="0"/>
              <a:t>Questions</a:t>
            </a:r>
          </a:p>
        </p:txBody>
      </p:sp>
    </p:spTree>
    <p:extLst>
      <p:ext uri="{BB962C8B-B14F-4D97-AF65-F5344CB8AC3E}">
        <p14:creationId xmlns:p14="http://schemas.microsoft.com/office/powerpoint/2010/main" val="252149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312</TotalTime>
  <Words>1904</Words>
  <Application>Microsoft Office PowerPoint</Application>
  <PresentationFormat>Widescreen</PresentationFormat>
  <Paragraphs>373</Paragraphs>
  <Slides>30</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Corbel</vt:lpstr>
      <vt:lpstr>Helvetica Neue</vt:lpstr>
      <vt:lpstr>Symbol</vt:lpstr>
      <vt:lpstr>Ecology 16x9</vt:lpstr>
      <vt:lpstr>Cutting through the clutter and building trust: Media and Communications in an AI era</vt:lpstr>
      <vt:lpstr>PowerPoint Presentation</vt:lpstr>
      <vt:lpstr>Which platforms do you use?</vt:lpstr>
      <vt:lpstr>You are already using AI</vt:lpstr>
      <vt:lpstr>PowerPoint Presentation</vt:lpstr>
      <vt:lpstr>PowerPoint Presentation</vt:lpstr>
      <vt:lpstr>Threats</vt:lpstr>
      <vt:lpstr>PowerPoint Presentation</vt:lpstr>
      <vt:lpstr>PowerPoint Presentation</vt:lpstr>
      <vt:lpstr>Meet Prof. Francois Engelbrecht</vt:lpstr>
      <vt:lpstr>PowerPoint Presentation</vt:lpstr>
      <vt:lpstr>PowerPoint Presentation</vt:lpstr>
      <vt:lpstr>PowerPoint Presentation</vt:lpstr>
      <vt:lpstr>PowerPoint Presentation</vt:lpstr>
      <vt:lpstr>PowerPoint Presentation</vt:lpstr>
      <vt:lpstr>PowerPoint Presentation</vt:lpstr>
      <vt:lpstr>Tell a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Shirona Patel</dc:creator>
  <cp:lastModifiedBy>Shirona Patel</cp:lastModifiedBy>
  <cp:revision>1</cp:revision>
  <dcterms:created xsi:type="dcterms:W3CDTF">2026-09-28T14:05:38Z</dcterms:created>
  <dcterms:modified xsi:type="dcterms:W3CDTF">2026-10-09T07:34:22Z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