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4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4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4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notesSlides/notesSlide4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notesSlides/notesSlide4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notesSlides/notesSlide46.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3.xml" ContentType="application/vnd.openxmlformats-officedocument.themeOverr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4.xml" ContentType="application/vnd.openxmlformats-officedocument.themeOverr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5.xml" ContentType="application/vnd.openxmlformats-officedocument.themeOverr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6.xml" ContentType="application/vnd.openxmlformats-officedocument.themeOverr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56" r:id="rId2"/>
    <p:sldId id="336" r:id="rId3"/>
    <p:sldId id="263" r:id="rId4"/>
    <p:sldId id="267" r:id="rId5"/>
    <p:sldId id="265" r:id="rId6"/>
    <p:sldId id="266" r:id="rId7"/>
    <p:sldId id="264" r:id="rId8"/>
    <p:sldId id="262" r:id="rId9"/>
    <p:sldId id="337" r:id="rId10"/>
    <p:sldId id="279" r:id="rId11"/>
    <p:sldId id="338" r:id="rId12"/>
    <p:sldId id="280" r:id="rId13"/>
    <p:sldId id="268" r:id="rId14"/>
    <p:sldId id="281" r:id="rId15"/>
    <p:sldId id="269" r:id="rId16"/>
    <p:sldId id="282" r:id="rId17"/>
    <p:sldId id="273" r:id="rId18"/>
    <p:sldId id="276" r:id="rId19"/>
    <p:sldId id="283" r:id="rId20"/>
    <p:sldId id="271" r:id="rId21"/>
    <p:sldId id="284" r:id="rId22"/>
    <p:sldId id="285" r:id="rId23"/>
    <p:sldId id="287" r:id="rId24"/>
    <p:sldId id="286" r:id="rId25"/>
    <p:sldId id="288" r:id="rId26"/>
    <p:sldId id="289" r:id="rId27"/>
    <p:sldId id="291" r:id="rId28"/>
    <p:sldId id="292" r:id="rId29"/>
    <p:sldId id="293" r:id="rId30"/>
    <p:sldId id="294" r:id="rId31"/>
    <p:sldId id="295" r:id="rId32"/>
    <p:sldId id="296" r:id="rId33"/>
    <p:sldId id="297" r:id="rId34"/>
    <p:sldId id="298" r:id="rId35"/>
    <p:sldId id="259" r:id="rId36"/>
    <p:sldId id="299" r:id="rId37"/>
    <p:sldId id="300" r:id="rId38"/>
    <p:sldId id="301" r:id="rId39"/>
    <p:sldId id="302" r:id="rId40"/>
    <p:sldId id="315" r:id="rId41"/>
    <p:sldId id="312" r:id="rId42"/>
    <p:sldId id="321" r:id="rId43"/>
    <p:sldId id="322" r:id="rId44"/>
    <p:sldId id="323" r:id="rId45"/>
    <p:sldId id="324" r:id="rId46"/>
    <p:sldId id="329" r:id="rId47"/>
    <p:sldId id="307" r:id="rId48"/>
    <p:sldId id="320" r:id="rId49"/>
    <p:sldId id="325" r:id="rId50"/>
    <p:sldId id="328" r:id="rId51"/>
    <p:sldId id="326" r:id="rId52"/>
    <p:sldId id="327" r:id="rId53"/>
    <p:sldId id="332" r:id="rId54"/>
    <p:sldId id="311" r:id="rId55"/>
    <p:sldId id="333" r:id="rId56"/>
    <p:sldId id="334" r:id="rId57"/>
    <p:sldId id="335" r:id="rId58"/>
    <p:sldId id="330" r:id="rId59"/>
    <p:sldId id="331"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66"/>
    <a:srgbClr val="EAEAEA"/>
    <a:srgbClr val="993300"/>
    <a:srgbClr val="FFCC00"/>
    <a:srgbClr val="FF9900"/>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D9710D-43BA-4A56-B9CE-3C7DF4940C38}" v="14" dt="2026-09-21T09:52:30.4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8974" autoAdjust="0"/>
  </p:normalViewPr>
  <p:slideViewPr>
    <p:cSldViewPr snapToGrid="0">
      <p:cViewPr varScale="1">
        <p:scale>
          <a:sx n="61" d="100"/>
          <a:sy n="61" d="100"/>
        </p:scale>
        <p:origin x="2430" y="10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ath, PJ, Dr [pjraath@sun.ac.za]" userId="5742a0d2-fbf3-4571-9a5d-627a0274b410" providerId="ADAL" clId="{E2CBBD8C-28EB-484B-8932-9DBDF5D41055}"/>
    <pc:docChg chg="undo custSel addSld modSld sldOrd">
      <pc:chgData name="Raath, PJ, Dr [pjraath@sun.ac.za]" userId="5742a0d2-fbf3-4571-9a5d-627a0274b410" providerId="ADAL" clId="{E2CBBD8C-28EB-484B-8932-9DBDF5D41055}" dt="2026-09-22T09:17:19.586" v="1550" actId="20577"/>
      <pc:docMkLst>
        <pc:docMk/>
      </pc:docMkLst>
      <pc:sldChg chg="modNotesTx">
        <pc:chgData name="Raath, PJ, Dr [pjraath@sun.ac.za]" userId="5742a0d2-fbf3-4571-9a5d-627a0274b410" providerId="ADAL" clId="{E2CBBD8C-28EB-484B-8932-9DBDF5D41055}" dt="2026-09-21T09:58:04.901" v="232" actId="6549"/>
        <pc:sldMkLst>
          <pc:docMk/>
          <pc:sldMk cId="3689851397" sldId="262"/>
        </pc:sldMkLst>
      </pc:sldChg>
      <pc:sldChg chg="modNotesTx">
        <pc:chgData name="Raath, PJ, Dr [pjraath@sun.ac.za]" userId="5742a0d2-fbf3-4571-9a5d-627a0274b410" providerId="ADAL" clId="{E2CBBD8C-28EB-484B-8932-9DBDF5D41055}" dt="2026-09-21T09:59:01.378" v="271" actId="6549"/>
        <pc:sldMkLst>
          <pc:docMk/>
          <pc:sldMk cId="3238881849" sldId="279"/>
        </pc:sldMkLst>
      </pc:sldChg>
      <pc:sldChg chg="modSp mod">
        <pc:chgData name="Raath, PJ, Dr [pjraath@sun.ac.za]" userId="5742a0d2-fbf3-4571-9a5d-627a0274b410" providerId="ADAL" clId="{E2CBBD8C-28EB-484B-8932-9DBDF5D41055}" dt="2026-09-21T09:35:43.701" v="1" actId="6549"/>
        <pc:sldMkLst>
          <pc:docMk/>
          <pc:sldMk cId="1675310592" sldId="294"/>
        </pc:sldMkLst>
        <pc:spChg chg="mod">
          <ac:chgData name="Raath, PJ, Dr [pjraath@sun.ac.za]" userId="5742a0d2-fbf3-4571-9a5d-627a0274b410" providerId="ADAL" clId="{E2CBBD8C-28EB-484B-8932-9DBDF5D41055}" dt="2026-09-21T09:35:43.701" v="1" actId="6549"/>
          <ac:spMkLst>
            <pc:docMk/>
            <pc:sldMk cId="1675310592" sldId="294"/>
            <ac:spMk id="4" creationId="{403EA500-1F4C-D275-F26C-671580F39464}"/>
          </ac:spMkLst>
        </pc:spChg>
      </pc:sldChg>
      <pc:sldChg chg="addSp delSp modSp mod">
        <pc:chgData name="Raath, PJ, Dr [pjraath@sun.ac.za]" userId="5742a0d2-fbf3-4571-9a5d-627a0274b410" providerId="ADAL" clId="{E2CBBD8C-28EB-484B-8932-9DBDF5D41055}" dt="2026-09-22T09:16:43.046" v="1532" actId="478"/>
        <pc:sldMkLst>
          <pc:docMk/>
          <pc:sldMk cId="2915591856" sldId="321"/>
        </pc:sldMkLst>
        <pc:spChg chg="del">
          <ac:chgData name="Raath, PJ, Dr [pjraath@sun.ac.za]" userId="5742a0d2-fbf3-4571-9a5d-627a0274b410" providerId="ADAL" clId="{E2CBBD8C-28EB-484B-8932-9DBDF5D41055}" dt="2026-09-21T09:52:26.360" v="214" actId="478"/>
          <ac:spMkLst>
            <pc:docMk/>
            <pc:sldMk cId="2915591856" sldId="321"/>
            <ac:spMk id="4" creationId="{EF0A9198-ABDE-19B0-DEC9-47C918868CF6}"/>
          </ac:spMkLst>
        </pc:spChg>
        <pc:spChg chg="add mod">
          <ac:chgData name="Raath, PJ, Dr [pjraath@sun.ac.za]" userId="5742a0d2-fbf3-4571-9a5d-627a0274b410" providerId="ADAL" clId="{E2CBBD8C-28EB-484B-8932-9DBDF5D41055}" dt="2026-09-21T09:52:30.492" v="215"/>
          <ac:spMkLst>
            <pc:docMk/>
            <pc:sldMk cId="2915591856" sldId="321"/>
            <ac:spMk id="6" creationId="{4CE5D817-E586-3139-1A4E-4E74D8881493}"/>
          </ac:spMkLst>
        </pc:spChg>
        <pc:spChg chg="del">
          <ac:chgData name="Raath, PJ, Dr [pjraath@sun.ac.za]" userId="5742a0d2-fbf3-4571-9a5d-627a0274b410" providerId="ADAL" clId="{E2CBBD8C-28EB-484B-8932-9DBDF5D41055}" dt="2026-09-21T09:52:26.360" v="214" actId="478"/>
          <ac:spMkLst>
            <pc:docMk/>
            <pc:sldMk cId="2915591856" sldId="321"/>
            <ac:spMk id="7" creationId="{22C9811A-4F15-FF67-AF8F-31745FEF1665}"/>
          </ac:spMkLst>
        </pc:spChg>
        <pc:spChg chg="add mod">
          <ac:chgData name="Raath, PJ, Dr [pjraath@sun.ac.za]" userId="5742a0d2-fbf3-4571-9a5d-627a0274b410" providerId="ADAL" clId="{E2CBBD8C-28EB-484B-8932-9DBDF5D41055}" dt="2026-09-21T09:52:30.492" v="215"/>
          <ac:spMkLst>
            <pc:docMk/>
            <pc:sldMk cId="2915591856" sldId="321"/>
            <ac:spMk id="8" creationId="{A6D138F0-7871-98E2-9DBB-8ECD8EB7531F}"/>
          </ac:spMkLst>
        </pc:spChg>
        <pc:spChg chg="del">
          <ac:chgData name="Raath, PJ, Dr [pjraath@sun.ac.za]" userId="5742a0d2-fbf3-4571-9a5d-627a0274b410" providerId="ADAL" clId="{E2CBBD8C-28EB-484B-8932-9DBDF5D41055}" dt="2026-09-21T09:52:26.360" v="214" actId="478"/>
          <ac:spMkLst>
            <pc:docMk/>
            <pc:sldMk cId="2915591856" sldId="321"/>
            <ac:spMk id="9" creationId="{38B349D1-2541-B363-6BBD-C60306829A09}"/>
          </ac:spMkLst>
        </pc:spChg>
        <pc:spChg chg="add mod">
          <ac:chgData name="Raath, PJ, Dr [pjraath@sun.ac.za]" userId="5742a0d2-fbf3-4571-9a5d-627a0274b410" providerId="ADAL" clId="{E2CBBD8C-28EB-484B-8932-9DBDF5D41055}" dt="2026-09-21T09:52:30.492" v="215"/>
          <ac:spMkLst>
            <pc:docMk/>
            <pc:sldMk cId="2915591856" sldId="321"/>
            <ac:spMk id="10" creationId="{B9BAA07E-7186-C7E2-FFDC-6DD6CF7340B8}"/>
          </ac:spMkLst>
        </pc:spChg>
        <pc:graphicFrameChg chg="del">
          <ac:chgData name="Raath, PJ, Dr [pjraath@sun.ac.za]" userId="5742a0d2-fbf3-4571-9a5d-627a0274b410" providerId="ADAL" clId="{E2CBBD8C-28EB-484B-8932-9DBDF5D41055}" dt="2026-09-21T09:52:26.360" v="214" actId="478"/>
          <ac:graphicFrameMkLst>
            <pc:docMk/>
            <pc:sldMk cId="2915591856" sldId="321"/>
            <ac:graphicFrameMk id="2" creationId="{4E56ED41-87E9-B76C-CF06-3D5B61245A32}"/>
          </ac:graphicFrameMkLst>
        </pc:graphicFrameChg>
        <pc:graphicFrameChg chg="add mod">
          <ac:chgData name="Raath, PJ, Dr [pjraath@sun.ac.za]" userId="5742a0d2-fbf3-4571-9a5d-627a0274b410" providerId="ADAL" clId="{E2CBBD8C-28EB-484B-8932-9DBDF5D41055}" dt="2026-09-21T09:52:30.492" v="215"/>
          <ac:graphicFrameMkLst>
            <pc:docMk/>
            <pc:sldMk cId="2915591856" sldId="321"/>
            <ac:graphicFrameMk id="3" creationId="{1BB71700-4CF6-6319-C4A1-96C30FBEC409}"/>
          </ac:graphicFrameMkLst>
        </pc:graphicFrameChg>
        <pc:graphicFrameChg chg="add mod">
          <ac:chgData name="Raath, PJ, Dr [pjraath@sun.ac.za]" userId="5742a0d2-fbf3-4571-9a5d-627a0274b410" providerId="ADAL" clId="{E2CBBD8C-28EB-484B-8932-9DBDF5D41055}" dt="2026-09-21T09:52:30.492" v="215"/>
          <ac:graphicFrameMkLst>
            <pc:docMk/>
            <pc:sldMk cId="2915591856" sldId="321"/>
            <ac:graphicFrameMk id="5" creationId="{B8E7A331-091A-AE7E-11EA-277AAC7917B0}"/>
          </ac:graphicFrameMkLst>
        </pc:graphicFrameChg>
        <pc:cxnChg chg="add del mod">
          <ac:chgData name="Raath, PJ, Dr [pjraath@sun.ac.za]" userId="5742a0d2-fbf3-4571-9a5d-627a0274b410" providerId="ADAL" clId="{E2CBBD8C-28EB-484B-8932-9DBDF5D41055}" dt="2026-09-22T09:16:43.046" v="1532" actId="478"/>
          <ac:cxnSpMkLst>
            <pc:docMk/>
            <pc:sldMk cId="2915591856" sldId="321"/>
            <ac:cxnSpMk id="11" creationId="{99F4A4A6-AA6C-9E52-A0BD-F2F7173ACDEF}"/>
          </ac:cxnSpMkLst>
        </pc:cxnChg>
        <pc:cxnChg chg="add del mod">
          <ac:chgData name="Raath, PJ, Dr [pjraath@sun.ac.za]" userId="5742a0d2-fbf3-4571-9a5d-627a0274b410" providerId="ADAL" clId="{E2CBBD8C-28EB-484B-8932-9DBDF5D41055}" dt="2026-09-22T09:16:40.116" v="1531" actId="478"/>
          <ac:cxnSpMkLst>
            <pc:docMk/>
            <pc:sldMk cId="2915591856" sldId="321"/>
            <ac:cxnSpMk id="12" creationId="{D20D36D8-F727-3C0F-033F-E77061E3D42A}"/>
          </ac:cxnSpMkLst>
        </pc:cxnChg>
        <pc:cxnChg chg="add del mod">
          <ac:chgData name="Raath, PJ, Dr [pjraath@sun.ac.za]" userId="5742a0d2-fbf3-4571-9a5d-627a0274b410" providerId="ADAL" clId="{E2CBBD8C-28EB-484B-8932-9DBDF5D41055}" dt="2026-09-22T09:16:35.612" v="1530" actId="478"/>
          <ac:cxnSpMkLst>
            <pc:docMk/>
            <pc:sldMk cId="2915591856" sldId="321"/>
            <ac:cxnSpMk id="13" creationId="{6EDF9D87-0E66-C443-5CBE-D770DE6CEDF6}"/>
          </ac:cxnSpMkLst>
        </pc:cxnChg>
      </pc:sldChg>
      <pc:sldChg chg="addSp delSp modSp mod ord">
        <pc:chgData name="Raath, PJ, Dr [pjraath@sun.ac.za]" userId="5742a0d2-fbf3-4571-9a5d-627a0274b410" providerId="ADAL" clId="{E2CBBD8C-28EB-484B-8932-9DBDF5D41055}" dt="2026-09-22T09:16:18.292" v="1529"/>
        <pc:sldMkLst>
          <pc:docMk/>
          <pc:sldMk cId="3165915504" sldId="322"/>
        </pc:sldMkLst>
        <pc:spChg chg="del">
          <ac:chgData name="Raath, PJ, Dr [pjraath@sun.ac.za]" userId="5742a0d2-fbf3-4571-9a5d-627a0274b410" providerId="ADAL" clId="{E2CBBD8C-28EB-484B-8932-9DBDF5D41055}" dt="2026-09-21T09:52:13.060" v="211" actId="478"/>
          <ac:spMkLst>
            <pc:docMk/>
            <pc:sldMk cId="3165915504" sldId="322"/>
            <ac:spMk id="4" creationId="{5A5A9888-8F19-5974-D36D-FEE0C5CCA0A0}"/>
          </ac:spMkLst>
        </pc:spChg>
        <pc:spChg chg="del">
          <ac:chgData name="Raath, PJ, Dr [pjraath@sun.ac.za]" userId="5742a0d2-fbf3-4571-9a5d-627a0274b410" providerId="ADAL" clId="{E2CBBD8C-28EB-484B-8932-9DBDF5D41055}" dt="2026-09-21T09:52:13.060" v="211" actId="478"/>
          <ac:spMkLst>
            <pc:docMk/>
            <pc:sldMk cId="3165915504" sldId="322"/>
            <ac:spMk id="7" creationId="{797D4E48-7E31-145A-C811-462080A6A52F}"/>
          </ac:spMkLst>
        </pc:spChg>
        <pc:spChg chg="del">
          <ac:chgData name="Raath, PJ, Dr [pjraath@sun.ac.za]" userId="5742a0d2-fbf3-4571-9a5d-627a0274b410" providerId="ADAL" clId="{E2CBBD8C-28EB-484B-8932-9DBDF5D41055}" dt="2026-09-21T09:52:13.060" v="211" actId="478"/>
          <ac:spMkLst>
            <pc:docMk/>
            <pc:sldMk cId="3165915504" sldId="322"/>
            <ac:spMk id="9" creationId="{A9FFD0E8-8D63-29D0-BF47-0CFB8D08E19B}"/>
          </ac:spMkLst>
        </pc:spChg>
        <pc:spChg chg="add mod">
          <ac:chgData name="Raath, PJ, Dr [pjraath@sun.ac.za]" userId="5742a0d2-fbf3-4571-9a5d-627a0274b410" providerId="ADAL" clId="{E2CBBD8C-28EB-484B-8932-9DBDF5D41055}" dt="2026-09-21T09:52:16.223" v="212"/>
          <ac:spMkLst>
            <pc:docMk/>
            <pc:sldMk cId="3165915504" sldId="322"/>
            <ac:spMk id="10" creationId="{F9AC83CA-6F43-0D50-9A3D-0E56D76D726C}"/>
          </ac:spMkLst>
        </pc:spChg>
        <pc:spChg chg="add mod">
          <ac:chgData name="Raath, PJ, Dr [pjraath@sun.ac.za]" userId="5742a0d2-fbf3-4571-9a5d-627a0274b410" providerId="ADAL" clId="{E2CBBD8C-28EB-484B-8932-9DBDF5D41055}" dt="2026-09-21T09:52:16.223" v="212"/>
          <ac:spMkLst>
            <pc:docMk/>
            <pc:sldMk cId="3165915504" sldId="322"/>
            <ac:spMk id="11" creationId="{0C19CDEE-DB1E-D554-A0F0-E2B179A5E841}"/>
          </ac:spMkLst>
        </pc:spChg>
        <pc:spChg chg="add mod">
          <ac:chgData name="Raath, PJ, Dr [pjraath@sun.ac.za]" userId="5742a0d2-fbf3-4571-9a5d-627a0274b410" providerId="ADAL" clId="{E2CBBD8C-28EB-484B-8932-9DBDF5D41055}" dt="2026-09-21T09:52:16.223" v="212"/>
          <ac:spMkLst>
            <pc:docMk/>
            <pc:sldMk cId="3165915504" sldId="322"/>
            <ac:spMk id="12" creationId="{D61E0B7C-8787-C093-5408-0DA83F24121A}"/>
          </ac:spMkLst>
        </pc:spChg>
        <pc:graphicFrameChg chg="del">
          <ac:chgData name="Raath, PJ, Dr [pjraath@sun.ac.za]" userId="5742a0d2-fbf3-4571-9a5d-627a0274b410" providerId="ADAL" clId="{E2CBBD8C-28EB-484B-8932-9DBDF5D41055}" dt="2026-09-21T09:52:13.060" v="211" actId="478"/>
          <ac:graphicFrameMkLst>
            <pc:docMk/>
            <pc:sldMk cId="3165915504" sldId="322"/>
            <ac:graphicFrameMk id="2" creationId="{C40328AA-D247-9C1F-E6C3-1E6621EC37C6}"/>
          </ac:graphicFrameMkLst>
        </pc:graphicFrameChg>
        <pc:graphicFrameChg chg="add mod">
          <ac:chgData name="Raath, PJ, Dr [pjraath@sun.ac.za]" userId="5742a0d2-fbf3-4571-9a5d-627a0274b410" providerId="ADAL" clId="{E2CBBD8C-28EB-484B-8932-9DBDF5D41055}" dt="2026-09-21T09:52:16.223" v="212"/>
          <ac:graphicFrameMkLst>
            <pc:docMk/>
            <pc:sldMk cId="3165915504" sldId="322"/>
            <ac:graphicFrameMk id="6" creationId="{BD28A514-E9A7-32BC-4D02-380370028E02}"/>
          </ac:graphicFrameMkLst>
        </pc:graphicFrameChg>
        <pc:graphicFrameChg chg="add mod">
          <ac:chgData name="Raath, PJ, Dr [pjraath@sun.ac.za]" userId="5742a0d2-fbf3-4571-9a5d-627a0274b410" providerId="ADAL" clId="{E2CBBD8C-28EB-484B-8932-9DBDF5D41055}" dt="2026-09-21T09:52:16.223" v="212"/>
          <ac:graphicFrameMkLst>
            <pc:docMk/>
            <pc:sldMk cId="3165915504" sldId="322"/>
            <ac:graphicFrameMk id="8" creationId="{4CCFB49F-866E-3FE3-3502-70D4A0F1DCAF}"/>
          </ac:graphicFrameMkLst>
        </pc:graphicFrameChg>
        <pc:cxnChg chg="del">
          <ac:chgData name="Raath, PJ, Dr [pjraath@sun.ac.za]" userId="5742a0d2-fbf3-4571-9a5d-627a0274b410" providerId="ADAL" clId="{E2CBBD8C-28EB-484B-8932-9DBDF5D41055}" dt="2026-09-21T09:52:13.060" v="211" actId="478"/>
          <ac:cxnSpMkLst>
            <pc:docMk/>
            <pc:sldMk cId="3165915504" sldId="322"/>
            <ac:cxnSpMk id="3" creationId="{3F79430B-8A2E-F338-1FC1-B17DABFD64E1}"/>
          </ac:cxnSpMkLst>
        </pc:cxnChg>
        <pc:cxnChg chg="del">
          <ac:chgData name="Raath, PJ, Dr [pjraath@sun.ac.za]" userId="5742a0d2-fbf3-4571-9a5d-627a0274b410" providerId="ADAL" clId="{E2CBBD8C-28EB-484B-8932-9DBDF5D41055}" dt="2026-09-21T09:52:13.060" v="211" actId="478"/>
          <ac:cxnSpMkLst>
            <pc:docMk/>
            <pc:sldMk cId="3165915504" sldId="322"/>
            <ac:cxnSpMk id="5" creationId="{CA69129F-BB8F-52B1-E1B4-27DC45ED896C}"/>
          </ac:cxnSpMkLst>
        </pc:cxnChg>
        <pc:cxnChg chg="add mod">
          <ac:chgData name="Raath, PJ, Dr [pjraath@sun.ac.za]" userId="5742a0d2-fbf3-4571-9a5d-627a0274b410" providerId="ADAL" clId="{E2CBBD8C-28EB-484B-8932-9DBDF5D41055}" dt="2026-09-21T09:52:16.223" v="212"/>
          <ac:cxnSpMkLst>
            <pc:docMk/>
            <pc:sldMk cId="3165915504" sldId="322"/>
            <ac:cxnSpMk id="13" creationId="{B5D586A4-E205-6972-4789-66F14DA4B36B}"/>
          </ac:cxnSpMkLst>
        </pc:cxnChg>
        <pc:cxnChg chg="add mod">
          <ac:chgData name="Raath, PJ, Dr [pjraath@sun.ac.za]" userId="5742a0d2-fbf3-4571-9a5d-627a0274b410" providerId="ADAL" clId="{E2CBBD8C-28EB-484B-8932-9DBDF5D41055}" dt="2026-09-21T09:52:16.223" v="212"/>
          <ac:cxnSpMkLst>
            <pc:docMk/>
            <pc:sldMk cId="3165915504" sldId="322"/>
            <ac:cxnSpMk id="14" creationId="{0AE51C14-470F-B5F7-6F26-7AA167A56B18}"/>
          </ac:cxnSpMkLst>
        </pc:cxnChg>
        <pc:cxnChg chg="add del mod">
          <ac:chgData name="Raath, PJ, Dr [pjraath@sun.ac.za]" userId="5742a0d2-fbf3-4571-9a5d-627a0274b410" providerId="ADAL" clId="{E2CBBD8C-28EB-484B-8932-9DBDF5D41055}" dt="2026-09-21T09:52:19.943" v="213" actId="478"/>
          <ac:cxnSpMkLst>
            <pc:docMk/>
            <pc:sldMk cId="3165915504" sldId="322"/>
            <ac:cxnSpMk id="15" creationId="{ADC6DFDC-9775-258C-58AA-F9C27482FA0D}"/>
          </ac:cxnSpMkLst>
        </pc:cxnChg>
      </pc:sldChg>
      <pc:sldChg chg="addSp delSp modSp mod modNotesTx">
        <pc:chgData name="Raath, PJ, Dr [pjraath@sun.ac.za]" userId="5742a0d2-fbf3-4571-9a5d-627a0274b410" providerId="ADAL" clId="{E2CBBD8C-28EB-484B-8932-9DBDF5D41055}" dt="2026-09-22T09:17:19.586" v="1550" actId="20577"/>
        <pc:sldMkLst>
          <pc:docMk/>
          <pc:sldMk cId="1177045394" sldId="323"/>
        </pc:sldMkLst>
        <pc:spChg chg="del">
          <ac:chgData name="Raath, PJ, Dr [pjraath@sun.ac.za]" userId="5742a0d2-fbf3-4571-9a5d-627a0274b410" providerId="ADAL" clId="{E2CBBD8C-28EB-484B-8932-9DBDF5D41055}" dt="2026-09-21T09:51:45.758" v="208" actId="478"/>
          <ac:spMkLst>
            <pc:docMk/>
            <pc:sldMk cId="1177045394" sldId="323"/>
            <ac:spMk id="4" creationId="{AEC468B2-7664-447E-6D93-F6DB6A66C78C}"/>
          </ac:spMkLst>
        </pc:spChg>
        <pc:spChg chg="del">
          <ac:chgData name="Raath, PJ, Dr [pjraath@sun.ac.za]" userId="5742a0d2-fbf3-4571-9a5d-627a0274b410" providerId="ADAL" clId="{E2CBBD8C-28EB-484B-8932-9DBDF5D41055}" dt="2026-09-21T09:51:45.758" v="208" actId="478"/>
          <ac:spMkLst>
            <pc:docMk/>
            <pc:sldMk cId="1177045394" sldId="323"/>
            <ac:spMk id="7" creationId="{C1CC98C1-5CFC-6621-4F42-78D46DE31919}"/>
          </ac:spMkLst>
        </pc:spChg>
        <pc:spChg chg="del">
          <ac:chgData name="Raath, PJ, Dr [pjraath@sun.ac.za]" userId="5742a0d2-fbf3-4571-9a5d-627a0274b410" providerId="ADAL" clId="{E2CBBD8C-28EB-484B-8932-9DBDF5D41055}" dt="2026-09-21T09:51:45.758" v="208" actId="478"/>
          <ac:spMkLst>
            <pc:docMk/>
            <pc:sldMk cId="1177045394" sldId="323"/>
            <ac:spMk id="9" creationId="{2ECF4899-DB88-666F-4FBD-5F7708D5DD5C}"/>
          </ac:spMkLst>
        </pc:spChg>
        <pc:spChg chg="add del mod">
          <ac:chgData name="Raath, PJ, Dr [pjraath@sun.ac.za]" userId="5742a0d2-fbf3-4571-9a5d-627a0274b410" providerId="ADAL" clId="{E2CBBD8C-28EB-484B-8932-9DBDF5D41055}" dt="2026-09-21T09:51:52.320" v="210" actId="478"/>
          <ac:spMkLst>
            <pc:docMk/>
            <pc:sldMk cId="1177045394" sldId="323"/>
            <ac:spMk id="12" creationId="{03AEC6F7-A842-FEA5-E9E7-E188B987745D}"/>
          </ac:spMkLst>
        </pc:spChg>
        <pc:spChg chg="add del mod">
          <ac:chgData name="Raath, PJ, Dr [pjraath@sun.ac.za]" userId="5742a0d2-fbf3-4571-9a5d-627a0274b410" providerId="ADAL" clId="{E2CBBD8C-28EB-484B-8932-9DBDF5D41055}" dt="2026-09-21T09:51:52.320" v="210" actId="478"/>
          <ac:spMkLst>
            <pc:docMk/>
            <pc:sldMk cId="1177045394" sldId="323"/>
            <ac:spMk id="13" creationId="{CDA73127-530E-A2DC-210F-C96A05F4C644}"/>
          </ac:spMkLst>
        </pc:spChg>
        <pc:spChg chg="add del mod">
          <ac:chgData name="Raath, PJ, Dr [pjraath@sun.ac.za]" userId="5742a0d2-fbf3-4571-9a5d-627a0274b410" providerId="ADAL" clId="{E2CBBD8C-28EB-484B-8932-9DBDF5D41055}" dt="2026-09-21T09:51:52.320" v="210" actId="478"/>
          <ac:spMkLst>
            <pc:docMk/>
            <pc:sldMk cId="1177045394" sldId="323"/>
            <ac:spMk id="14" creationId="{4EEC11ED-60BC-5F73-7FB3-94C8AAD8005E}"/>
          </ac:spMkLst>
        </pc:spChg>
        <pc:spChg chg="add mod">
          <ac:chgData name="Raath, PJ, Dr [pjraath@sun.ac.za]" userId="5742a0d2-fbf3-4571-9a5d-627a0274b410" providerId="ADAL" clId="{E2CBBD8C-28EB-484B-8932-9DBDF5D41055}" dt="2026-09-21T09:51:48.811" v="209"/>
          <ac:spMkLst>
            <pc:docMk/>
            <pc:sldMk cId="1177045394" sldId="323"/>
            <ac:spMk id="17" creationId="{6DC2ACE5-BBE0-2F79-3136-E5CBFA3151C9}"/>
          </ac:spMkLst>
        </pc:spChg>
        <pc:spChg chg="add mod">
          <ac:chgData name="Raath, PJ, Dr [pjraath@sun.ac.za]" userId="5742a0d2-fbf3-4571-9a5d-627a0274b410" providerId="ADAL" clId="{E2CBBD8C-28EB-484B-8932-9DBDF5D41055}" dt="2026-09-21T09:51:48.811" v="209"/>
          <ac:spMkLst>
            <pc:docMk/>
            <pc:sldMk cId="1177045394" sldId="323"/>
            <ac:spMk id="18" creationId="{CD8B5FE3-11A1-DFA5-E78F-9355BFB46EB9}"/>
          </ac:spMkLst>
        </pc:spChg>
        <pc:spChg chg="add mod">
          <ac:chgData name="Raath, PJ, Dr [pjraath@sun.ac.za]" userId="5742a0d2-fbf3-4571-9a5d-627a0274b410" providerId="ADAL" clId="{E2CBBD8C-28EB-484B-8932-9DBDF5D41055}" dt="2026-09-21T09:51:48.811" v="209"/>
          <ac:spMkLst>
            <pc:docMk/>
            <pc:sldMk cId="1177045394" sldId="323"/>
            <ac:spMk id="19" creationId="{6D95536A-8854-0A98-1008-D5B97DA31FA8}"/>
          </ac:spMkLst>
        </pc:spChg>
        <pc:graphicFrameChg chg="del">
          <ac:chgData name="Raath, PJ, Dr [pjraath@sun.ac.za]" userId="5742a0d2-fbf3-4571-9a5d-627a0274b410" providerId="ADAL" clId="{E2CBBD8C-28EB-484B-8932-9DBDF5D41055}" dt="2026-09-21T09:51:45.758" v="208" actId="478"/>
          <ac:graphicFrameMkLst>
            <pc:docMk/>
            <pc:sldMk cId="1177045394" sldId="323"/>
            <ac:graphicFrameMk id="2" creationId="{03484C0E-DCBE-7068-85A3-6B198B35B1EE}"/>
          </ac:graphicFrameMkLst>
        </pc:graphicFrameChg>
        <pc:graphicFrameChg chg="add mod">
          <ac:chgData name="Raath, PJ, Dr [pjraath@sun.ac.za]" userId="5742a0d2-fbf3-4571-9a5d-627a0274b410" providerId="ADAL" clId="{E2CBBD8C-28EB-484B-8932-9DBDF5D41055}" dt="2026-09-21T09:51:48.811" v="209"/>
          <ac:graphicFrameMkLst>
            <pc:docMk/>
            <pc:sldMk cId="1177045394" sldId="323"/>
            <ac:graphicFrameMk id="8" creationId="{48C2191C-2061-2E4E-3FAA-F42EA68BFF75}"/>
          </ac:graphicFrameMkLst>
        </pc:graphicFrameChg>
        <pc:graphicFrameChg chg="add del mod">
          <ac:chgData name="Raath, PJ, Dr [pjraath@sun.ac.za]" userId="5742a0d2-fbf3-4571-9a5d-627a0274b410" providerId="ADAL" clId="{E2CBBD8C-28EB-484B-8932-9DBDF5D41055}" dt="2026-09-21T09:51:52.320" v="210" actId="478"/>
          <ac:graphicFrameMkLst>
            <pc:docMk/>
            <pc:sldMk cId="1177045394" sldId="323"/>
            <ac:graphicFrameMk id="10" creationId="{6468BB68-472A-C46B-901E-7758105A3981}"/>
          </ac:graphicFrameMkLst>
        </pc:graphicFrameChg>
        <pc:graphicFrameChg chg="add del mod">
          <ac:chgData name="Raath, PJ, Dr [pjraath@sun.ac.za]" userId="5742a0d2-fbf3-4571-9a5d-627a0274b410" providerId="ADAL" clId="{E2CBBD8C-28EB-484B-8932-9DBDF5D41055}" dt="2026-09-21T09:51:52.320" v="210" actId="478"/>
          <ac:graphicFrameMkLst>
            <pc:docMk/>
            <pc:sldMk cId="1177045394" sldId="323"/>
            <ac:graphicFrameMk id="11" creationId="{D40F5376-E320-FDE2-05E4-52B25227CD60}"/>
          </ac:graphicFrameMkLst>
        </pc:graphicFrameChg>
        <pc:graphicFrameChg chg="add mod">
          <ac:chgData name="Raath, PJ, Dr [pjraath@sun.ac.za]" userId="5742a0d2-fbf3-4571-9a5d-627a0274b410" providerId="ADAL" clId="{E2CBBD8C-28EB-484B-8932-9DBDF5D41055}" dt="2026-09-21T09:51:48.811" v="209"/>
          <ac:graphicFrameMkLst>
            <pc:docMk/>
            <pc:sldMk cId="1177045394" sldId="323"/>
            <ac:graphicFrameMk id="16" creationId="{F27EB03D-C012-A703-EF95-8CB0A968F1A0}"/>
          </ac:graphicFrameMkLst>
        </pc:graphicFrameChg>
        <pc:cxnChg chg="del">
          <ac:chgData name="Raath, PJ, Dr [pjraath@sun.ac.za]" userId="5742a0d2-fbf3-4571-9a5d-627a0274b410" providerId="ADAL" clId="{E2CBBD8C-28EB-484B-8932-9DBDF5D41055}" dt="2026-09-21T09:51:45.758" v="208" actId="478"/>
          <ac:cxnSpMkLst>
            <pc:docMk/>
            <pc:sldMk cId="1177045394" sldId="323"/>
            <ac:cxnSpMk id="3" creationId="{F44AE2F7-5CB8-DC69-EECF-DEEED52EB3E4}"/>
          </ac:cxnSpMkLst>
        </pc:cxnChg>
        <pc:cxnChg chg="del">
          <ac:chgData name="Raath, PJ, Dr [pjraath@sun.ac.za]" userId="5742a0d2-fbf3-4571-9a5d-627a0274b410" providerId="ADAL" clId="{E2CBBD8C-28EB-484B-8932-9DBDF5D41055}" dt="2026-09-21T09:51:45.758" v="208" actId="478"/>
          <ac:cxnSpMkLst>
            <pc:docMk/>
            <pc:sldMk cId="1177045394" sldId="323"/>
            <ac:cxnSpMk id="5" creationId="{CA8139B8-06C2-ABA2-C226-5879A0A0C493}"/>
          </ac:cxnSpMkLst>
        </pc:cxnChg>
        <pc:cxnChg chg="del">
          <ac:chgData name="Raath, PJ, Dr [pjraath@sun.ac.za]" userId="5742a0d2-fbf3-4571-9a5d-627a0274b410" providerId="ADAL" clId="{E2CBBD8C-28EB-484B-8932-9DBDF5D41055}" dt="2026-09-21T09:51:45.758" v="208" actId="478"/>
          <ac:cxnSpMkLst>
            <pc:docMk/>
            <pc:sldMk cId="1177045394" sldId="323"/>
            <ac:cxnSpMk id="6" creationId="{FE5177B7-B5BC-E422-6EA3-0A4D5C75DB99}"/>
          </ac:cxnSpMkLst>
        </pc:cxnChg>
        <pc:cxnChg chg="del">
          <ac:chgData name="Raath, PJ, Dr [pjraath@sun.ac.za]" userId="5742a0d2-fbf3-4571-9a5d-627a0274b410" providerId="ADAL" clId="{E2CBBD8C-28EB-484B-8932-9DBDF5D41055}" dt="2026-09-21T09:51:52.320" v="210" actId="478"/>
          <ac:cxnSpMkLst>
            <pc:docMk/>
            <pc:sldMk cId="1177045394" sldId="323"/>
            <ac:cxnSpMk id="15" creationId="{1B02987D-490C-03D3-E504-508034D192FE}"/>
          </ac:cxnSpMkLst>
        </pc:cxnChg>
      </pc:sldChg>
      <pc:sldChg chg="addSp delSp modSp mod">
        <pc:chgData name="Raath, PJ, Dr [pjraath@sun.ac.za]" userId="5742a0d2-fbf3-4571-9a5d-627a0274b410" providerId="ADAL" clId="{E2CBBD8C-28EB-484B-8932-9DBDF5D41055}" dt="2026-09-21T09:51:39.424" v="207"/>
        <pc:sldMkLst>
          <pc:docMk/>
          <pc:sldMk cId="2234133760" sldId="324"/>
        </pc:sldMkLst>
        <pc:spChg chg="del">
          <ac:chgData name="Raath, PJ, Dr [pjraath@sun.ac.za]" userId="5742a0d2-fbf3-4571-9a5d-627a0274b410" providerId="ADAL" clId="{E2CBBD8C-28EB-484B-8932-9DBDF5D41055}" dt="2026-09-21T09:50:59.571" v="188" actId="478"/>
          <ac:spMkLst>
            <pc:docMk/>
            <pc:sldMk cId="2234133760" sldId="324"/>
            <ac:spMk id="4" creationId="{BBCC211F-784C-AA12-EE74-D9F2D0817E9A}"/>
          </ac:spMkLst>
        </pc:spChg>
        <pc:spChg chg="del">
          <ac:chgData name="Raath, PJ, Dr [pjraath@sun.ac.za]" userId="5742a0d2-fbf3-4571-9a5d-627a0274b410" providerId="ADAL" clId="{E2CBBD8C-28EB-484B-8932-9DBDF5D41055}" dt="2026-09-21T09:50:59.571" v="188" actId="478"/>
          <ac:spMkLst>
            <pc:docMk/>
            <pc:sldMk cId="2234133760" sldId="324"/>
            <ac:spMk id="7" creationId="{B29537D3-AF92-E5E2-513B-2ACD79AE4D08}"/>
          </ac:spMkLst>
        </pc:spChg>
        <pc:spChg chg="del">
          <ac:chgData name="Raath, PJ, Dr [pjraath@sun.ac.za]" userId="5742a0d2-fbf3-4571-9a5d-627a0274b410" providerId="ADAL" clId="{E2CBBD8C-28EB-484B-8932-9DBDF5D41055}" dt="2026-09-21T09:50:59.571" v="188" actId="478"/>
          <ac:spMkLst>
            <pc:docMk/>
            <pc:sldMk cId="2234133760" sldId="324"/>
            <ac:spMk id="9" creationId="{7327B1EC-087A-8741-AE93-D00088B402F6}"/>
          </ac:spMkLst>
        </pc:spChg>
        <pc:spChg chg="del">
          <ac:chgData name="Raath, PJ, Dr [pjraath@sun.ac.za]" userId="5742a0d2-fbf3-4571-9a5d-627a0274b410" providerId="ADAL" clId="{E2CBBD8C-28EB-484B-8932-9DBDF5D41055}" dt="2026-09-21T09:50:59.571" v="188" actId="478"/>
          <ac:spMkLst>
            <pc:docMk/>
            <pc:sldMk cId="2234133760" sldId="324"/>
            <ac:spMk id="11" creationId="{A0CB0FA1-0A41-5ABD-79E5-DF5812F3D35F}"/>
          </ac:spMkLst>
        </pc:spChg>
        <pc:spChg chg="del">
          <ac:chgData name="Raath, PJ, Dr [pjraath@sun.ac.za]" userId="5742a0d2-fbf3-4571-9a5d-627a0274b410" providerId="ADAL" clId="{E2CBBD8C-28EB-484B-8932-9DBDF5D41055}" dt="2026-09-21T09:50:59.571" v="188" actId="478"/>
          <ac:spMkLst>
            <pc:docMk/>
            <pc:sldMk cId="2234133760" sldId="324"/>
            <ac:spMk id="13" creationId="{6721B9DC-B932-BE62-ED1B-7323EE3713D9}"/>
          </ac:spMkLst>
        </pc:spChg>
        <pc:spChg chg="del">
          <ac:chgData name="Raath, PJ, Dr [pjraath@sun.ac.za]" userId="5742a0d2-fbf3-4571-9a5d-627a0274b410" providerId="ADAL" clId="{E2CBBD8C-28EB-484B-8932-9DBDF5D41055}" dt="2026-09-21T09:50:59.571" v="188" actId="478"/>
          <ac:spMkLst>
            <pc:docMk/>
            <pc:sldMk cId="2234133760" sldId="324"/>
            <ac:spMk id="15" creationId="{782C9CC3-6149-4B89-40DD-AFE4998E4FE7}"/>
          </ac:spMkLst>
        </pc:spChg>
        <pc:spChg chg="add mod">
          <ac:chgData name="Raath, PJ, Dr [pjraath@sun.ac.za]" userId="5742a0d2-fbf3-4571-9a5d-627a0274b410" providerId="ADAL" clId="{E2CBBD8C-28EB-484B-8932-9DBDF5D41055}" dt="2026-09-21T09:51:39.424" v="207"/>
          <ac:spMkLst>
            <pc:docMk/>
            <pc:sldMk cId="2234133760" sldId="324"/>
            <ac:spMk id="17" creationId="{A163636E-0B45-93D8-5A24-3360F446463C}"/>
          </ac:spMkLst>
        </pc:spChg>
        <pc:spChg chg="add mod">
          <ac:chgData name="Raath, PJ, Dr [pjraath@sun.ac.za]" userId="5742a0d2-fbf3-4571-9a5d-627a0274b410" providerId="ADAL" clId="{E2CBBD8C-28EB-484B-8932-9DBDF5D41055}" dt="2026-09-21T09:51:39.424" v="207"/>
          <ac:spMkLst>
            <pc:docMk/>
            <pc:sldMk cId="2234133760" sldId="324"/>
            <ac:spMk id="18" creationId="{362D5E9A-7956-78D5-B811-C9F051ED8274}"/>
          </ac:spMkLst>
        </pc:spChg>
        <pc:spChg chg="add mod">
          <ac:chgData name="Raath, PJ, Dr [pjraath@sun.ac.za]" userId="5742a0d2-fbf3-4571-9a5d-627a0274b410" providerId="ADAL" clId="{E2CBBD8C-28EB-484B-8932-9DBDF5D41055}" dt="2026-09-21T09:51:39.424" v="207"/>
          <ac:spMkLst>
            <pc:docMk/>
            <pc:sldMk cId="2234133760" sldId="324"/>
            <ac:spMk id="19" creationId="{2819219E-F96D-3EB1-F414-92EE45B8DE53}"/>
          </ac:spMkLst>
        </pc:spChg>
        <pc:spChg chg="add mod">
          <ac:chgData name="Raath, PJ, Dr [pjraath@sun.ac.za]" userId="5742a0d2-fbf3-4571-9a5d-627a0274b410" providerId="ADAL" clId="{E2CBBD8C-28EB-484B-8932-9DBDF5D41055}" dt="2026-09-21T09:51:39.424" v="207"/>
          <ac:spMkLst>
            <pc:docMk/>
            <pc:sldMk cId="2234133760" sldId="324"/>
            <ac:spMk id="22" creationId="{D38F5358-239C-2A59-B90C-641AE58E35FA}"/>
          </ac:spMkLst>
        </pc:spChg>
        <pc:spChg chg="add mod">
          <ac:chgData name="Raath, PJ, Dr [pjraath@sun.ac.za]" userId="5742a0d2-fbf3-4571-9a5d-627a0274b410" providerId="ADAL" clId="{E2CBBD8C-28EB-484B-8932-9DBDF5D41055}" dt="2026-09-21T09:51:39.424" v="207"/>
          <ac:spMkLst>
            <pc:docMk/>
            <pc:sldMk cId="2234133760" sldId="324"/>
            <ac:spMk id="23" creationId="{2A38DED7-CFC2-90EC-F271-E56B4A5C8A0B}"/>
          </ac:spMkLst>
        </pc:spChg>
        <pc:spChg chg="add mod">
          <ac:chgData name="Raath, PJ, Dr [pjraath@sun.ac.za]" userId="5742a0d2-fbf3-4571-9a5d-627a0274b410" providerId="ADAL" clId="{E2CBBD8C-28EB-484B-8932-9DBDF5D41055}" dt="2026-09-21T09:51:39.424" v="207"/>
          <ac:spMkLst>
            <pc:docMk/>
            <pc:sldMk cId="2234133760" sldId="324"/>
            <ac:spMk id="24" creationId="{7B6DF2F5-1992-607F-5440-B61DE633599E}"/>
          </ac:spMkLst>
        </pc:spChg>
        <pc:graphicFrameChg chg="del">
          <ac:chgData name="Raath, PJ, Dr [pjraath@sun.ac.za]" userId="5742a0d2-fbf3-4571-9a5d-627a0274b410" providerId="ADAL" clId="{E2CBBD8C-28EB-484B-8932-9DBDF5D41055}" dt="2026-09-21T09:50:59.571" v="188" actId="478"/>
          <ac:graphicFrameMkLst>
            <pc:docMk/>
            <pc:sldMk cId="2234133760" sldId="324"/>
            <ac:graphicFrameMk id="2" creationId="{8ABEA898-5282-61C3-1D69-CBD2BD28DC19}"/>
          </ac:graphicFrameMkLst>
        </pc:graphicFrameChg>
        <pc:graphicFrameChg chg="del">
          <ac:chgData name="Raath, PJ, Dr [pjraath@sun.ac.za]" userId="5742a0d2-fbf3-4571-9a5d-627a0274b410" providerId="ADAL" clId="{E2CBBD8C-28EB-484B-8932-9DBDF5D41055}" dt="2026-09-21T09:50:59.571" v="188" actId="478"/>
          <ac:graphicFrameMkLst>
            <pc:docMk/>
            <pc:sldMk cId="2234133760" sldId="324"/>
            <ac:graphicFrameMk id="8" creationId="{97B68C27-4D0D-45DA-B9BE-A8836737B270}"/>
          </ac:graphicFrameMkLst>
        </pc:graphicFrameChg>
        <pc:graphicFrameChg chg="add mod">
          <ac:chgData name="Raath, PJ, Dr [pjraath@sun.ac.za]" userId="5742a0d2-fbf3-4571-9a5d-627a0274b410" providerId="ADAL" clId="{E2CBBD8C-28EB-484B-8932-9DBDF5D41055}" dt="2026-09-21T09:51:39.424" v="207"/>
          <ac:graphicFrameMkLst>
            <pc:docMk/>
            <pc:sldMk cId="2234133760" sldId="324"/>
            <ac:graphicFrameMk id="10" creationId="{B085B5D5-BA64-C1D2-9A95-01B2E4778F74}"/>
          </ac:graphicFrameMkLst>
        </pc:graphicFrameChg>
        <pc:graphicFrameChg chg="add mod">
          <ac:chgData name="Raath, PJ, Dr [pjraath@sun.ac.za]" userId="5742a0d2-fbf3-4571-9a5d-627a0274b410" providerId="ADAL" clId="{E2CBBD8C-28EB-484B-8932-9DBDF5D41055}" dt="2026-09-21T09:51:39.424" v="207"/>
          <ac:graphicFrameMkLst>
            <pc:docMk/>
            <pc:sldMk cId="2234133760" sldId="324"/>
            <ac:graphicFrameMk id="12" creationId="{902EE031-DFE1-D6AE-A8DD-465154FD0FDC}"/>
          </ac:graphicFrameMkLst>
        </pc:graphicFrameChg>
        <pc:graphicFrameChg chg="add mod">
          <ac:chgData name="Raath, PJ, Dr [pjraath@sun.ac.za]" userId="5742a0d2-fbf3-4571-9a5d-627a0274b410" providerId="ADAL" clId="{E2CBBD8C-28EB-484B-8932-9DBDF5D41055}" dt="2026-09-21T09:51:39.424" v="207"/>
          <ac:graphicFrameMkLst>
            <pc:docMk/>
            <pc:sldMk cId="2234133760" sldId="324"/>
            <ac:graphicFrameMk id="14" creationId="{BEA71DE9-6E3E-C899-3FD4-DA306D50DF51}"/>
          </ac:graphicFrameMkLst>
        </pc:graphicFrameChg>
        <pc:graphicFrameChg chg="add mod">
          <ac:chgData name="Raath, PJ, Dr [pjraath@sun.ac.za]" userId="5742a0d2-fbf3-4571-9a5d-627a0274b410" providerId="ADAL" clId="{E2CBBD8C-28EB-484B-8932-9DBDF5D41055}" dt="2026-09-21T09:51:39.424" v="207"/>
          <ac:graphicFrameMkLst>
            <pc:docMk/>
            <pc:sldMk cId="2234133760" sldId="324"/>
            <ac:graphicFrameMk id="21" creationId="{3DE66A4B-DD66-8346-97BD-CEDA82DCCE74}"/>
          </ac:graphicFrameMkLst>
        </pc:graphicFrameChg>
        <pc:cxnChg chg="del">
          <ac:chgData name="Raath, PJ, Dr [pjraath@sun.ac.za]" userId="5742a0d2-fbf3-4571-9a5d-627a0274b410" providerId="ADAL" clId="{E2CBBD8C-28EB-484B-8932-9DBDF5D41055}" dt="2026-09-21T09:50:59.571" v="188" actId="478"/>
          <ac:cxnSpMkLst>
            <pc:docMk/>
            <pc:sldMk cId="2234133760" sldId="324"/>
            <ac:cxnSpMk id="5" creationId="{0B625164-AF7E-F898-D694-5BACC1A45FBB}"/>
          </ac:cxnSpMkLst>
        </pc:cxnChg>
        <pc:cxnChg chg="del">
          <ac:chgData name="Raath, PJ, Dr [pjraath@sun.ac.za]" userId="5742a0d2-fbf3-4571-9a5d-627a0274b410" providerId="ADAL" clId="{E2CBBD8C-28EB-484B-8932-9DBDF5D41055}" dt="2026-09-21T09:50:59.571" v="188" actId="478"/>
          <ac:cxnSpMkLst>
            <pc:docMk/>
            <pc:sldMk cId="2234133760" sldId="324"/>
            <ac:cxnSpMk id="16" creationId="{F9AD3939-2B36-B44F-51E8-76FD6AA6BF5A}"/>
          </ac:cxnSpMkLst>
        </pc:cxnChg>
      </pc:sldChg>
      <pc:sldChg chg="addSp delSp modSp mod">
        <pc:chgData name="Raath, PJ, Dr [pjraath@sun.ac.za]" userId="5742a0d2-fbf3-4571-9a5d-627a0274b410" providerId="ADAL" clId="{E2CBBD8C-28EB-484B-8932-9DBDF5D41055}" dt="2026-09-21T09:51:18.970" v="206" actId="1038"/>
        <pc:sldMkLst>
          <pc:docMk/>
          <pc:sldMk cId="2360212165" sldId="329"/>
        </pc:sldMkLst>
        <pc:spChg chg="del mod">
          <ac:chgData name="Raath, PJ, Dr [pjraath@sun.ac.za]" userId="5742a0d2-fbf3-4571-9a5d-627a0274b410" providerId="ADAL" clId="{E2CBBD8C-28EB-484B-8932-9DBDF5D41055}" dt="2026-09-21T09:45:53.581" v="107" actId="21"/>
          <ac:spMkLst>
            <pc:docMk/>
            <pc:sldMk cId="2360212165" sldId="329"/>
            <ac:spMk id="4" creationId="{6971B874-FD68-49B7-CD13-6425421DBE1F}"/>
          </ac:spMkLst>
        </pc:spChg>
        <pc:spChg chg="del mod">
          <ac:chgData name="Raath, PJ, Dr [pjraath@sun.ac.za]" userId="5742a0d2-fbf3-4571-9a5d-627a0274b410" providerId="ADAL" clId="{E2CBBD8C-28EB-484B-8932-9DBDF5D41055}" dt="2026-09-21T09:45:53.581" v="107" actId="21"/>
          <ac:spMkLst>
            <pc:docMk/>
            <pc:sldMk cId="2360212165" sldId="329"/>
            <ac:spMk id="7" creationId="{6C418A9F-219D-7D95-BD62-9D8EA571BEFC}"/>
          </ac:spMkLst>
        </pc:spChg>
        <pc:spChg chg="del mod">
          <ac:chgData name="Raath, PJ, Dr [pjraath@sun.ac.za]" userId="5742a0d2-fbf3-4571-9a5d-627a0274b410" providerId="ADAL" clId="{E2CBBD8C-28EB-484B-8932-9DBDF5D41055}" dt="2026-09-21T09:45:53.581" v="107" actId="21"/>
          <ac:spMkLst>
            <pc:docMk/>
            <pc:sldMk cId="2360212165" sldId="329"/>
            <ac:spMk id="9" creationId="{6D38999D-D370-03AD-4067-DC731478870F}"/>
          </ac:spMkLst>
        </pc:spChg>
        <pc:spChg chg="del mod">
          <ac:chgData name="Raath, PJ, Dr [pjraath@sun.ac.za]" userId="5742a0d2-fbf3-4571-9a5d-627a0274b410" providerId="ADAL" clId="{E2CBBD8C-28EB-484B-8932-9DBDF5D41055}" dt="2026-09-21T09:38:05.131" v="6" actId="21"/>
          <ac:spMkLst>
            <pc:docMk/>
            <pc:sldMk cId="2360212165" sldId="329"/>
            <ac:spMk id="11" creationId="{373F366E-6D6B-9BDF-6A69-CD974D340F1D}"/>
          </ac:spMkLst>
        </pc:spChg>
        <pc:spChg chg="add mod">
          <ac:chgData name="Raath, PJ, Dr [pjraath@sun.ac.za]" userId="5742a0d2-fbf3-4571-9a5d-627a0274b410" providerId="ADAL" clId="{E2CBBD8C-28EB-484B-8932-9DBDF5D41055}" dt="2026-09-21T09:39:04.710" v="14" actId="14100"/>
          <ac:spMkLst>
            <pc:docMk/>
            <pc:sldMk cId="2360212165" sldId="329"/>
            <ac:spMk id="12" creationId="{371D5A99-D892-33F6-4AB0-6BBC655A96B4}"/>
          </ac:spMkLst>
        </pc:spChg>
        <pc:spChg chg="del mod">
          <ac:chgData name="Raath, PJ, Dr [pjraath@sun.ac.za]" userId="5742a0d2-fbf3-4571-9a5d-627a0274b410" providerId="ADAL" clId="{E2CBBD8C-28EB-484B-8932-9DBDF5D41055}" dt="2026-09-21T09:38:05.131" v="6" actId="21"/>
          <ac:spMkLst>
            <pc:docMk/>
            <pc:sldMk cId="2360212165" sldId="329"/>
            <ac:spMk id="13" creationId="{0587D5A2-DD9C-1155-9306-17A2DEEAE67A}"/>
          </ac:spMkLst>
        </pc:spChg>
        <pc:spChg chg="add mod">
          <ac:chgData name="Raath, PJ, Dr [pjraath@sun.ac.za]" userId="5742a0d2-fbf3-4571-9a5d-627a0274b410" providerId="ADAL" clId="{E2CBBD8C-28EB-484B-8932-9DBDF5D41055}" dt="2026-09-21T09:44:18.595" v="101" actId="14100"/>
          <ac:spMkLst>
            <pc:docMk/>
            <pc:sldMk cId="2360212165" sldId="329"/>
            <ac:spMk id="14" creationId="{A426E854-05A4-B378-38D0-B5D66A01B460}"/>
          </ac:spMkLst>
        </pc:spChg>
        <pc:spChg chg="del mod">
          <ac:chgData name="Raath, PJ, Dr [pjraath@sun.ac.za]" userId="5742a0d2-fbf3-4571-9a5d-627a0274b410" providerId="ADAL" clId="{E2CBBD8C-28EB-484B-8932-9DBDF5D41055}" dt="2026-09-21T09:38:05.131" v="6" actId="21"/>
          <ac:spMkLst>
            <pc:docMk/>
            <pc:sldMk cId="2360212165" sldId="329"/>
            <ac:spMk id="15" creationId="{CB2472A9-9B48-847A-9AFF-61478B91E129}"/>
          </ac:spMkLst>
        </pc:spChg>
        <pc:spChg chg="add mod">
          <ac:chgData name="Raath, PJ, Dr [pjraath@sun.ac.za]" userId="5742a0d2-fbf3-4571-9a5d-627a0274b410" providerId="ADAL" clId="{E2CBBD8C-28EB-484B-8932-9DBDF5D41055}" dt="2026-09-21T09:43:01.273" v="84" actId="14100"/>
          <ac:spMkLst>
            <pc:docMk/>
            <pc:sldMk cId="2360212165" sldId="329"/>
            <ac:spMk id="17" creationId="{D14831BF-F9B1-0870-F9C6-7472DFE7AD4A}"/>
          </ac:spMkLst>
        </pc:spChg>
        <pc:spChg chg="add mod">
          <ac:chgData name="Raath, PJ, Dr [pjraath@sun.ac.za]" userId="5742a0d2-fbf3-4571-9a5d-627a0274b410" providerId="ADAL" clId="{E2CBBD8C-28EB-484B-8932-9DBDF5D41055}" dt="2026-09-21T09:51:18.970" v="206" actId="1038"/>
          <ac:spMkLst>
            <pc:docMk/>
            <pc:sldMk cId="2360212165" sldId="329"/>
            <ac:spMk id="20" creationId="{6971B874-FD68-49B7-CD13-6425421DBE1F}"/>
          </ac:spMkLst>
        </pc:spChg>
        <pc:spChg chg="add mod">
          <ac:chgData name="Raath, PJ, Dr [pjraath@sun.ac.za]" userId="5742a0d2-fbf3-4571-9a5d-627a0274b410" providerId="ADAL" clId="{E2CBBD8C-28EB-484B-8932-9DBDF5D41055}" dt="2026-09-21T09:51:18.970" v="206" actId="1038"/>
          <ac:spMkLst>
            <pc:docMk/>
            <pc:sldMk cId="2360212165" sldId="329"/>
            <ac:spMk id="21" creationId="{6C418A9F-219D-7D95-BD62-9D8EA571BEFC}"/>
          </ac:spMkLst>
        </pc:spChg>
        <pc:spChg chg="add mod">
          <ac:chgData name="Raath, PJ, Dr [pjraath@sun.ac.za]" userId="5742a0d2-fbf3-4571-9a5d-627a0274b410" providerId="ADAL" clId="{E2CBBD8C-28EB-484B-8932-9DBDF5D41055}" dt="2026-09-21T09:51:18.970" v="206" actId="1038"/>
          <ac:spMkLst>
            <pc:docMk/>
            <pc:sldMk cId="2360212165" sldId="329"/>
            <ac:spMk id="22" creationId="{6D38999D-D370-03AD-4067-DC731478870F}"/>
          </ac:spMkLst>
        </pc:spChg>
        <pc:graphicFrameChg chg="mod">
          <ac:chgData name="Raath, PJ, Dr [pjraath@sun.ac.za]" userId="5742a0d2-fbf3-4571-9a5d-627a0274b410" providerId="ADAL" clId="{E2CBBD8C-28EB-484B-8932-9DBDF5D41055}" dt="2026-09-21T09:51:18.970" v="206" actId="1038"/>
          <ac:graphicFrameMkLst>
            <pc:docMk/>
            <pc:sldMk cId="2360212165" sldId="329"/>
            <ac:graphicFrameMk id="2" creationId="{7D8E3158-DF08-D14C-15B4-DEFB01836D2C}"/>
          </ac:graphicFrameMkLst>
        </pc:graphicFrameChg>
        <pc:graphicFrameChg chg="add mod">
          <ac:chgData name="Raath, PJ, Dr [pjraath@sun.ac.za]" userId="5742a0d2-fbf3-4571-9a5d-627a0274b410" providerId="ADAL" clId="{E2CBBD8C-28EB-484B-8932-9DBDF5D41055}" dt="2026-09-21T09:40:45.530" v="58"/>
          <ac:graphicFrameMkLst>
            <pc:docMk/>
            <pc:sldMk cId="2360212165" sldId="329"/>
            <ac:graphicFrameMk id="10" creationId="{97B68C27-4D0D-45DA-B9BE-A8836737B270}"/>
          </ac:graphicFrameMkLst>
        </pc:graphicFrameChg>
        <pc:graphicFrameChg chg="add mod">
          <ac:chgData name="Raath, PJ, Dr [pjraath@sun.ac.za]" userId="5742a0d2-fbf3-4571-9a5d-627a0274b410" providerId="ADAL" clId="{E2CBBD8C-28EB-484B-8932-9DBDF5D41055}" dt="2026-09-21T09:51:18.970" v="206" actId="1038"/>
          <ac:graphicFrameMkLst>
            <pc:docMk/>
            <pc:sldMk cId="2360212165" sldId="329"/>
            <ac:graphicFrameMk id="19" creationId="{4E56ED41-87E9-B76C-CF06-3D5B61245A32}"/>
          </ac:graphicFrameMkLst>
        </pc:graphicFrameChg>
        <pc:cxnChg chg="del mod">
          <ac:chgData name="Raath, PJ, Dr [pjraath@sun.ac.za]" userId="5742a0d2-fbf3-4571-9a5d-627a0274b410" providerId="ADAL" clId="{E2CBBD8C-28EB-484B-8932-9DBDF5D41055}" dt="2026-09-21T09:45:53.581" v="107" actId="21"/>
          <ac:cxnSpMkLst>
            <pc:docMk/>
            <pc:sldMk cId="2360212165" sldId="329"/>
            <ac:cxnSpMk id="3" creationId="{EE87A5EA-7ADF-D2C0-415B-C70CB273FC99}"/>
          </ac:cxnSpMkLst>
        </pc:cxnChg>
        <pc:cxnChg chg="del mod">
          <ac:chgData name="Raath, PJ, Dr [pjraath@sun.ac.za]" userId="5742a0d2-fbf3-4571-9a5d-627a0274b410" providerId="ADAL" clId="{E2CBBD8C-28EB-484B-8932-9DBDF5D41055}" dt="2026-09-21T09:45:53.581" v="107" actId="21"/>
          <ac:cxnSpMkLst>
            <pc:docMk/>
            <pc:sldMk cId="2360212165" sldId="329"/>
            <ac:cxnSpMk id="5" creationId="{851DD5D8-E177-11E4-D8B9-E938CAF85802}"/>
          </ac:cxnSpMkLst>
        </pc:cxnChg>
        <pc:cxnChg chg="del mod">
          <ac:chgData name="Raath, PJ, Dr [pjraath@sun.ac.za]" userId="5742a0d2-fbf3-4571-9a5d-627a0274b410" providerId="ADAL" clId="{E2CBBD8C-28EB-484B-8932-9DBDF5D41055}" dt="2026-09-21T09:45:53.581" v="107" actId="21"/>
          <ac:cxnSpMkLst>
            <pc:docMk/>
            <pc:sldMk cId="2360212165" sldId="329"/>
            <ac:cxnSpMk id="6" creationId="{D70A1063-06F7-1161-C078-498FF496684A}"/>
          </ac:cxnSpMkLst>
        </pc:cxnChg>
        <pc:cxnChg chg="del mod">
          <ac:chgData name="Raath, PJ, Dr [pjraath@sun.ac.za]" userId="5742a0d2-fbf3-4571-9a5d-627a0274b410" providerId="ADAL" clId="{E2CBBD8C-28EB-484B-8932-9DBDF5D41055}" dt="2026-09-21T09:38:05.131" v="6" actId="21"/>
          <ac:cxnSpMkLst>
            <pc:docMk/>
            <pc:sldMk cId="2360212165" sldId="329"/>
            <ac:cxnSpMk id="16" creationId="{4F281AEC-A053-9BE7-1EF5-1AE84D0A2110}"/>
          </ac:cxnSpMkLst>
        </pc:cxnChg>
        <pc:cxnChg chg="add mod">
          <ac:chgData name="Raath, PJ, Dr [pjraath@sun.ac.za]" userId="5742a0d2-fbf3-4571-9a5d-627a0274b410" providerId="ADAL" clId="{E2CBBD8C-28EB-484B-8932-9DBDF5D41055}" dt="2026-09-21T09:40:30.828" v="56" actId="1036"/>
          <ac:cxnSpMkLst>
            <pc:docMk/>
            <pc:sldMk cId="2360212165" sldId="329"/>
            <ac:cxnSpMk id="18" creationId="{889DBCD4-6ED8-08F5-B6DB-2983FE0917AE}"/>
          </ac:cxnSpMkLst>
        </pc:cxnChg>
        <pc:cxnChg chg="add mod">
          <ac:chgData name="Raath, PJ, Dr [pjraath@sun.ac.za]" userId="5742a0d2-fbf3-4571-9a5d-627a0274b410" providerId="ADAL" clId="{E2CBBD8C-28EB-484B-8932-9DBDF5D41055}" dt="2026-09-21T09:51:18.970" v="206" actId="1038"/>
          <ac:cxnSpMkLst>
            <pc:docMk/>
            <pc:sldMk cId="2360212165" sldId="329"/>
            <ac:cxnSpMk id="23" creationId="{EE87A5EA-7ADF-D2C0-415B-C70CB273FC99}"/>
          </ac:cxnSpMkLst>
        </pc:cxnChg>
        <pc:cxnChg chg="add mod">
          <ac:chgData name="Raath, PJ, Dr [pjraath@sun.ac.za]" userId="5742a0d2-fbf3-4571-9a5d-627a0274b410" providerId="ADAL" clId="{E2CBBD8C-28EB-484B-8932-9DBDF5D41055}" dt="2026-09-21T09:51:18.970" v="206" actId="1038"/>
          <ac:cxnSpMkLst>
            <pc:docMk/>
            <pc:sldMk cId="2360212165" sldId="329"/>
            <ac:cxnSpMk id="24" creationId="{851DD5D8-E177-11E4-D8B9-E938CAF85802}"/>
          </ac:cxnSpMkLst>
        </pc:cxnChg>
        <pc:cxnChg chg="add mod">
          <ac:chgData name="Raath, PJ, Dr [pjraath@sun.ac.za]" userId="5742a0d2-fbf3-4571-9a5d-627a0274b410" providerId="ADAL" clId="{E2CBBD8C-28EB-484B-8932-9DBDF5D41055}" dt="2026-09-21T09:51:18.970" v="206" actId="1038"/>
          <ac:cxnSpMkLst>
            <pc:docMk/>
            <pc:sldMk cId="2360212165" sldId="329"/>
            <ac:cxnSpMk id="25" creationId="{D70A1063-06F7-1161-C078-498FF496684A}"/>
          </ac:cxnSpMkLst>
        </pc:cxnChg>
      </pc:sldChg>
      <pc:sldChg chg="modNotesTx">
        <pc:chgData name="Raath, PJ, Dr [pjraath@sun.ac.za]" userId="5742a0d2-fbf3-4571-9a5d-627a0274b410" providerId="ADAL" clId="{E2CBBD8C-28EB-484B-8932-9DBDF5D41055}" dt="2026-09-21T10:11:28.679" v="1525" actId="6549"/>
        <pc:sldMkLst>
          <pc:docMk/>
          <pc:sldMk cId="3555490977" sldId="331"/>
        </pc:sldMkLst>
      </pc:sldChg>
      <pc:sldChg chg="addSp modSp add mod modNotesTx">
        <pc:chgData name="Raath, PJ, Dr [pjraath@sun.ac.za]" userId="5742a0d2-fbf3-4571-9a5d-627a0274b410" providerId="ADAL" clId="{E2CBBD8C-28EB-484B-8932-9DBDF5D41055}" dt="2026-09-21T09:58:29.762" v="243" actId="6549"/>
        <pc:sldMkLst>
          <pc:docMk/>
          <pc:sldMk cId="2211958845" sldId="337"/>
        </pc:sldMkLst>
        <pc:spChg chg="add mod">
          <ac:chgData name="Raath, PJ, Dr [pjraath@sun.ac.za]" userId="5742a0d2-fbf3-4571-9a5d-627a0274b410" providerId="ADAL" clId="{E2CBBD8C-28EB-484B-8932-9DBDF5D41055}" dt="2026-09-21T09:57:14.826" v="222" actId="688"/>
          <ac:spMkLst>
            <pc:docMk/>
            <pc:sldMk cId="2211958845" sldId="337"/>
            <ac:spMk id="4" creationId="{DCDFF812-C92F-3753-7E8D-0FD1857BFCEB}"/>
          </ac:spMkLst>
        </pc:spChg>
        <pc:spChg chg="add mod">
          <ac:chgData name="Raath, PJ, Dr [pjraath@sun.ac.za]" userId="5742a0d2-fbf3-4571-9a5d-627a0274b410" providerId="ADAL" clId="{E2CBBD8C-28EB-484B-8932-9DBDF5D41055}" dt="2026-09-21T09:57:41.611" v="231" actId="1036"/>
          <ac:spMkLst>
            <pc:docMk/>
            <pc:sldMk cId="2211958845" sldId="337"/>
            <ac:spMk id="9" creationId="{A88EA244-14CC-AD26-8F56-A751DECD5A06}"/>
          </ac:spMkLst>
        </pc:spChg>
      </pc:sldChg>
      <pc:sldChg chg="modSp add mod modNotesTx">
        <pc:chgData name="Raath, PJ, Dr [pjraath@sun.ac.za]" userId="5742a0d2-fbf3-4571-9a5d-627a0274b410" providerId="ADAL" clId="{E2CBBD8C-28EB-484B-8932-9DBDF5D41055}" dt="2026-09-21T10:09:38.792" v="1349" actId="5793"/>
        <pc:sldMkLst>
          <pc:docMk/>
          <pc:sldMk cId="1753425472" sldId="338"/>
        </pc:sldMkLst>
        <pc:spChg chg="mod">
          <ac:chgData name="Raath, PJ, Dr [pjraath@sun.ac.za]" userId="5742a0d2-fbf3-4571-9a5d-627a0274b410" providerId="ADAL" clId="{E2CBBD8C-28EB-484B-8932-9DBDF5D41055}" dt="2026-09-21T10:01:46.860" v="466" actId="207"/>
          <ac:spMkLst>
            <pc:docMk/>
            <pc:sldMk cId="1753425472" sldId="338"/>
            <ac:spMk id="18" creationId="{8BDBB00C-7061-5EDF-1326-C92AEA5E8407}"/>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1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921981627296588"/>
          <c:y val="4.6996581223024921E-2"/>
          <c:w val="0.84511351706036741"/>
          <c:h val="0.77986913094196564"/>
        </c:manualLayout>
      </c:layout>
      <c:scatterChart>
        <c:scatterStyle val="lineMarker"/>
        <c:varyColors val="0"/>
        <c:ser>
          <c:idx val="0"/>
          <c:order val="0"/>
          <c:tx>
            <c:strRef>
              <c:f>Sheet1!$C$1</c:f>
              <c:strCache>
                <c:ptCount val="1"/>
                <c:pt idx="0">
                  <c:v>Yiled (ton/ha)</c:v>
                </c:pt>
              </c:strCache>
            </c:strRef>
          </c:tx>
          <c:spPr>
            <a:ln w="38100" cap="rnd">
              <a:noFill/>
              <a:round/>
            </a:ln>
            <a:effectLst/>
          </c:spPr>
          <c:marker>
            <c:symbol val="circle"/>
            <c:size val="5"/>
            <c:spPr>
              <a:solidFill>
                <a:schemeClr val="accent1"/>
              </a:solidFill>
              <a:ln w="9525">
                <a:solidFill>
                  <a:schemeClr val="accent1"/>
                </a:solidFill>
              </a:ln>
              <a:effectLst/>
            </c:spPr>
          </c:marker>
          <c:dPt>
            <c:idx val="9"/>
            <c:marker>
              <c:symbol val="circle"/>
              <c:size val="5"/>
              <c:spPr>
                <a:solidFill>
                  <a:srgbClr val="FFC000"/>
                </a:solidFill>
                <a:ln w="9525">
                  <a:solidFill>
                    <a:schemeClr val="accent1"/>
                  </a:solidFill>
                </a:ln>
                <a:effectLst/>
              </c:spPr>
            </c:marker>
            <c:bubble3D val="0"/>
            <c:extLst>
              <c:ext xmlns:c16="http://schemas.microsoft.com/office/drawing/2014/chart" uri="{C3380CC4-5D6E-409C-BE32-E72D297353CC}">
                <c16:uniqueId val="{00000000-5FEE-4382-B10D-F9F18452EF5F}"/>
              </c:ext>
            </c:extLst>
          </c:dPt>
          <c:dPt>
            <c:idx val="16"/>
            <c:marker>
              <c:symbol val="circle"/>
              <c:size val="5"/>
              <c:spPr>
                <a:solidFill>
                  <a:srgbClr val="FFC000"/>
                </a:solidFill>
                <a:ln w="9525">
                  <a:solidFill>
                    <a:schemeClr val="accent1"/>
                  </a:solidFill>
                </a:ln>
                <a:effectLst/>
              </c:spPr>
            </c:marker>
            <c:bubble3D val="0"/>
            <c:extLst>
              <c:ext xmlns:c16="http://schemas.microsoft.com/office/drawing/2014/chart" uri="{C3380CC4-5D6E-409C-BE32-E72D297353CC}">
                <c16:uniqueId val="{00000001-5FEE-4382-B10D-F9F18452EF5F}"/>
              </c:ext>
            </c:extLst>
          </c:dPt>
          <c:dPt>
            <c:idx val="22"/>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2-5FEE-4382-B10D-F9F18452EF5F}"/>
              </c:ext>
            </c:extLst>
          </c:dPt>
          <c:dPt>
            <c:idx val="23"/>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3-5FEE-4382-B10D-F9F18452EF5F}"/>
              </c:ext>
            </c:extLst>
          </c:dPt>
          <c:dPt>
            <c:idx val="29"/>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4-5FEE-4382-B10D-F9F18452EF5F}"/>
              </c:ext>
            </c:extLst>
          </c:dPt>
          <c:dPt>
            <c:idx val="30"/>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5-5FEE-4382-B10D-F9F18452EF5F}"/>
              </c:ext>
            </c:extLst>
          </c:dPt>
          <c:dPt>
            <c:idx val="31"/>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6-5FEE-4382-B10D-F9F18452EF5F}"/>
              </c:ext>
            </c:extLst>
          </c:dPt>
          <c:dPt>
            <c:idx val="35"/>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7-5FEE-4382-B10D-F9F18452EF5F}"/>
              </c:ext>
            </c:extLst>
          </c:dPt>
          <c:dPt>
            <c:idx val="40"/>
            <c:marker>
              <c:symbol val="circle"/>
              <c:size val="5"/>
              <c:spPr>
                <a:solidFill>
                  <a:srgbClr val="FFC000"/>
                </a:solidFill>
                <a:ln w="9525">
                  <a:solidFill>
                    <a:schemeClr val="accent1"/>
                  </a:solidFill>
                </a:ln>
                <a:effectLst/>
              </c:spPr>
            </c:marker>
            <c:bubble3D val="0"/>
            <c:extLst>
              <c:ext xmlns:c16="http://schemas.microsoft.com/office/drawing/2014/chart" uri="{C3380CC4-5D6E-409C-BE32-E72D297353CC}">
                <c16:uniqueId val="{00000008-5FEE-4382-B10D-F9F18452EF5F}"/>
              </c:ext>
            </c:extLst>
          </c:dPt>
          <c:dPt>
            <c:idx val="43"/>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9-5FEE-4382-B10D-F9F18452EF5F}"/>
              </c:ext>
            </c:extLst>
          </c:dPt>
          <c:dPt>
            <c:idx val="4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A-5FEE-4382-B10D-F9F18452EF5F}"/>
              </c:ext>
            </c:extLst>
          </c:dPt>
          <c:dPt>
            <c:idx val="45"/>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B-5FEE-4382-B10D-F9F18452EF5F}"/>
              </c:ext>
            </c:extLst>
          </c:dPt>
          <c:dPt>
            <c:idx val="47"/>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C-5FEE-4382-B10D-F9F18452EF5F}"/>
              </c:ext>
            </c:extLst>
          </c:dPt>
          <c:dPt>
            <c:idx val="53"/>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D-5FEE-4382-B10D-F9F18452EF5F}"/>
              </c:ext>
            </c:extLst>
          </c:dPt>
          <c:dPt>
            <c:idx val="55"/>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E-5FEE-4382-B10D-F9F18452EF5F}"/>
              </c:ext>
            </c:extLst>
          </c:dPt>
          <c:dPt>
            <c:idx val="60"/>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0F-5FEE-4382-B10D-F9F18452EF5F}"/>
              </c:ext>
            </c:extLst>
          </c:dPt>
          <c:dPt>
            <c:idx val="61"/>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0-5FEE-4382-B10D-F9F18452EF5F}"/>
              </c:ext>
            </c:extLst>
          </c:dPt>
          <c:dPt>
            <c:idx val="67"/>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1-5FEE-4382-B10D-F9F18452EF5F}"/>
              </c:ext>
            </c:extLst>
          </c:dPt>
          <c:dPt>
            <c:idx val="68"/>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2-5FEE-4382-B10D-F9F18452EF5F}"/>
              </c:ext>
            </c:extLst>
          </c:dPt>
          <c:dPt>
            <c:idx val="69"/>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3-5FEE-4382-B10D-F9F18452EF5F}"/>
              </c:ext>
            </c:extLst>
          </c:dPt>
          <c:dPt>
            <c:idx val="70"/>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4-5FEE-4382-B10D-F9F18452EF5F}"/>
              </c:ext>
            </c:extLst>
          </c:dPt>
          <c:dPt>
            <c:idx val="71"/>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5-5FEE-4382-B10D-F9F18452EF5F}"/>
              </c:ext>
            </c:extLst>
          </c:dPt>
          <c:dPt>
            <c:idx val="72"/>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6-5FEE-4382-B10D-F9F18452EF5F}"/>
              </c:ext>
            </c:extLst>
          </c:dPt>
          <c:dPt>
            <c:idx val="77"/>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7-5FEE-4382-B10D-F9F18452EF5F}"/>
              </c:ext>
            </c:extLst>
          </c:dPt>
          <c:dPt>
            <c:idx val="79"/>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8-5FEE-4382-B10D-F9F18452EF5F}"/>
              </c:ext>
            </c:extLst>
          </c:dPt>
          <c:dPt>
            <c:idx val="80"/>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9-5FEE-4382-B10D-F9F18452EF5F}"/>
              </c:ext>
            </c:extLst>
          </c:dPt>
          <c:dPt>
            <c:idx val="81"/>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A-5FEE-4382-B10D-F9F18452EF5F}"/>
              </c:ext>
            </c:extLst>
          </c:dPt>
          <c:dPt>
            <c:idx val="83"/>
            <c:marker>
              <c:symbol val="circle"/>
              <c:size val="5"/>
              <c:spPr>
                <a:solidFill>
                  <a:schemeClr val="accent4">
                    <a:lumMod val="50000"/>
                  </a:schemeClr>
                </a:solidFill>
                <a:ln w="9525">
                  <a:solidFill>
                    <a:schemeClr val="accent1"/>
                  </a:solidFill>
                </a:ln>
                <a:effectLst/>
              </c:spPr>
            </c:marker>
            <c:bubble3D val="0"/>
            <c:extLst>
              <c:ext xmlns:c16="http://schemas.microsoft.com/office/drawing/2014/chart" uri="{C3380CC4-5D6E-409C-BE32-E72D297353CC}">
                <c16:uniqueId val="{0000001B-5FEE-4382-B10D-F9F18452EF5F}"/>
              </c:ext>
            </c:extLst>
          </c:dPt>
          <c:dPt>
            <c:idx val="84"/>
            <c:marker>
              <c:symbol val="circle"/>
              <c:size val="5"/>
              <c:spPr>
                <a:solidFill>
                  <a:srgbClr val="FFC000"/>
                </a:solidFill>
                <a:ln w="9525">
                  <a:solidFill>
                    <a:schemeClr val="accent1"/>
                  </a:solidFill>
                </a:ln>
                <a:effectLst/>
              </c:spPr>
            </c:marker>
            <c:bubble3D val="0"/>
            <c:extLst>
              <c:ext xmlns:c16="http://schemas.microsoft.com/office/drawing/2014/chart" uri="{C3380CC4-5D6E-409C-BE32-E72D297353CC}">
                <c16:uniqueId val="{0000001C-5FEE-4382-B10D-F9F18452EF5F}"/>
              </c:ext>
            </c:extLst>
          </c:dPt>
          <c:dPt>
            <c:idx val="85"/>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1D-5FEE-4382-B10D-F9F18452EF5F}"/>
              </c:ext>
            </c:extLst>
          </c:dPt>
          <c:dPt>
            <c:idx val="86"/>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1E-5FEE-4382-B10D-F9F18452EF5F}"/>
              </c:ext>
            </c:extLst>
          </c:dPt>
          <c:dPt>
            <c:idx val="87"/>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1F-5FEE-4382-B10D-F9F18452EF5F}"/>
              </c:ext>
            </c:extLst>
          </c:dPt>
          <c:dPt>
            <c:idx val="91"/>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20-5FEE-4382-B10D-F9F18452EF5F}"/>
              </c:ext>
            </c:extLst>
          </c:dPt>
          <c:dPt>
            <c:idx val="92"/>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21-5FEE-4382-B10D-F9F18452EF5F}"/>
              </c:ext>
            </c:extLst>
          </c:dPt>
          <c:dPt>
            <c:idx val="94"/>
            <c:marker>
              <c:symbol val="circle"/>
              <c:size val="5"/>
              <c:spPr>
                <a:solidFill>
                  <a:srgbClr val="FFC000"/>
                </a:solidFill>
                <a:ln w="9525">
                  <a:solidFill>
                    <a:schemeClr val="accent1"/>
                  </a:solidFill>
                </a:ln>
                <a:effectLst/>
              </c:spPr>
            </c:marker>
            <c:bubble3D val="0"/>
            <c:extLst>
              <c:ext xmlns:c16="http://schemas.microsoft.com/office/drawing/2014/chart" uri="{C3380CC4-5D6E-409C-BE32-E72D297353CC}">
                <c16:uniqueId val="{00000022-5FEE-4382-B10D-F9F18452EF5F}"/>
              </c:ext>
            </c:extLst>
          </c:dPt>
          <c:dPt>
            <c:idx val="101"/>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23-5FEE-4382-B10D-F9F18452EF5F}"/>
              </c:ext>
            </c:extLst>
          </c:dPt>
          <c:dPt>
            <c:idx val="102"/>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24-5FEE-4382-B10D-F9F18452EF5F}"/>
              </c:ext>
            </c:extLst>
          </c:dPt>
          <c:dPt>
            <c:idx val="103"/>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25-5FEE-4382-B10D-F9F18452EF5F}"/>
              </c:ext>
            </c:extLst>
          </c:dPt>
          <c:dPt>
            <c:idx val="104"/>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26-5FEE-4382-B10D-F9F18452EF5F}"/>
              </c:ext>
            </c:extLst>
          </c:dPt>
          <c:dPt>
            <c:idx val="105"/>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27-5FEE-4382-B10D-F9F18452EF5F}"/>
              </c:ext>
            </c:extLst>
          </c:dPt>
          <c:dPt>
            <c:idx val="106"/>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28-5FEE-4382-B10D-F9F18452EF5F}"/>
              </c:ext>
            </c:extLst>
          </c:dPt>
          <c:dPt>
            <c:idx val="107"/>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29-5FEE-4382-B10D-F9F18452EF5F}"/>
              </c:ext>
            </c:extLst>
          </c:dPt>
          <c:xVal>
            <c:numRef>
              <c:f>Sheet1!$B$2:$B$109</c:f>
              <c:numCache>
                <c:formatCode>General</c:formatCode>
                <c:ptCount val="108"/>
                <c:pt idx="0">
                  <c:v>62</c:v>
                </c:pt>
                <c:pt idx="1">
                  <c:v>62</c:v>
                </c:pt>
                <c:pt idx="2">
                  <c:v>62</c:v>
                </c:pt>
                <c:pt idx="3">
                  <c:v>68</c:v>
                </c:pt>
                <c:pt idx="4">
                  <c:v>68</c:v>
                </c:pt>
                <c:pt idx="5">
                  <c:v>90</c:v>
                </c:pt>
                <c:pt idx="6">
                  <c:v>90</c:v>
                </c:pt>
                <c:pt idx="7">
                  <c:v>107</c:v>
                </c:pt>
                <c:pt idx="8">
                  <c:v>107</c:v>
                </c:pt>
                <c:pt idx="9">
                  <c:v>116</c:v>
                </c:pt>
                <c:pt idx="10">
                  <c:v>128</c:v>
                </c:pt>
                <c:pt idx="11">
                  <c:v>130</c:v>
                </c:pt>
                <c:pt idx="12">
                  <c:v>140</c:v>
                </c:pt>
                <c:pt idx="13">
                  <c:v>140</c:v>
                </c:pt>
                <c:pt idx="14">
                  <c:v>144</c:v>
                </c:pt>
                <c:pt idx="15">
                  <c:v>144</c:v>
                </c:pt>
                <c:pt idx="16">
                  <c:v>147</c:v>
                </c:pt>
                <c:pt idx="17">
                  <c:v>156</c:v>
                </c:pt>
                <c:pt idx="18">
                  <c:v>156</c:v>
                </c:pt>
                <c:pt idx="19">
                  <c:v>157</c:v>
                </c:pt>
                <c:pt idx="20">
                  <c:v>157</c:v>
                </c:pt>
                <c:pt idx="21">
                  <c:v>160</c:v>
                </c:pt>
                <c:pt idx="22">
                  <c:v>160</c:v>
                </c:pt>
                <c:pt idx="23">
                  <c:v>160</c:v>
                </c:pt>
                <c:pt idx="24">
                  <c:v>165</c:v>
                </c:pt>
                <c:pt idx="25">
                  <c:v>165</c:v>
                </c:pt>
                <c:pt idx="26">
                  <c:v>170</c:v>
                </c:pt>
                <c:pt idx="27">
                  <c:v>170</c:v>
                </c:pt>
                <c:pt idx="28">
                  <c:v>170</c:v>
                </c:pt>
                <c:pt idx="29">
                  <c:v>170</c:v>
                </c:pt>
                <c:pt idx="30">
                  <c:v>170</c:v>
                </c:pt>
                <c:pt idx="31">
                  <c:v>170</c:v>
                </c:pt>
                <c:pt idx="32">
                  <c:v>170</c:v>
                </c:pt>
                <c:pt idx="33">
                  <c:v>172</c:v>
                </c:pt>
                <c:pt idx="34">
                  <c:v>173</c:v>
                </c:pt>
                <c:pt idx="35">
                  <c:v>173</c:v>
                </c:pt>
                <c:pt idx="36">
                  <c:v>173</c:v>
                </c:pt>
                <c:pt idx="37">
                  <c:v>174</c:v>
                </c:pt>
                <c:pt idx="38">
                  <c:v>174</c:v>
                </c:pt>
                <c:pt idx="39">
                  <c:v>174</c:v>
                </c:pt>
                <c:pt idx="40">
                  <c:v>179</c:v>
                </c:pt>
                <c:pt idx="41">
                  <c:v>180</c:v>
                </c:pt>
                <c:pt idx="42">
                  <c:v>180</c:v>
                </c:pt>
                <c:pt idx="43">
                  <c:v>180</c:v>
                </c:pt>
                <c:pt idx="44">
                  <c:v>180</c:v>
                </c:pt>
                <c:pt idx="45">
                  <c:v>180</c:v>
                </c:pt>
                <c:pt idx="46">
                  <c:v>183</c:v>
                </c:pt>
                <c:pt idx="47">
                  <c:v>183</c:v>
                </c:pt>
                <c:pt idx="48">
                  <c:v>187</c:v>
                </c:pt>
                <c:pt idx="49">
                  <c:v>187</c:v>
                </c:pt>
                <c:pt idx="50">
                  <c:v>190</c:v>
                </c:pt>
                <c:pt idx="51">
                  <c:v>190</c:v>
                </c:pt>
                <c:pt idx="52">
                  <c:v>190</c:v>
                </c:pt>
                <c:pt idx="53">
                  <c:v>190</c:v>
                </c:pt>
                <c:pt idx="54">
                  <c:v>190</c:v>
                </c:pt>
                <c:pt idx="55">
                  <c:v>190</c:v>
                </c:pt>
                <c:pt idx="56">
                  <c:v>195</c:v>
                </c:pt>
                <c:pt idx="57">
                  <c:v>195</c:v>
                </c:pt>
                <c:pt idx="58">
                  <c:v>195</c:v>
                </c:pt>
                <c:pt idx="59">
                  <c:v>195</c:v>
                </c:pt>
                <c:pt idx="60">
                  <c:v>196</c:v>
                </c:pt>
                <c:pt idx="61" formatCode="0">
                  <c:v>196</c:v>
                </c:pt>
                <c:pt idx="62" formatCode="0">
                  <c:v>196</c:v>
                </c:pt>
                <c:pt idx="63" formatCode="0">
                  <c:v>196</c:v>
                </c:pt>
                <c:pt idx="64" formatCode="0">
                  <c:v>196</c:v>
                </c:pt>
                <c:pt idx="65" formatCode="0">
                  <c:v>196</c:v>
                </c:pt>
                <c:pt idx="66" formatCode="0">
                  <c:v>196</c:v>
                </c:pt>
                <c:pt idx="67">
                  <c:v>200</c:v>
                </c:pt>
                <c:pt idx="68">
                  <c:v>200</c:v>
                </c:pt>
                <c:pt idx="69">
                  <c:v>205</c:v>
                </c:pt>
                <c:pt idx="70">
                  <c:v>216</c:v>
                </c:pt>
                <c:pt idx="71">
                  <c:v>216</c:v>
                </c:pt>
                <c:pt idx="72" formatCode="0">
                  <c:v>222.25</c:v>
                </c:pt>
                <c:pt idx="73" formatCode="0">
                  <c:v>222.25</c:v>
                </c:pt>
                <c:pt idx="74" formatCode="0">
                  <c:v>222.25</c:v>
                </c:pt>
                <c:pt idx="75" formatCode="0">
                  <c:v>222.25</c:v>
                </c:pt>
                <c:pt idx="76" formatCode="0">
                  <c:v>222.25</c:v>
                </c:pt>
                <c:pt idx="77">
                  <c:v>223</c:v>
                </c:pt>
                <c:pt idx="78" formatCode="0">
                  <c:v>223.5</c:v>
                </c:pt>
                <c:pt idx="79">
                  <c:v>224</c:v>
                </c:pt>
                <c:pt idx="80" formatCode="0">
                  <c:v>227.5</c:v>
                </c:pt>
                <c:pt idx="81">
                  <c:v>239</c:v>
                </c:pt>
                <c:pt idx="82" formatCode="0">
                  <c:v>239.25</c:v>
                </c:pt>
                <c:pt idx="83">
                  <c:v>241</c:v>
                </c:pt>
                <c:pt idx="84">
                  <c:v>242</c:v>
                </c:pt>
                <c:pt idx="85">
                  <c:v>243</c:v>
                </c:pt>
                <c:pt idx="86" formatCode="0">
                  <c:v>245.75</c:v>
                </c:pt>
                <c:pt idx="87">
                  <c:v>255</c:v>
                </c:pt>
                <c:pt idx="88" formatCode="0">
                  <c:v>255</c:v>
                </c:pt>
                <c:pt idx="89" formatCode="0">
                  <c:v>255</c:v>
                </c:pt>
                <c:pt idx="90" formatCode="0">
                  <c:v>255</c:v>
                </c:pt>
                <c:pt idx="91" formatCode="0">
                  <c:v>260.25</c:v>
                </c:pt>
                <c:pt idx="92" formatCode="0">
                  <c:v>265.5</c:v>
                </c:pt>
                <c:pt idx="93" formatCode="0">
                  <c:v>265.5</c:v>
                </c:pt>
                <c:pt idx="94" formatCode="0">
                  <c:v>284</c:v>
                </c:pt>
                <c:pt idx="95">
                  <c:v>289</c:v>
                </c:pt>
                <c:pt idx="96">
                  <c:v>289</c:v>
                </c:pt>
                <c:pt idx="97">
                  <c:v>300</c:v>
                </c:pt>
                <c:pt idx="98">
                  <c:v>308</c:v>
                </c:pt>
                <c:pt idx="99">
                  <c:v>310</c:v>
                </c:pt>
                <c:pt idx="100">
                  <c:v>314</c:v>
                </c:pt>
                <c:pt idx="101">
                  <c:v>315</c:v>
                </c:pt>
                <c:pt idx="102">
                  <c:v>340</c:v>
                </c:pt>
                <c:pt idx="103">
                  <c:v>346</c:v>
                </c:pt>
                <c:pt idx="104">
                  <c:v>353</c:v>
                </c:pt>
                <c:pt idx="105">
                  <c:v>362</c:v>
                </c:pt>
                <c:pt idx="106">
                  <c:v>368</c:v>
                </c:pt>
                <c:pt idx="107">
                  <c:v>394</c:v>
                </c:pt>
              </c:numCache>
            </c:numRef>
          </c:xVal>
          <c:yVal>
            <c:numRef>
              <c:f>Sheet1!$C$2:$C$109</c:f>
              <c:numCache>
                <c:formatCode>General</c:formatCode>
                <c:ptCount val="108"/>
                <c:pt idx="0">
                  <c:v>42</c:v>
                </c:pt>
                <c:pt idx="1">
                  <c:v>41</c:v>
                </c:pt>
                <c:pt idx="2">
                  <c:v>51</c:v>
                </c:pt>
                <c:pt idx="3">
                  <c:v>43</c:v>
                </c:pt>
                <c:pt idx="4">
                  <c:v>33</c:v>
                </c:pt>
                <c:pt idx="5">
                  <c:v>97</c:v>
                </c:pt>
                <c:pt idx="6">
                  <c:v>101</c:v>
                </c:pt>
                <c:pt idx="7">
                  <c:v>105</c:v>
                </c:pt>
                <c:pt idx="8">
                  <c:v>39</c:v>
                </c:pt>
                <c:pt idx="9">
                  <c:v>45</c:v>
                </c:pt>
                <c:pt idx="10">
                  <c:v>60</c:v>
                </c:pt>
                <c:pt idx="11">
                  <c:v>76</c:v>
                </c:pt>
                <c:pt idx="12">
                  <c:v>51</c:v>
                </c:pt>
                <c:pt idx="13">
                  <c:v>79</c:v>
                </c:pt>
                <c:pt idx="14">
                  <c:v>68</c:v>
                </c:pt>
                <c:pt idx="15">
                  <c:v>32</c:v>
                </c:pt>
                <c:pt idx="16">
                  <c:v>60</c:v>
                </c:pt>
                <c:pt idx="17">
                  <c:v>69</c:v>
                </c:pt>
                <c:pt idx="18">
                  <c:v>69</c:v>
                </c:pt>
                <c:pt idx="19">
                  <c:v>68</c:v>
                </c:pt>
                <c:pt idx="20">
                  <c:v>69</c:v>
                </c:pt>
                <c:pt idx="21">
                  <c:v>86</c:v>
                </c:pt>
                <c:pt idx="22">
                  <c:v>45</c:v>
                </c:pt>
                <c:pt idx="23">
                  <c:v>25</c:v>
                </c:pt>
                <c:pt idx="24">
                  <c:v>96</c:v>
                </c:pt>
                <c:pt idx="25">
                  <c:v>74</c:v>
                </c:pt>
                <c:pt idx="26">
                  <c:v>97</c:v>
                </c:pt>
                <c:pt idx="27">
                  <c:v>10</c:v>
                </c:pt>
                <c:pt idx="28">
                  <c:v>13</c:v>
                </c:pt>
                <c:pt idx="29">
                  <c:v>27</c:v>
                </c:pt>
                <c:pt idx="30">
                  <c:v>40</c:v>
                </c:pt>
                <c:pt idx="31">
                  <c:v>37</c:v>
                </c:pt>
                <c:pt idx="32">
                  <c:v>37</c:v>
                </c:pt>
                <c:pt idx="33">
                  <c:v>15</c:v>
                </c:pt>
                <c:pt idx="34">
                  <c:v>87</c:v>
                </c:pt>
                <c:pt idx="35">
                  <c:v>31</c:v>
                </c:pt>
                <c:pt idx="36">
                  <c:v>49</c:v>
                </c:pt>
                <c:pt idx="37">
                  <c:v>70</c:v>
                </c:pt>
                <c:pt idx="38">
                  <c:v>73</c:v>
                </c:pt>
                <c:pt idx="39">
                  <c:v>72</c:v>
                </c:pt>
                <c:pt idx="40">
                  <c:v>70</c:v>
                </c:pt>
                <c:pt idx="41">
                  <c:v>99</c:v>
                </c:pt>
                <c:pt idx="42">
                  <c:v>89</c:v>
                </c:pt>
                <c:pt idx="43">
                  <c:v>43</c:v>
                </c:pt>
                <c:pt idx="44">
                  <c:v>23</c:v>
                </c:pt>
                <c:pt idx="45">
                  <c:v>38</c:v>
                </c:pt>
                <c:pt idx="46">
                  <c:v>58</c:v>
                </c:pt>
                <c:pt idx="47">
                  <c:v>43</c:v>
                </c:pt>
                <c:pt idx="48">
                  <c:v>85</c:v>
                </c:pt>
                <c:pt idx="49">
                  <c:v>86</c:v>
                </c:pt>
                <c:pt idx="50">
                  <c:v>26</c:v>
                </c:pt>
                <c:pt idx="51">
                  <c:v>25</c:v>
                </c:pt>
                <c:pt idx="52">
                  <c:v>77</c:v>
                </c:pt>
                <c:pt idx="53">
                  <c:v>32</c:v>
                </c:pt>
                <c:pt idx="54">
                  <c:v>50</c:v>
                </c:pt>
                <c:pt idx="55">
                  <c:v>44</c:v>
                </c:pt>
                <c:pt idx="56">
                  <c:v>107</c:v>
                </c:pt>
                <c:pt idx="57">
                  <c:v>97</c:v>
                </c:pt>
                <c:pt idx="58">
                  <c:v>65</c:v>
                </c:pt>
                <c:pt idx="59">
                  <c:v>94</c:v>
                </c:pt>
                <c:pt idx="60">
                  <c:v>20</c:v>
                </c:pt>
                <c:pt idx="61">
                  <c:v>50</c:v>
                </c:pt>
                <c:pt idx="62">
                  <c:v>50</c:v>
                </c:pt>
                <c:pt idx="63">
                  <c:v>50</c:v>
                </c:pt>
                <c:pt idx="64">
                  <c:v>50</c:v>
                </c:pt>
                <c:pt idx="65">
                  <c:v>50</c:v>
                </c:pt>
                <c:pt idx="66">
                  <c:v>50</c:v>
                </c:pt>
                <c:pt idx="67">
                  <c:v>30</c:v>
                </c:pt>
                <c:pt idx="68">
                  <c:v>52</c:v>
                </c:pt>
                <c:pt idx="69">
                  <c:v>50</c:v>
                </c:pt>
                <c:pt idx="70">
                  <c:v>55</c:v>
                </c:pt>
                <c:pt idx="71">
                  <c:v>60</c:v>
                </c:pt>
                <c:pt idx="72">
                  <c:v>50</c:v>
                </c:pt>
                <c:pt idx="73">
                  <c:v>50</c:v>
                </c:pt>
                <c:pt idx="74">
                  <c:v>50</c:v>
                </c:pt>
                <c:pt idx="75">
                  <c:v>50</c:v>
                </c:pt>
                <c:pt idx="76">
                  <c:v>50</c:v>
                </c:pt>
                <c:pt idx="77">
                  <c:v>74</c:v>
                </c:pt>
                <c:pt idx="78">
                  <c:v>50</c:v>
                </c:pt>
                <c:pt idx="79">
                  <c:v>70</c:v>
                </c:pt>
                <c:pt idx="80">
                  <c:v>50</c:v>
                </c:pt>
                <c:pt idx="81">
                  <c:v>60</c:v>
                </c:pt>
                <c:pt idx="82">
                  <c:v>60</c:v>
                </c:pt>
                <c:pt idx="83">
                  <c:v>78</c:v>
                </c:pt>
                <c:pt idx="84">
                  <c:v>95</c:v>
                </c:pt>
                <c:pt idx="85">
                  <c:v>75</c:v>
                </c:pt>
                <c:pt idx="86">
                  <c:v>60</c:v>
                </c:pt>
                <c:pt idx="87">
                  <c:v>75</c:v>
                </c:pt>
                <c:pt idx="88">
                  <c:v>75</c:v>
                </c:pt>
                <c:pt idx="89">
                  <c:v>75</c:v>
                </c:pt>
                <c:pt idx="90">
                  <c:v>75</c:v>
                </c:pt>
                <c:pt idx="91">
                  <c:v>75</c:v>
                </c:pt>
                <c:pt idx="92">
                  <c:v>75</c:v>
                </c:pt>
                <c:pt idx="93">
                  <c:v>75</c:v>
                </c:pt>
                <c:pt idx="94">
                  <c:v>115</c:v>
                </c:pt>
                <c:pt idx="95">
                  <c:v>54</c:v>
                </c:pt>
                <c:pt idx="96">
                  <c:v>57</c:v>
                </c:pt>
                <c:pt idx="97">
                  <c:v>72</c:v>
                </c:pt>
                <c:pt idx="98">
                  <c:v>78</c:v>
                </c:pt>
                <c:pt idx="99">
                  <c:v>69</c:v>
                </c:pt>
                <c:pt idx="100">
                  <c:v>74</c:v>
                </c:pt>
                <c:pt idx="101">
                  <c:v>35</c:v>
                </c:pt>
                <c:pt idx="102">
                  <c:v>81</c:v>
                </c:pt>
                <c:pt idx="103">
                  <c:v>37</c:v>
                </c:pt>
                <c:pt idx="104">
                  <c:v>78</c:v>
                </c:pt>
                <c:pt idx="105">
                  <c:v>70</c:v>
                </c:pt>
                <c:pt idx="106">
                  <c:v>97</c:v>
                </c:pt>
                <c:pt idx="107">
                  <c:v>101</c:v>
                </c:pt>
              </c:numCache>
            </c:numRef>
          </c:yVal>
          <c:smooth val="0"/>
          <c:extLst>
            <c:ext xmlns:c16="http://schemas.microsoft.com/office/drawing/2014/chart" uri="{C3380CC4-5D6E-409C-BE32-E72D297353CC}">
              <c16:uniqueId val="{0000002A-5FEE-4382-B10D-F9F18452EF5F}"/>
            </c:ext>
          </c:extLst>
        </c:ser>
        <c:dLbls>
          <c:showLegendKey val="0"/>
          <c:showVal val="0"/>
          <c:showCatName val="0"/>
          <c:showSerName val="0"/>
          <c:showPercent val="0"/>
          <c:showBubbleSize val="0"/>
        </c:dLbls>
        <c:axId val="102628623"/>
        <c:axId val="2123106575"/>
      </c:scatterChart>
      <c:valAx>
        <c:axId val="102628623"/>
        <c:scaling>
          <c:orientation val="minMax"/>
        </c:scaling>
        <c:delete val="0"/>
        <c:axPos val="b"/>
        <c:numFmt formatCode="General" sourceLinked="1"/>
        <c:majorTickMark val="none"/>
        <c:minorTickMark val="none"/>
        <c:tickLblPos val="nextTo"/>
        <c:spPr>
          <a:noFill/>
          <a:ln w="15875" cap="flat" cmpd="sng" algn="ctr">
            <a:solidFill>
              <a:schemeClr val="tx1">
                <a:alpha val="97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2123106575"/>
        <c:crosses val="autoZero"/>
        <c:crossBetween val="midCat"/>
      </c:valAx>
      <c:valAx>
        <c:axId val="2123106575"/>
        <c:scaling>
          <c:orientation val="minMax"/>
        </c:scaling>
        <c:delete val="0"/>
        <c:axPos val="l"/>
        <c:numFmt formatCode="General"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02628623"/>
        <c:crosses val="autoZero"/>
        <c:crossBetween val="midCat"/>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921981627296588"/>
          <c:y val="4.6996581223024921E-2"/>
          <c:w val="0.84511351706036741"/>
          <c:h val="0.77986913094196564"/>
        </c:manualLayout>
      </c:layout>
      <c:scatterChart>
        <c:scatterStyle val="lineMarker"/>
        <c:varyColors val="0"/>
        <c:ser>
          <c:idx val="0"/>
          <c:order val="0"/>
          <c:tx>
            <c:strRef>
              <c:f>Sheet1!$C$1</c:f>
              <c:strCache>
                <c:ptCount val="1"/>
                <c:pt idx="0">
                  <c:v>Yiled (ton/ha)</c:v>
                </c:pt>
              </c:strCache>
            </c:strRef>
          </c:tx>
          <c:spPr>
            <a:ln w="38100" cap="rnd">
              <a:noFill/>
              <a:round/>
            </a:ln>
            <a:effectLst/>
          </c:spPr>
          <c:marker>
            <c:symbol val="circle"/>
            <c:size val="5"/>
            <c:spPr>
              <a:solidFill>
                <a:schemeClr val="accent1"/>
              </a:solidFill>
              <a:ln w="9525">
                <a:solidFill>
                  <a:schemeClr val="accent1"/>
                </a:solidFill>
              </a:ln>
              <a:effectLst/>
            </c:spPr>
          </c:marker>
          <c:dPt>
            <c:idx val="9"/>
            <c:marker>
              <c:symbol val="circle"/>
              <c:size val="5"/>
              <c:spPr>
                <a:solidFill>
                  <a:srgbClr val="FFC000"/>
                </a:solidFill>
                <a:ln w="9525">
                  <a:solidFill>
                    <a:schemeClr val="accent1"/>
                  </a:solidFill>
                </a:ln>
                <a:effectLst/>
              </c:spPr>
            </c:marker>
            <c:bubble3D val="0"/>
            <c:extLst>
              <c:ext xmlns:c16="http://schemas.microsoft.com/office/drawing/2014/chart" uri="{C3380CC4-5D6E-409C-BE32-E72D297353CC}">
                <c16:uniqueId val="{00000000-5FEE-4382-B10D-F9F18452EF5F}"/>
              </c:ext>
            </c:extLst>
          </c:dPt>
          <c:dPt>
            <c:idx val="16"/>
            <c:marker>
              <c:symbol val="circle"/>
              <c:size val="5"/>
              <c:spPr>
                <a:solidFill>
                  <a:srgbClr val="FFC000"/>
                </a:solidFill>
                <a:ln w="9525">
                  <a:solidFill>
                    <a:schemeClr val="accent1"/>
                  </a:solidFill>
                </a:ln>
                <a:effectLst/>
              </c:spPr>
            </c:marker>
            <c:bubble3D val="0"/>
            <c:extLst>
              <c:ext xmlns:c16="http://schemas.microsoft.com/office/drawing/2014/chart" uri="{C3380CC4-5D6E-409C-BE32-E72D297353CC}">
                <c16:uniqueId val="{00000001-5FEE-4382-B10D-F9F18452EF5F}"/>
              </c:ext>
            </c:extLst>
          </c:dPt>
          <c:dPt>
            <c:idx val="22"/>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2-5FEE-4382-B10D-F9F18452EF5F}"/>
              </c:ext>
            </c:extLst>
          </c:dPt>
          <c:dPt>
            <c:idx val="23"/>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3-5FEE-4382-B10D-F9F18452EF5F}"/>
              </c:ext>
            </c:extLst>
          </c:dPt>
          <c:dPt>
            <c:idx val="29"/>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4-5FEE-4382-B10D-F9F18452EF5F}"/>
              </c:ext>
            </c:extLst>
          </c:dPt>
          <c:dPt>
            <c:idx val="30"/>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5-5FEE-4382-B10D-F9F18452EF5F}"/>
              </c:ext>
            </c:extLst>
          </c:dPt>
          <c:dPt>
            <c:idx val="31"/>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6-5FEE-4382-B10D-F9F18452EF5F}"/>
              </c:ext>
            </c:extLst>
          </c:dPt>
          <c:dPt>
            <c:idx val="35"/>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7-5FEE-4382-B10D-F9F18452EF5F}"/>
              </c:ext>
            </c:extLst>
          </c:dPt>
          <c:dPt>
            <c:idx val="40"/>
            <c:marker>
              <c:symbol val="circle"/>
              <c:size val="5"/>
              <c:spPr>
                <a:solidFill>
                  <a:srgbClr val="FFC000"/>
                </a:solidFill>
                <a:ln w="9525">
                  <a:solidFill>
                    <a:schemeClr val="accent1"/>
                  </a:solidFill>
                </a:ln>
                <a:effectLst/>
              </c:spPr>
            </c:marker>
            <c:bubble3D val="0"/>
            <c:extLst>
              <c:ext xmlns:c16="http://schemas.microsoft.com/office/drawing/2014/chart" uri="{C3380CC4-5D6E-409C-BE32-E72D297353CC}">
                <c16:uniqueId val="{00000008-5FEE-4382-B10D-F9F18452EF5F}"/>
              </c:ext>
            </c:extLst>
          </c:dPt>
          <c:dPt>
            <c:idx val="43"/>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9-5FEE-4382-B10D-F9F18452EF5F}"/>
              </c:ext>
            </c:extLst>
          </c:dPt>
          <c:dPt>
            <c:idx val="4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A-5FEE-4382-B10D-F9F18452EF5F}"/>
              </c:ext>
            </c:extLst>
          </c:dPt>
          <c:dPt>
            <c:idx val="45"/>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B-5FEE-4382-B10D-F9F18452EF5F}"/>
              </c:ext>
            </c:extLst>
          </c:dPt>
          <c:dPt>
            <c:idx val="47"/>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C-5FEE-4382-B10D-F9F18452EF5F}"/>
              </c:ext>
            </c:extLst>
          </c:dPt>
          <c:dPt>
            <c:idx val="53"/>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D-5FEE-4382-B10D-F9F18452EF5F}"/>
              </c:ext>
            </c:extLst>
          </c:dPt>
          <c:dPt>
            <c:idx val="55"/>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0E-5FEE-4382-B10D-F9F18452EF5F}"/>
              </c:ext>
            </c:extLst>
          </c:dPt>
          <c:dPt>
            <c:idx val="60"/>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0F-5FEE-4382-B10D-F9F18452EF5F}"/>
              </c:ext>
            </c:extLst>
          </c:dPt>
          <c:dPt>
            <c:idx val="61"/>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0-5FEE-4382-B10D-F9F18452EF5F}"/>
              </c:ext>
            </c:extLst>
          </c:dPt>
          <c:dPt>
            <c:idx val="67"/>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1-5FEE-4382-B10D-F9F18452EF5F}"/>
              </c:ext>
            </c:extLst>
          </c:dPt>
          <c:dPt>
            <c:idx val="68"/>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2-5FEE-4382-B10D-F9F18452EF5F}"/>
              </c:ext>
            </c:extLst>
          </c:dPt>
          <c:dPt>
            <c:idx val="69"/>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3-5FEE-4382-B10D-F9F18452EF5F}"/>
              </c:ext>
            </c:extLst>
          </c:dPt>
          <c:dPt>
            <c:idx val="70"/>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4-5FEE-4382-B10D-F9F18452EF5F}"/>
              </c:ext>
            </c:extLst>
          </c:dPt>
          <c:dPt>
            <c:idx val="71"/>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5-5FEE-4382-B10D-F9F18452EF5F}"/>
              </c:ext>
            </c:extLst>
          </c:dPt>
          <c:dPt>
            <c:idx val="72"/>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6-5FEE-4382-B10D-F9F18452EF5F}"/>
              </c:ext>
            </c:extLst>
          </c:dPt>
          <c:dPt>
            <c:idx val="77"/>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7-5FEE-4382-B10D-F9F18452EF5F}"/>
              </c:ext>
            </c:extLst>
          </c:dPt>
          <c:dPt>
            <c:idx val="79"/>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8-5FEE-4382-B10D-F9F18452EF5F}"/>
              </c:ext>
            </c:extLst>
          </c:dPt>
          <c:dPt>
            <c:idx val="80"/>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9-5FEE-4382-B10D-F9F18452EF5F}"/>
              </c:ext>
            </c:extLst>
          </c:dPt>
          <c:dPt>
            <c:idx val="81"/>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1A-5FEE-4382-B10D-F9F18452EF5F}"/>
              </c:ext>
            </c:extLst>
          </c:dPt>
          <c:dPt>
            <c:idx val="83"/>
            <c:marker>
              <c:symbol val="circle"/>
              <c:size val="5"/>
              <c:spPr>
                <a:solidFill>
                  <a:schemeClr val="accent4">
                    <a:lumMod val="50000"/>
                  </a:schemeClr>
                </a:solidFill>
                <a:ln w="9525">
                  <a:solidFill>
                    <a:schemeClr val="accent1"/>
                  </a:solidFill>
                </a:ln>
                <a:effectLst/>
              </c:spPr>
            </c:marker>
            <c:bubble3D val="0"/>
            <c:extLst>
              <c:ext xmlns:c16="http://schemas.microsoft.com/office/drawing/2014/chart" uri="{C3380CC4-5D6E-409C-BE32-E72D297353CC}">
                <c16:uniqueId val="{0000001B-5FEE-4382-B10D-F9F18452EF5F}"/>
              </c:ext>
            </c:extLst>
          </c:dPt>
          <c:dPt>
            <c:idx val="84"/>
            <c:marker>
              <c:symbol val="circle"/>
              <c:size val="5"/>
              <c:spPr>
                <a:solidFill>
                  <a:srgbClr val="FFC000"/>
                </a:solidFill>
                <a:ln w="9525">
                  <a:solidFill>
                    <a:schemeClr val="accent1"/>
                  </a:solidFill>
                </a:ln>
                <a:effectLst/>
              </c:spPr>
            </c:marker>
            <c:bubble3D val="0"/>
            <c:extLst>
              <c:ext xmlns:c16="http://schemas.microsoft.com/office/drawing/2014/chart" uri="{C3380CC4-5D6E-409C-BE32-E72D297353CC}">
                <c16:uniqueId val="{0000001C-5FEE-4382-B10D-F9F18452EF5F}"/>
              </c:ext>
            </c:extLst>
          </c:dPt>
          <c:dPt>
            <c:idx val="85"/>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1D-5FEE-4382-B10D-F9F18452EF5F}"/>
              </c:ext>
            </c:extLst>
          </c:dPt>
          <c:dPt>
            <c:idx val="86"/>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1E-5FEE-4382-B10D-F9F18452EF5F}"/>
              </c:ext>
            </c:extLst>
          </c:dPt>
          <c:dPt>
            <c:idx val="87"/>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1F-5FEE-4382-B10D-F9F18452EF5F}"/>
              </c:ext>
            </c:extLst>
          </c:dPt>
          <c:dPt>
            <c:idx val="91"/>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20-5FEE-4382-B10D-F9F18452EF5F}"/>
              </c:ext>
            </c:extLst>
          </c:dPt>
          <c:dPt>
            <c:idx val="92"/>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21-5FEE-4382-B10D-F9F18452EF5F}"/>
              </c:ext>
            </c:extLst>
          </c:dPt>
          <c:dPt>
            <c:idx val="94"/>
            <c:marker>
              <c:symbol val="circle"/>
              <c:size val="5"/>
              <c:spPr>
                <a:solidFill>
                  <a:srgbClr val="FFC000"/>
                </a:solidFill>
                <a:ln w="9525">
                  <a:solidFill>
                    <a:schemeClr val="accent1"/>
                  </a:solidFill>
                </a:ln>
                <a:effectLst/>
              </c:spPr>
            </c:marker>
            <c:bubble3D val="0"/>
            <c:extLst>
              <c:ext xmlns:c16="http://schemas.microsoft.com/office/drawing/2014/chart" uri="{C3380CC4-5D6E-409C-BE32-E72D297353CC}">
                <c16:uniqueId val="{00000022-5FEE-4382-B10D-F9F18452EF5F}"/>
              </c:ext>
            </c:extLst>
          </c:dPt>
          <c:dPt>
            <c:idx val="101"/>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23-5FEE-4382-B10D-F9F18452EF5F}"/>
              </c:ext>
            </c:extLst>
          </c:dPt>
          <c:dPt>
            <c:idx val="102"/>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24-5FEE-4382-B10D-F9F18452EF5F}"/>
              </c:ext>
            </c:extLst>
          </c:dPt>
          <c:dPt>
            <c:idx val="103"/>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25-5FEE-4382-B10D-F9F18452EF5F}"/>
              </c:ext>
            </c:extLst>
          </c:dPt>
          <c:dPt>
            <c:idx val="104"/>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26-5FEE-4382-B10D-F9F18452EF5F}"/>
              </c:ext>
            </c:extLst>
          </c:dPt>
          <c:dPt>
            <c:idx val="105"/>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27-5FEE-4382-B10D-F9F18452EF5F}"/>
              </c:ext>
            </c:extLst>
          </c:dPt>
          <c:dPt>
            <c:idx val="106"/>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28-5FEE-4382-B10D-F9F18452EF5F}"/>
              </c:ext>
            </c:extLst>
          </c:dPt>
          <c:dPt>
            <c:idx val="107"/>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29-5FEE-4382-B10D-F9F18452EF5F}"/>
              </c:ext>
            </c:extLst>
          </c:dPt>
          <c:xVal>
            <c:numRef>
              <c:f>Sheet1!$B$2:$B$109</c:f>
              <c:numCache>
                <c:formatCode>General</c:formatCode>
                <c:ptCount val="108"/>
                <c:pt idx="0">
                  <c:v>62</c:v>
                </c:pt>
                <c:pt idx="1">
                  <c:v>62</c:v>
                </c:pt>
                <c:pt idx="2">
                  <c:v>62</c:v>
                </c:pt>
                <c:pt idx="3">
                  <c:v>68</c:v>
                </c:pt>
                <c:pt idx="4">
                  <c:v>68</c:v>
                </c:pt>
                <c:pt idx="5">
                  <c:v>90</c:v>
                </c:pt>
                <c:pt idx="6">
                  <c:v>90</c:v>
                </c:pt>
                <c:pt idx="7">
                  <c:v>107</c:v>
                </c:pt>
                <c:pt idx="8">
                  <c:v>107</c:v>
                </c:pt>
                <c:pt idx="9">
                  <c:v>116</c:v>
                </c:pt>
                <c:pt idx="10">
                  <c:v>128</c:v>
                </c:pt>
                <c:pt idx="11">
                  <c:v>130</c:v>
                </c:pt>
                <c:pt idx="12">
                  <c:v>140</c:v>
                </c:pt>
                <c:pt idx="13">
                  <c:v>140</c:v>
                </c:pt>
                <c:pt idx="14">
                  <c:v>144</c:v>
                </c:pt>
                <c:pt idx="15">
                  <c:v>144</c:v>
                </c:pt>
                <c:pt idx="16">
                  <c:v>147</c:v>
                </c:pt>
                <c:pt idx="17">
                  <c:v>156</c:v>
                </c:pt>
                <c:pt idx="18">
                  <c:v>156</c:v>
                </c:pt>
                <c:pt idx="19">
                  <c:v>157</c:v>
                </c:pt>
                <c:pt idx="20">
                  <c:v>157</c:v>
                </c:pt>
                <c:pt idx="21">
                  <c:v>160</c:v>
                </c:pt>
                <c:pt idx="22">
                  <c:v>160</c:v>
                </c:pt>
                <c:pt idx="23">
                  <c:v>160</c:v>
                </c:pt>
                <c:pt idx="24">
                  <c:v>165</c:v>
                </c:pt>
                <c:pt idx="25">
                  <c:v>165</c:v>
                </c:pt>
                <c:pt idx="26">
                  <c:v>170</c:v>
                </c:pt>
                <c:pt idx="27">
                  <c:v>170</c:v>
                </c:pt>
                <c:pt idx="28">
                  <c:v>170</c:v>
                </c:pt>
                <c:pt idx="29">
                  <c:v>170</c:v>
                </c:pt>
                <c:pt idx="30">
                  <c:v>170</c:v>
                </c:pt>
                <c:pt idx="31">
                  <c:v>170</c:v>
                </c:pt>
                <c:pt idx="32">
                  <c:v>170</c:v>
                </c:pt>
                <c:pt idx="33">
                  <c:v>172</c:v>
                </c:pt>
                <c:pt idx="34">
                  <c:v>173</c:v>
                </c:pt>
                <c:pt idx="35">
                  <c:v>173</c:v>
                </c:pt>
                <c:pt idx="36">
                  <c:v>173</c:v>
                </c:pt>
                <c:pt idx="37">
                  <c:v>174</c:v>
                </c:pt>
                <c:pt idx="38">
                  <c:v>174</c:v>
                </c:pt>
                <c:pt idx="39">
                  <c:v>174</c:v>
                </c:pt>
                <c:pt idx="40">
                  <c:v>179</c:v>
                </c:pt>
                <c:pt idx="41">
                  <c:v>180</c:v>
                </c:pt>
                <c:pt idx="42">
                  <c:v>180</c:v>
                </c:pt>
                <c:pt idx="43">
                  <c:v>180</c:v>
                </c:pt>
                <c:pt idx="44">
                  <c:v>180</c:v>
                </c:pt>
                <c:pt idx="45">
                  <c:v>180</c:v>
                </c:pt>
                <c:pt idx="46">
                  <c:v>183</c:v>
                </c:pt>
                <c:pt idx="47">
                  <c:v>183</c:v>
                </c:pt>
                <c:pt idx="48">
                  <c:v>187</c:v>
                </c:pt>
                <c:pt idx="49">
                  <c:v>187</c:v>
                </c:pt>
                <c:pt idx="50">
                  <c:v>190</c:v>
                </c:pt>
                <c:pt idx="51">
                  <c:v>190</c:v>
                </c:pt>
                <c:pt idx="52">
                  <c:v>190</c:v>
                </c:pt>
                <c:pt idx="53">
                  <c:v>190</c:v>
                </c:pt>
                <c:pt idx="54">
                  <c:v>190</c:v>
                </c:pt>
                <c:pt idx="55">
                  <c:v>190</c:v>
                </c:pt>
                <c:pt idx="56">
                  <c:v>195</c:v>
                </c:pt>
                <c:pt idx="57">
                  <c:v>195</c:v>
                </c:pt>
                <c:pt idx="58">
                  <c:v>195</c:v>
                </c:pt>
                <c:pt idx="59">
                  <c:v>195</c:v>
                </c:pt>
                <c:pt idx="60">
                  <c:v>196</c:v>
                </c:pt>
                <c:pt idx="61" formatCode="0">
                  <c:v>196</c:v>
                </c:pt>
                <c:pt idx="62" formatCode="0">
                  <c:v>196</c:v>
                </c:pt>
                <c:pt idx="63" formatCode="0">
                  <c:v>196</c:v>
                </c:pt>
                <c:pt idx="64" formatCode="0">
                  <c:v>196</c:v>
                </c:pt>
                <c:pt idx="65" formatCode="0">
                  <c:v>196</c:v>
                </c:pt>
                <c:pt idx="66" formatCode="0">
                  <c:v>196</c:v>
                </c:pt>
                <c:pt idx="67">
                  <c:v>200</c:v>
                </c:pt>
                <c:pt idx="68">
                  <c:v>200</c:v>
                </c:pt>
                <c:pt idx="69">
                  <c:v>205</c:v>
                </c:pt>
                <c:pt idx="70">
                  <c:v>216</c:v>
                </c:pt>
                <c:pt idx="71">
                  <c:v>216</c:v>
                </c:pt>
                <c:pt idx="72" formatCode="0">
                  <c:v>222.25</c:v>
                </c:pt>
                <c:pt idx="73" formatCode="0">
                  <c:v>222.25</c:v>
                </c:pt>
                <c:pt idx="74" formatCode="0">
                  <c:v>222.25</c:v>
                </c:pt>
                <c:pt idx="75" formatCode="0">
                  <c:v>222.25</c:v>
                </c:pt>
                <c:pt idx="76" formatCode="0">
                  <c:v>222.25</c:v>
                </c:pt>
                <c:pt idx="77">
                  <c:v>223</c:v>
                </c:pt>
                <c:pt idx="78" formatCode="0">
                  <c:v>223.5</c:v>
                </c:pt>
                <c:pt idx="79">
                  <c:v>224</c:v>
                </c:pt>
                <c:pt idx="80" formatCode="0">
                  <c:v>227.5</c:v>
                </c:pt>
                <c:pt idx="81">
                  <c:v>239</c:v>
                </c:pt>
                <c:pt idx="82" formatCode="0">
                  <c:v>239.25</c:v>
                </c:pt>
                <c:pt idx="83">
                  <c:v>241</c:v>
                </c:pt>
                <c:pt idx="84">
                  <c:v>242</c:v>
                </c:pt>
                <c:pt idx="85">
                  <c:v>243</c:v>
                </c:pt>
                <c:pt idx="86" formatCode="0">
                  <c:v>245.75</c:v>
                </c:pt>
                <c:pt idx="87">
                  <c:v>255</c:v>
                </c:pt>
                <c:pt idx="88" formatCode="0">
                  <c:v>255</c:v>
                </c:pt>
                <c:pt idx="89" formatCode="0">
                  <c:v>255</c:v>
                </c:pt>
                <c:pt idx="90" formatCode="0">
                  <c:v>255</c:v>
                </c:pt>
                <c:pt idx="91" formatCode="0">
                  <c:v>260.25</c:v>
                </c:pt>
                <c:pt idx="92" formatCode="0">
                  <c:v>265.5</c:v>
                </c:pt>
                <c:pt idx="93" formatCode="0">
                  <c:v>265.5</c:v>
                </c:pt>
                <c:pt idx="94" formatCode="0">
                  <c:v>284</c:v>
                </c:pt>
                <c:pt idx="95">
                  <c:v>289</c:v>
                </c:pt>
                <c:pt idx="96">
                  <c:v>289</c:v>
                </c:pt>
                <c:pt idx="97">
                  <c:v>300</c:v>
                </c:pt>
                <c:pt idx="98">
                  <c:v>308</c:v>
                </c:pt>
                <c:pt idx="99">
                  <c:v>310</c:v>
                </c:pt>
                <c:pt idx="100">
                  <c:v>314</c:v>
                </c:pt>
                <c:pt idx="101">
                  <c:v>315</c:v>
                </c:pt>
                <c:pt idx="102">
                  <c:v>340</c:v>
                </c:pt>
                <c:pt idx="103">
                  <c:v>346</c:v>
                </c:pt>
                <c:pt idx="104">
                  <c:v>353</c:v>
                </c:pt>
                <c:pt idx="105">
                  <c:v>362</c:v>
                </c:pt>
                <c:pt idx="106">
                  <c:v>368</c:v>
                </c:pt>
                <c:pt idx="107">
                  <c:v>394</c:v>
                </c:pt>
              </c:numCache>
            </c:numRef>
          </c:xVal>
          <c:yVal>
            <c:numRef>
              <c:f>Sheet1!$C$2:$C$109</c:f>
              <c:numCache>
                <c:formatCode>General</c:formatCode>
                <c:ptCount val="108"/>
                <c:pt idx="0">
                  <c:v>42</c:v>
                </c:pt>
                <c:pt idx="1">
                  <c:v>41</c:v>
                </c:pt>
                <c:pt idx="2">
                  <c:v>51</c:v>
                </c:pt>
                <c:pt idx="3">
                  <c:v>43</c:v>
                </c:pt>
                <c:pt idx="4">
                  <c:v>33</c:v>
                </c:pt>
                <c:pt idx="5">
                  <c:v>97</c:v>
                </c:pt>
                <c:pt idx="6">
                  <c:v>101</c:v>
                </c:pt>
                <c:pt idx="7">
                  <c:v>105</c:v>
                </c:pt>
                <c:pt idx="8">
                  <c:v>39</c:v>
                </c:pt>
                <c:pt idx="9">
                  <c:v>45</c:v>
                </c:pt>
                <c:pt idx="10">
                  <c:v>60</c:v>
                </c:pt>
                <c:pt idx="11">
                  <c:v>76</c:v>
                </c:pt>
                <c:pt idx="12">
                  <c:v>51</c:v>
                </c:pt>
                <c:pt idx="13">
                  <c:v>79</c:v>
                </c:pt>
                <c:pt idx="14">
                  <c:v>68</c:v>
                </c:pt>
                <c:pt idx="15">
                  <c:v>32</c:v>
                </c:pt>
                <c:pt idx="16">
                  <c:v>60</c:v>
                </c:pt>
                <c:pt idx="17">
                  <c:v>69</c:v>
                </c:pt>
                <c:pt idx="18">
                  <c:v>69</c:v>
                </c:pt>
                <c:pt idx="19">
                  <c:v>68</c:v>
                </c:pt>
                <c:pt idx="20">
                  <c:v>69</c:v>
                </c:pt>
                <c:pt idx="21">
                  <c:v>86</c:v>
                </c:pt>
                <c:pt idx="22">
                  <c:v>45</c:v>
                </c:pt>
                <c:pt idx="23">
                  <c:v>25</c:v>
                </c:pt>
                <c:pt idx="24">
                  <c:v>96</c:v>
                </c:pt>
                <c:pt idx="25">
                  <c:v>74</c:v>
                </c:pt>
                <c:pt idx="26">
                  <c:v>97</c:v>
                </c:pt>
                <c:pt idx="27">
                  <c:v>10</c:v>
                </c:pt>
                <c:pt idx="28">
                  <c:v>13</c:v>
                </c:pt>
                <c:pt idx="29">
                  <c:v>27</c:v>
                </c:pt>
                <c:pt idx="30">
                  <c:v>40</c:v>
                </c:pt>
                <c:pt idx="31">
                  <c:v>37</c:v>
                </c:pt>
                <c:pt idx="32">
                  <c:v>37</c:v>
                </c:pt>
                <c:pt idx="33">
                  <c:v>15</c:v>
                </c:pt>
                <c:pt idx="34">
                  <c:v>87</c:v>
                </c:pt>
                <c:pt idx="35">
                  <c:v>31</c:v>
                </c:pt>
                <c:pt idx="36">
                  <c:v>49</c:v>
                </c:pt>
                <c:pt idx="37">
                  <c:v>70</c:v>
                </c:pt>
                <c:pt idx="38">
                  <c:v>73</c:v>
                </c:pt>
                <c:pt idx="39">
                  <c:v>72</c:v>
                </c:pt>
                <c:pt idx="40">
                  <c:v>70</c:v>
                </c:pt>
                <c:pt idx="41">
                  <c:v>99</c:v>
                </c:pt>
                <c:pt idx="42">
                  <c:v>89</c:v>
                </c:pt>
                <c:pt idx="43">
                  <c:v>43</c:v>
                </c:pt>
                <c:pt idx="44">
                  <c:v>23</c:v>
                </c:pt>
                <c:pt idx="45">
                  <c:v>38</c:v>
                </c:pt>
                <c:pt idx="46">
                  <c:v>58</c:v>
                </c:pt>
                <c:pt idx="47">
                  <c:v>43</c:v>
                </c:pt>
                <c:pt idx="48">
                  <c:v>85</c:v>
                </c:pt>
                <c:pt idx="49">
                  <c:v>86</c:v>
                </c:pt>
                <c:pt idx="50">
                  <c:v>26</c:v>
                </c:pt>
                <c:pt idx="51">
                  <c:v>25</c:v>
                </c:pt>
                <c:pt idx="52">
                  <c:v>77</c:v>
                </c:pt>
                <c:pt idx="53">
                  <c:v>32</c:v>
                </c:pt>
                <c:pt idx="54">
                  <c:v>50</c:v>
                </c:pt>
                <c:pt idx="55">
                  <c:v>44</c:v>
                </c:pt>
                <c:pt idx="56">
                  <c:v>107</c:v>
                </c:pt>
                <c:pt idx="57">
                  <c:v>97</c:v>
                </c:pt>
                <c:pt idx="58">
                  <c:v>65</c:v>
                </c:pt>
                <c:pt idx="59">
                  <c:v>94</c:v>
                </c:pt>
                <c:pt idx="60">
                  <c:v>20</c:v>
                </c:pt>
                <c:pt idx="61">
                  <c:v>50</c:v>
                </c:pt>
                <c:pt idx="62">
                  <c:v>50</c:v>
                </c:pt>
                <c:pt idx="63">
                  <c:v>50</c:v>
                </c:pt>
                <c:pt idx="64">
                  <c:v>50</c:v>
                </c:pt>
                <c:pt idx="65">
                  <c:v>50</c:v>
                </c:pt>
                <c:pt idx="66">
                  <c:v>50</c:v>
                </c:pt>
                <c:pt idx="67">
                  <c:v>30</c:v>
                </c:pt>
                <c:pt idx="68">
                  <c:v>52</c:v>
                </c:pt>
                <c:pt idx="69">
                  <c:v>50</c:v>
                </c:pt>
                <c:pt idx="70">
                  <c:v>55</c:v>
                </c:pt>
                <c:pt idx="71">
                  <c:v>60</c:v>
                </c:pt>
                <c:pt idx="72">
                  <c:v>50</c:v>
                </c:pt>
                <c:pt idx="73">
                  <c:v>50</c:v>
                </c:pt>
                <c:pt idx="74">
                  <c:v>50</c:v>
                </c:pt>
                <c:pt idx="75">
                  <c:v>50</c:v>
                </c:pt>
                <c:pt idx="76">
                  <c:v>50</c:v>
                </c:pt>
                <c:pt idx="77">
                  <c:v>74</c:v>
                </c:pt>
                <c:pt idx="78">
                  <c:v>50</c:v>
                </c:pt>
                <c:pt idx="79">
                  <c:v>70</c:v>
                </c:pt>
                <c:pt idx="80">
                  <c:v>50</c:v>
                </c:pt>
                <c:pt idx="81">
                  <c:v>60</c:v>
                </c:pt>
                <c:pt idx="82">
                  <c:v>60</c:v>
                </c:pt>
                <c:pt idx="83">
                  <c:v>78</c:v>
                </c:pt>
                <c:pt idx="84">
                  <c:v>95</c:v>
                </c:pt>
                <c:pt idx="85">
                  <c:v>75</c:v>
                </c:pt>
                <c:pt idx="86">
                  <c:v>60</c:v>
                </c:pt>
                <c:pt idx="87">
                  <c:v>75</c:v>
                </c:pt>
                <c:pt idx="88">
                  <c:v>75</c:v>
                </c:pt>
                <c:pt idx="89">
                  <c:v>75</c:v>
                </c:pt>
                <c:pt idx="90">
                  <c:v>75</c:v>
                </c:pt>
                <c:pt idx="91">
                  <c:v>75</c:v>
                </c:pt>
                <c:pt idx="92">
                  <c:v>75</c:v>
                </c:pt>
                <c:pt idx="93">
                  <c:v>75</c:v>
                </c:pt>
                <c:pt idx="94">
                  <c:v>115</c:v>
                </c:pt>
                <c:pt idx="95">
                  <c:v>54</c:v>
                </c:pt>
                <c:pt idx="96">
                  <c:v>57</c:v>
                </c:pt>
                <c:pt idx="97">
                  <c:v>72</c:v>
                </c:pt>
                <c:pt idx="98">
                  <c:v>78</c:v>
                </c:pt>
                <c:pt idx="99">
                  <c:v>69</c:v>
                </c:pt>
                <c:pt idx="100">
                  <c:v>74</c:v>
                </c:pt>
                <c:pt idx="101">
                  <c:v>35</c:v>
                </c:pt>
                <c:pt idx="102">
                  <c:v>81</c:v>
                </c:pt>
                <c:pt idx="103">
                  <c:v>37</c:v>
                </c:pt>
                <c:pt idx="104">
                  <c:v>78</c:v>
                </c:pt>
                <c:pt idx="105">
                  <c:v>70</c:v>
                </c:pt>
                <c:pt idx="106">
                  <c:v>97</c:v>
                </c:pt>
                <c:pt idx="107">
                  <c:v>101</c:v>
                </c:pt>
              </c:numCache>
            </c:numRef>
          </c:yVal>
          <c:smooth val="0"/>
          <c:extLst>
            <c:ext xmlns:c16="http://schemas.microsoft.com/office/drawing/2014/chart" uri="{C3380CC4-5D6E-409C-BE32-E72D297353CC}">
              <c16:uniqueId val="{0000002A-5FEE-4382-B10D-F9F18452EF5F}"/>
            </c:ext>
          </c:extLst>
        </c:ser>
        <c:dLbls>
          <c:showLegendKey val="0"/>
          <c:showVal val="0"/>
          <c:showCatName val="0"/>
          <c:showSerName val="0"/>
          <c:showPercent val="0"/>
          <c:showBubbleSize val="0"/>
        </c:dLbls>
        <c:axId val="102628623"/>
        <c:axId val="2123106575"/>
      </c:scatterChart>
      <c:valAx>
        <c:axId val="102628623"/>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Recommended total annual N (kg/ha)</a:t>
                </a:r>
              </a:p>
            </c:rich>
          </c:tx>
          <c:layout>
            <c:manualLayout>
              <c:xMode val="edge"/>
              <c:yMode val="edge"/>
              <c:x val="0.35229046369203848"/>
              <c:y val="0.9100462962962963"/>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alpha val="97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2123106575"/>
        <c:crosses val="autoZero"/>
        <c:crossBetween val="midCat"/>
      </c:valAx>
      <c:valAx>
        <c:axId val="2123106575"/>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Yield (ton/ha)</a:t>
                </a:r>
              </a:p>
            </c:rich>
          </c:tx>
          <c:layout>
            <c:manualLayout>
              <c:xMode val="edge"/>
              <c:yMode val="edge"/>
              <c:x val="5.5555555555555558E-3"/>
              <c:y val="0.28388123359580053"/>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02628623"/>
        <c:crosses val="autoZero"/>
        <c:crossBetween val="midCat"/>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147652819417139"/>
          <c:y val="5.3710891292205444E-2"/>
          <c:w val="0.84511351706036741"/>
          <c:h val="0.77986913094196564"/>
        </c:manualLayout>
      </c:layout>
      <c:scatterChart>
        <c:scatterStyle val="lineMarker"/>
        <c:varyColors val="0"/>
        <c:dLbls>
          <c:showLegendKey val="0"/>
          <c:showVal val="0"/>
          <c:showCatName val="0"/>
          <c:showSerName val="0"/>
          <c:showPercent val="0"/>
          <c:showBubbleSize val="0"/>
        </c:dLbls>
        <c:axId val="102628623"/>
        <c:axId val="2123106575"/>
      </c:scatterChart>
      <c:valAx>
        <c:axId val="102628623"/>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Recommended total annual N (kg/ha)</a:t>
                </a:r>
              </a:p>
            </c:rich>
          </c:tx>
          <c:layout>
            <c:manualLayout>
              <c:xMode val="edge"/>
              <c:yMode val="edge"/>
              <c:x val="0.35229046369203848"/>
              <c:y val="0.9100462962962963"/>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alpha val="97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2123106575"/>
        <c:crosses val="autoZero"/>
        <c:crossBetween val="midCat"/>
      </c:valAx>
      <c:valAx>
        <c:axId val="2123106575"/>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Yield (ton/ha)</a:t>
                </a:r>
              </a:p>
            </c:rich>
          </c:tx>
          <c:layout>
            <c:manualLayout>
              <c:xMode val="edge"/>
              <c:yMode val="edge"/>
              <c:x val="5.5555555555555558E-3"/>
              <c:y val="0.28388123359580053"/>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02628623"/>
        <c:crosses val="autoZero"/>
        <c:crossBetween val="midCat"/>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147652819417139"/>
          <c:y val="5.3710891292205444E-2"/>
          <c:w val="0.84511351706036741"/>
          <c:h val="0.77986913094196564"/>
        </c:manualLayout>
      </c:layout>
      <c:scatterChart>
        <c:scatterStyle val="lineMarker"/>
        <c:varyColors val="0"/>
        <c:ser>
          <c:idx val="0"/>
          <c:order val="0"/>
          <c:tx>
            <c:strRef>
              <c:f>Sheet1!$C$1</c:f>
              <c:strCache>
                <c:ptCount val="1"/>
                <c:pt idx="0">
                  <c:v>Yiled (ton/ha)</c:v>
                </c:pt>
              </c:strCache>
            </c:strRef>
          </c:tx>
          <c:spPr>
            <a:ln w="38100" cap="rnd">
              <a:noFill/>
              <a:round/>
            </a:ln>
            <a:effectLst/>
          </c:spPr>
          <c:marker>
            <c:symbol val="circle"/>
            <c:size val="5"/>
            <c:spPr>
              <a:solidFill>
                <a:schemeClr val="accent1"/>
              </a:solidFill>
              <a:ln w="9525">
                <a:solidFill>
                  <a:schemeClr val="accent1"/>
                </a:solidFill>
              </a:ln>
              <a:effectLst/>
            </c:spPr>
          </c:marker>
          <c:dPt>
            <c:idx val="5"/>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0-9672-408D-8557-12668798B2F8}"/>
              </c:ext>
            </c:extLst>
          </c:dPt>
          <c:dPt>
            <c:idx val="6"/>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1-9672-408D-8557-12668798B2F8}"/>
              </c:ext>
            </c:extLst>
          </c:dPt>
          <c:dPt>
            <c:idx val="7"/>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2-9672-408D-8557-12668798B2F8}"/>
              </c:ext>
            </c:extLst>
          </c:dPt>
          <c:dPt>
            <c:idx val="10"/>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3-9672-408D-8557-12668798B2F8}"/>
              </c:ext>
            </c:extLst>
          </c:dPt>
          <c:dPt>
            <c:idx val="13"/>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4-9672-408D-8557-12668798B2F8}"/>
              </c:ext>
            </c:extLst>
          </c:dPt>
          <c:dPt>
            <c:idx val="14"/>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05-9672-408D-8557-12668798B2F8}"/>
              </c:ext>
            </c:extLst>
          </c:dPt>
          <c:dPt>
            <c:idx val="15"/>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6-9672-408D-8557-12668798B2F8}"/>
              </c:ext>
            </c:extLst>
          </c:dPt>
          <c:dPt>
            <c:idx val="16"/>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7-9672-408D-8557-12668798B2F8}"/>
              </c:ext>
            </c:extLst>
          </c:dPt>
          <c:dPt>
            <c:idx val="17"/>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8-9672-408D-8557-12668798B2F8}"/>
              </c:ext>
            </c:extLst>
          </c:dPt>
          <c:dPt>
            <c:idx val="18"/>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9-9672-408D-8557-12668798B2F8}"/>
              </c:ext>
            </c:extLst>
          </c:dPt>
          <c:dPt>
            <c:idx val="19"/>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A-9672-408D-8557-12668798B2F8}"/>
              </c:ext>
            </c:extLst>
          </c:dPt>
          <c:dPt>
            <c:idx val="20"/>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B-9672-408D-8557-12668798B2F8}"/>
              </c:ext>
            </c:extLst>
          </c:dPt>
          <c:dPt>
            <c:idx val="21"/>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C-9672-408D-8557-12668798B2F8}"/>
              </c:ext>
            </c:extLst>
          </c:dPt>
          <c:dPt>
            <c:idx val="25"/>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D-9672-408D-8557-12668798B2F8}"/>
              </c:ext>
            </c:extLst>
          </c:dPt>
          <c:dPt>
            <c:idx val="26"/>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E-9672-408D-8557-12668798B2F8}"/>
              </c:ext>
            </c:extLst>
          </c:dPt>
          <c:dPt>
            <c:idx val="29"/>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F-9672-408D-8557-12668798B2F8}"/>
              </c:ext>
            </c:extLst>
          </c:dPt>
          <c:dPt>
            <c:idx val="33"/>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10-9672-408D-8557-12668798B2F8}"/>
              </c:ext>
            </c:extLst>
          </c:dPt>
          <c:dPt>
            <c:idx val="34"/>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11-9672-408D-8557-12668798B2F8}"/>
              </c:ext>
            </c:extLst>
          </c:dPt>
          <c:dPt>
            <c:idx val="35"/>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12-9672-408D-8557-12668798B2F8}"/>
              </c:ext>
            </c:extLst>
          </c:dPt>
          <c:dPt>
            <c:idx val="36"/>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13-9672-408D-8557-12668798B2F8}"/>
              </c:ext>
            </c:extLst>
          </c:dPt>
          <c:dPt>
            <c:idx val="37"/>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14-9672-408D-8557-12668798B2F8}"/>
              </c:ext>
            </c:extLst>
          </c:dPt>
          <c:dPt>
            <c:idx val="43"/>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5-9672-408D-8557-12668798B2F8}"/>
              </c:ext>
            </c:extLst>
          </c:dPt>
          <c:dPt>
            <c:idx val="4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6-9672-408D-8557-12668798B2F8}"/>
              </c:ext>
            </c:extLst>
          </c:dPt>
          <c:dPt>
            <c:idx val="47"/>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17-9672-408D-8557-12668798B2F8}"/>
              </c:ext>
            </c:extLst>
          </c:dPt>
          <c:dPt>
            <c:idx val="49"/>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8-9672-408D-8557-12668798B2F8}"/>
              </c:ext>
            </c:extLst>
          </c:dPt>
          <c:dPt>
            <c:idx val="50"/>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9-9672-408D-8557-12668798B2F8}"/>
              </c:ext>
            </c:extLst>
          </c:dPt>
          <c:dPt>
            <c:idx val="51"/>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A-9672-408D-8557-12668798B2F8}"/>
              </c:ext>
            </c:extLst>
          </c:dPt>
          <c:dPt>
            <c:idx val="5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B-9672-408D-8557-12668798B2F8}"/>
              </c:ext>
            </c:extLst>
          </c:dPt>
          <c:dPt>
            <c:idx val="59"/>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1C-9672-408D-8557-12668798B2F8}"/>
              </c:ext>
            </c:extLst>
          </c:dPt>
          <c:dPt>
            <c:idx val="62"/>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D-9672-408D-8557-12668798B2F8}"/>
              </c:ext>
            </c:extLst>
          </c:dPt>
          <c:dPt>
            <c:idx val="63"/>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E-9672-408D-8557-12668798B2F8}"/>
              </c:ext>
            </c:extLst>
          </c:dPt>
          <c:dPt>
            <c:idx val="6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F-9672-408D-8557-12668798B2F8}"/>
              </c:ext>
            </c:extLst>
          </c:dPt>
          <c:dPt>
            <c:idx val="66"/>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0-9672-408D-8557-12668798B2F8}"/>
              </c:ext>
            </c:extLst>
          </c:dPt>
          <c:dPt>
            <c:idx val="72"/>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1-9672-408D-8557-12668798B2F8}"/>
              </c:ext>
            </c:extLst>
          </c:dPt>
          <c:dPt>
            <c:idx val="7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2-9672-408D-8557-12668798B2F8}"/>
              </c:ext>
            </c:extLst>
          </c:dPt>
          <c:dPt>
            <c:idx val="79"/>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3-9672-408D-8557-12668798B2F8}"/>
              </c:ext>
            </c:extLst>
          </c:dPt>
          <c:dPt>
            <c:idx val="85"/>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4-9672-408D-8557-12668798B2F8}"/>
              </c:ext>
            </c:extLst>
          </c:dPt>
          <c:dPt>
            <c:idx val="86"/>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5-9672-408D-8557-12668798B2F8}"/>
              </c:ext>
            </c:extLst>
          </c:dPt>
          <c:dPt>
            <c:idx val="87"/>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6-9672-408D-8557-12668798B2F8}"/>
              </c:ext>
            </c:extLst>
          </c:dPt>
          <c:dPt>
            <c:idx val="88"/>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7-9672-408D-8557-12668798B2F8}"/>
              </c:ext>
            </c:extLst>
          </c:dPt>
          <c:dPt>
            <c:idx val="89"/>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8-9672-408D-8557-12668798B2F8}"/>
              </c:ext>
            </c:extLst>
          </c:dPt>
          <c:dPt>
            <c:idx val="90"/>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9-9672-408D-8557-12668798B2F8}"/>
              </c:ext>
            </c:extLst>
          </c:dPt>
          <c:dPt>
            <c:idx val="91"/>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A-9672-408D-8557-12668798B2F8}"/>
              </c:ext>
            </c:extLst>
          </c:dPt>
          <c:dPt>
            <c:idx val="92"/>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B-9672-408D-8557-12668798B2F8}"/>
              </c:ext>
            </c:extLst>
          </c:dPt>
          <c:dPt>
            <c:idx val="93"/>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C-9672-408D-8557-12668798B2F8}"/>
              </c:ext>
            </c:extLst>
          </c:dPt>
          <c:dPt>
            <c:idx val="98"/>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D-9672-408D-8557-12668798B2F8}"/>
              </c:ext>
            </c:extLst>
          </c:dPt>
          <c:dPt>
            <c:idx val="100"/>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E-9672-408D-8557-12668798B2F8}"/>
              </c:ext>
            </c:extLst>
          </c:dPt>
          <c:dPt>
            <c:idx val="101"/>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2F-9672-408D-8557-12668798B2F8}"/>
              </c:ext>
            </c:extLst>
          </c:dPt>
          <c:dPt>
            <c:idx val="102"/>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30-9672-408D-8557-12668798B2F8}"/>
              </c:ext>
            </c:extLst>
          </c:dPt>
          <c:dPt>
            <c:idx val="103"/>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31-9672-408D-8557-12668798B2F8}"/>
              </c:ext>
            </c:extLst>
          </c:dPt>
          <c:dPt>
            <c:idx val="104"/>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32-9672-408D-8557-12668798B2F8}"/>
              </c:ext>
            </c:extLst>
          </c:dPt>
          <c:dPt>
            <c:idx val="106"/>
            <c:marker>
              <c:symbol val="circle"/>
              <c:size val="5"/>
              <c:spPr>
                <a:solidFill>
                  <a:schemeClr val="accent4">
                    <a:lumMod val="50000"/>
                  </a:schemeClr>
                </a:solidFill>
                <a:ln w="9525">
                  <a:solidFill>
                    <a:schemeClr val="accent1"/>
                  </a:solidFill>
                </a:ln>
                <a:effectLst/>
              </c:spPr>
            </c:marker>
            <c:bubble3D val="0"/>
            <c:extLst>
              <c:ext xmlns:c16="http://schemas.microsoft.com/office/drawing/2014/chart" uri="{C3380CC4-5D6E-409C-BE32-E72D297353CC}">
                <c16:uniqueId val="{00000033-9672-408D-8557-12668798B2F8}"/>
              </c:ext>
            </c:extLst>
          </c:dPt>
          <c:dPt>
            <c:idx val="107"/>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34-9672-408D-8557-12668798B2F8}"/>
              </c:ext>
            </c:extLst>
          </c:dPt>
          <c:dPt>
            <c:idx val="108"/>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5-9672-408D-8557-12668798B2F8}"/>
              </c:ext>
            </c:extLst>
          </c:dPt>
          <c:dPt>
            <c:idx val="110"/>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6-9672-408D-8557-12668798B2F8}"/>
              </c:ext>
            </c:extLst>
          </c:dPt>
          <c:dPt>
            <c:idx val="111"/>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37-9672-408D-8557-12668798B2F8}"/>
              </c:ext>
            </c:extLst>
          </c:dPt>
          <c:dPt>
            <c:idx val="112"/>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8-9672-408D-8557-12668798B2F8}"/>
              </c:ext>
            </c:extLst>
          </c:dPt>
          <c:dPt>
            <c:idx val="116"/>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39-9672-408D-8557-12668798B2F8}"/>
              </c:ext>
            </c:extLst>
          </c:dPt>
          <c:dPt>
            <c:idx val="117"/>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A-9672-408D-8557-12668798B2F8}"/>
              </c:ext>
            </c:extLst>
          </c:dPt>
          <c:dPt>
            <c:idx val="118"/>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B-9672-408D-8557-12668798B2F8}"/>
              </c:ext>
            </c:extLst>
          </c:dPt>
          <c:dPt>
            <c:idx val="120"/>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3C-9672-408D-8557-12668798B2F8}"/>
              </c:ext>
            </c:extLst>
          </c:dPt>
          <c:dPt>
            <c:idx val="121"/>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3D-9672-408D-8557-12668798B2F8}"/>
              </c:ext>
            </c:extLst>
          </c:dPt>
          <c:dPt>
            <c:idx val="122"/>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3E-9672-408D-8557-12668798B2F8}"/>
              </c:ext>
            </c:extLst>
          </c:dPt>
          <c:dPt>
            <c:idx val="123"/>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3F-9672-408D-8557-12668798B2F8}"/>
              </c:ext>
            </c:extLst>
          </c:dPt>
          <c:dPt>
            <c:idx val="124"/>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0-9672-408D-8557-12668798B2F8}"/>
              </c:ext>
            </c:extLst>
          </c:dPt>
          <c:dPt>
            <c:idx val="125"/>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1-9672-408D-8557-12668798B2F8}"/>
              </c:ext>
            </c:extLst>
          </c:dPt>
          <c:dPt>
            <c:idx val="126"/>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2-9672-408D-8557-12668798B2F8}"/>
              </c:ext>
            </c:extLst>
          </c:dPt>
          <c:dPt>
            <c:idx val="127"/>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3-9672-408D-8557-12668798B2F8}"/>
              </c:ext>
            </c:extLst>
          </c:dPt>
          <c:dPt>
            <c:idx val="128"/>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44-9672-408D-8557-12668798B2F8}"/>
              </c:ext>
            </c:extLst>
          </c:dPt>
          <c:dPt>
            <c:idx val="129"/>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5-9672-408D-8557-12668798B2F8}"/>
              </c:ext>
            </c:extLst>
          </c:dPt>
          <c:dPt>
            <c:idx val="130"/>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6-9672-408D-8557-12668798B2F8}"/>
              </c:ext>
            </c:extLst>
          </c:dPt>
          <c:dPt>
            <c:idx val="131"/>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7-9672-408D-8557-12668798B2F8}"/>
              </c:ext>
            </c:extLst>
          </c:dPt>
          <c:dPt>
            <c:idx val="132"/>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8-9672-408D-8557-12668798B2F8}"/>
              </c:ext>
            </c:extLst>
          </c:dPt>
          <c:dPt>
            <c:idx val="133"/>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9-9672-408D-8557-12668798B2F8}"/>
              </c:ext>
            </c:extLst>
          </c:dPt>
          <c:dPt>
            <c:idx val="134"/>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A-9672-408D-8557-12668798B2F8}"/>
              </c:ext>
            </c:extLst>
          </c:dPt>
          <c:dPt>
            <c:idx val="135"/>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B-9672-408D-8557-12668798B2F8}"/>
              </c:ext>
            </c:extLst>
          </c:dPt>
          <c:dPt>
            <c:idx val="136"/>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C-9672-408D-8557-12668798B2F8}"/>
              </c:ext>
            </c:extLst>
          </c:dPt>
          <c:dPt>
            <c:idx val="137"/>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D-9672-408D-8557-12668798B2F8}"/>
              </c:ext>
            </c:extLst>
          </c:dPt>
          <c:dPt>
            <c:idx val="138"/>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E-9672-408D-8557-12668798B2F8}"/>
              </c:ext>
            </c:extLst>
          </c:dPt>
          <c:dPt>
            <c:idx val="139"/>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F-9672-408D-8557-12668798B2F8}"/>
              </c:ext>
            </c:extLst>
          </c:dPt>
          <c:dPt>
            <c:idx val="140"/>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50-9672-408D-8557-12668798B2F8}"/>
              </c:ext>
            </c:extLst>
          </c:dPt>
          <c:dPt>
            <c:idx val="141"/>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1-9672-408D-8557-12668798B2F8}"/>
              </c:ext>
            </c:extLst>
          </c:dPt>
          <c:dPt>
            <c:idx val="142"/>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52-9672-408D-8557-12668798B2F8}"/>
              </c:ext>
            </c:extLst>
          </c:dPt>
          <c:dPt>
            <c:idx val="143"/>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53-9672-408D-8557-12668798B2F8}"/>
              </c:ext>
            </c:extLst>
          </c:dPt>
          <c:dPt>
            <c:idx val="144"/>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4-9672-408D-8557-12668798B2F8}"/>
              </c:ext>
            </c:extLst>
          </c:dPt>
          <c:dPt>
            <c:idx val="145"/>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5-9672-408D-8557-12668798B2F8}"/>
              </c:ext>
            </c:extLst>
          </c:dPt>
          <c:dPt>
            <c:idx val="146"/>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56-9672-408D-8557-12668798B2F8}"/>
              </c:ext>
            </c:extLst>
          </c:dPt>
          <c:dPt>
            <c:idx val="148"/>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57-9672-408D-8557-12668798B2F8}"/>
              </c:ext>
            </c:extLst>
          </c:dPt>
          <c:dPt>
            <c:idx val="149"/>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8-9672-408D-8557-12668798B2F8}"/>
              </c:ext>
            </c:extLst>
          </c:dPt>
          <c:dPt>
            <c:idx val="150"/>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9-9672-408D-8557-12668798B2F8}"/>
              </c:ext>
            </c:extLst>
          </c:dPt>
          <c:dPt>
            <c:idx val="151"/>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A-9672-408D-8557-12668798B2F8}"/>
              </c:ext>
            </c:extLst>
          </c:dPt>
          <c:xVal>
            <c:numRef>
              <c:f>Sheet1!$B$2:$B$153</c:f>
              <c:numCache>
                <c:formatCode>General</c:formatCode>
                <c:ptCount val="152"/>
                <c:pt idx="0">
                  <c:v>62</c:v>
                </c:pt>
                <c:pt idx="1">
                  <c:v>62</c:v>
                </c:pt>
                <c:pt idx="2">
                  <c:v>62</c:v>
                </c:pt>
                <c:pt idx="3">
                  <c:v>68</c:v>
                </c:pt>
                <c:pt idx="4">
                  <c:v>68</c:v>
                </c:pt>
                <c:pt idx="5" formatCode="0">
                  <c:v>68</c:v>
                </c:pt>
                <c:pt idx="6" formatCode="0">
                  <c:v>73</c:v>
                </c:pt>
                <c:pt idx="7" formatCode="0">
                  <c:v>85</c:v>
                </c:pt>
                <c:pt idx="8">
                  <c:v>90</c:v>
                </c:pt>
                <c:pt idx="9">
                  <c:v>90</c:v>
                </c:pt>
                <c:pt idx="10" formatCode="0">
                  <c:v>103</c:v>
                </c:pt>
                <c:pt idx="11">
                  <c:v>107</c:v>
                </c:pt>
                <c:pt idx="12">
                  <c:v>107</c:v>
                </c:pt>
                <c:pt idx="13" formatCode="0">
                  <c:v>115</c:v>
                </c:pt>
                <c:pt idx="14">
                  <c:v>116</c:v>
                </c:pt>
                <c:pt idx="15" formatCode="0">
                  <c:v>118</c:v>
                </c:pt>
                <c:pt idx="16" formatCode="0">
                  <c:v>119</c:v>
                </c:pt>
                <c:pt idx="17" formatCode="0">
                  <c:v>119</c:v>
                </c:pt>
                <c:pt idx="18" formatCode="0">
                  <c:v>119</c:v>
                </c:pt>
                <c:pt idx="19" formatCode="0">
                  <c:v>119.25</c:v>
                </c:pt>
                <c:pt idx="20" formatCode="0">
                  <c:v>120</c:v>
                </c:pt>
                <c:pt idx="21" formatCode="0">
                  <c:v>121.5</c:v>
                </c:pt>
                <c:pt idx="22" formatCode="0">
                  <c:v>121.5</c:v>
                </c:pt>
                <c:pt idx="23">
                  <c:v>128</c:v>
                </c:pt>
                <c:pt idx="24">
                  <c:v>130</c:v>
                </c:pt>
                <c:pt idx="25" formatCode="0">
                  <c:v>138</c:v>
                </c:pt>
                <c:pt idx="26">
                  <c:v>140</c:v>
                </c:pt>
                <c:pt idx="27">
                  <c:v>140</c:v>
                </c:pt>
                <c:pt idx="28" formatCode="0">
                  <c:v>141</c:v>
                </c:pt>
                <c:pt idx="29" formatCode="0">
                  <c:v>142.5</c:v>
                </c:pt>
                <c:pt idx="30" formatCode="0">
                  <c:v>142.5</c:v>
                </c:pt>
                <c:pt idx="31">
                  <c:v>144</c:v>
                </c:pt>
                <c:pt idx="32">
                  <c:v>144</c:v>
                </c:pt>
                <c:pt idx="33" formatCode="0">
                  <c:v>144</c:v>
                </c:pt>
                <c:pt idx="34">
                  <c:v>147</c:v>
                </c:pt>
                <c:pt idx="35" formatCode="0">
                  <c:v>148</c:v>
                </c:pt>
                <c:pt idx="36" formatCode="0">
                  <c:v>150.75</c:v>
                </c:pt>
                <c:pt idx="37" formatCode="0">
                  <c:v>150.75</c:v>
                </c:pt>
                <c:pt idx="38">
                  <c:v>156</c:v>
                </c:pt>
                <c:pt idx="39">
                  <c:v>156</c:v>
                </c:pt>
                <c:pt idx="40">
                  <c:v>157</c:v>
                </c:pt>
                <c:pt idx="41">
                  <c:v>157</c:v>
                </c:pt>
                <c:pt idx="42">
                  <c:v>160</c:v>
                </c:pt>
                <c:pt idx="43">
                  <c:v>160</c:v>
                </c:pt>
                <c:pt idx="44">
                  <c:v>160</c:v>
                </c:pt>
                <c:pt idx="45">
                  <c:v>165</c:v>
                </c:pt>
                <c:pt idx="46">
                  <c:v>165</c:v>
                </c:pt>
                <c:pt idx="47" formatCode="0">
                  <c:v>166</c:v>
                </c:pt>
                <c:pt idx="48">
                  <c:v>170</c:v>
                </c:pt>
                <c:pt idx="49">
                  <c:v>170</c:v>
                </c:pt>
                <c:pt idx="50">
                  <c:v>170</c:v>
                </c:pt>
                <c:pt idx="51">
                  <c:v>170</c:v>
                </c:pt>
                <c:pt idx="52">
                  <c:v>170</c:v>
                </c:pt>
                <c:pt idx="53">
                  <c:v>173</c:v>
                </c:pt>
                <c:pt idx="54">
                  <c:v>173</c:v>
                </c:pt>
                <c:pt idx="55">
                  <c:v>173</c:v>
                </c:pt>
                <c:pt idx="56">
                  <c:v>174</c:v>
                </c:pt>
                <c:pt idx="57">
                  <c:v>174</c:v>
                </c:pt>
                <c:pt idx="58">
                  <c:v>174</c:v>
                </c:pt>
                <c:pt idx="59">
                  <c:v>179</c:v>
                </c:pt>
                <c:pt idx="60">
                  <c:v>180</c:v>
                </c:pt>
                <c:pt idx="61">
                  <c:v>180</c:v>
                </c:pt>
                <c:pt idx="62">
                  <c:v>180</c:v>
                </c:pt>
                <c:pt idx="63">
                  <c:v>180</c:v>
                </c:pt>
                <c:pt idx="64">
                  <c:v>180</c:v>
                </c:pt>
                <c:pt idx="65">
                  <c:v>183</c:v>
                </c:pt>
                <c:pt idx="66">
                  <c:v>183</c:v>
                </c:pt>
                <c:pt idx="67">
                  <c:v>187</c:v>
                </c:pt>
                <c:pt idx="68">
                  <c:v>187</c:v>
                </c:pt>
                <c:pt idx="69">
                  <c:v>190</c:v>
                </c:pt>
                <c:pt idx="70">
                  <c:v>190</c:v>
                </c:pt>
                <c:pt idx="71">
                  <c:v>190</c:v>
                </c:pt>
                <c:pt idx="72">
                  <c:v>190</c:v>
                </c:pt>
                <c:pt idx="73">
                  <c:v>190</c:v>
                </c:pt>
                <c:pt idx="74">
                  <c:v>190</c:v>
                </c:pt>
                <c:pt idx="75">
                  <c:v>195</c:v>
                </c:pt>
                <c:pt idx="76">
                  <c:v>195</c:v>
                </c:pt>
                <c:pt idx="77">
                  <c:v>195</c:v>
                </c:pt>
                <c:pt idx="78">
                  <c:v>195</c:v>
                </c:pt>
                <c:pt idx="79" formatCode="0">
                  <c:v>196</c:v>
                </c:pt>
                <c:pt idx="80" formatCode="0">
                  <c:v>196</c:v>
                </c:pt>
                <c:pt idx="81" formatCode="0">
                  <c:v>196</c:v>
                </c:pt>
                <c:pt idx="82" formatCode="0">
                  <c:v>196</c:v>
                </c:pt>
                <c:pt idx="83" formatCode="0">
                  <c:v>196</c:v>
                </c:pt>
                <c:pt idx="84" formatCode="0">
                  <c:v>196</c:v>
                </c:pt>
                <c:pt idx="85">
                  <c:v>200</c:v>
                </c:pt>
                <c:pt idx="86">
                  <c:v>200</c:v>
                </c:pt>
                <c:pt idx="87" formatCode="0">
                  <c:v>200</c:v>
                </c:pt>
                <c:pt idx="88">
                  <c:v>205</c:v>
                </c:pt>
                <c:pt idx="89" formatCode="0">
                  <c:v>208</c:v>
                </c:pt>
                <c:pt idx="90" formatCode="0">
                  <c:v>208</c:v>
                </c:pt>
                <c:pt idx="91">
                  <c:v>216</c:v>
                </c:pt>
                <c:pt idx="92">
                  <c:v>216</c:v>
                </c:pt>
                <c:pt idx="93" formatCode="0">
                  <c:v>222.25</c:v>
                </c:pt>
                <c:pt idx="94" formatCode="0">
                  <c:v>222.25</c:v>
                </c:pt>
                <c:pt idx="95" formatCode="0">
                  <c:v>222.25</c:v>
                </c:pt>
                <c:pt idx="96" formatCode="0">
                  <c:v>222.25</c:v>
                </c:pt>
                <c:pt idx="97" formatCode="0">
                  <c:v>222.25</c:v>
                </c:pt>
                <c:pt idx="98">
                  <c:v>223</c:v>
                </c:pt>
                <c:pt idx="99" formatCode="0">
                  <c:v>223.5</c:v>
                </c:pt>
                <c:pt idx="100">
                  <c:v>224</c:v>
                </c:pt>
                <c:pt idx="101" formatCode="0">
                  <c:v>225</c:v>
                </c:pt>
                <c:pt idx="102" formatCode="0">
                  <c:v>227.5</c:v>
                </c:pt>
                <c:pt idx="103" formatCode="0">
                  <c:v>229</c:v>
                </c:pt>
                <c:pt idx="104">
                  <c:v>239</c:v>
                </c:pt>
                <c:pt idx="105" formatCode="0">
                  <c:v>239.25</c:v>
                </c:pt>
                <c:pt idx="106">
                  <c:v>241</c:v>
                </c:pt>
                <c:pt idx="107">
                  <c:v>242</c:v>
                </c:pt>
                <c:pt idx="108">
                  <c:v>243</c:v>
                </c:pt>
                <c:pt idx="109" formatCode="0">
                  <c:v>243.35</c:v>
                </c:pt>
                <c:pt idx="110" formatCode="0">
                  <c:v>245.75</c:v>
                </c:pt>
                <c:pt idx="111" formatCode="0">
                  <c:v>248</c:v>
                </c:pt>
                <c:pt idx="112">
                  <c:v>255</c:v>
                </c:pt>
                <c:pt idx="113" formatCode="0">
                  <c:v>255</c:v>
                </c:pt>
                <c:pt idx="114" formatCode="0">
                  <c:v>255</c:v>
                </c:pt>
                <c:pt idx="115" formatCode="0">
                  <c:v>255</c:v>
                </c:pt>
                <c:pt idx="116" formatCode="0">
                  <c:v>260</c:v>
                </c:pt>
                <c:pt idx="117" formatCode="0">
                  <c:v>260.25</c:v>
                </c:pt>
                <c:pt idx="118" formatCode="0">
                  <c:v>265.5</c:v>
                </c:pt>
                <c:pt idx="119" formatCode="0">
                  <c:v>265.5</c:v>
                </c:pt>
                <c:pt idx="120" formatCode="0">
                  <c:v>267</c:v>
                </c:pt>
                <c:pt idx="121" formatCode="0">
                  <c:v>268</c:v>
                </c:pt>
                <c:pt idx="122" formatCode="0">
                  <c:v>284</c:v>
                </c:pt>
                <c:pt idx="123" formatCode="0">
                  <c:v>288</c:v>
                </c:pt>
                <c:pt idx="124">
                  <c:v>289</c:v>
                </c:pt>
                <c:pt idx="125">
                  <c:v>289</c:v>
                </c:pt>
                <c:pt idx="126" formatCode="0">
                  <c:v>299</c:v>
                </c:pt>
                <c:pt idx="127">
                  <c:v>300</c:v>
                </c:pt>
                <c:pt idx="128" formatCode="0">
                  <c:v>301</c:v>
                </c:pt>
                <c:pt idx="129" formatCode="0">
                  <c:v>302</c:v>
                </c:pt>
                <c:pt idx="130" formatCode="0">
                  <c:v>305</c:v>
                </c:pt>
                <c:pt idx="131">
                  <c:v>308</c:v>
                </c:pt>
                <c:pt idx="132" formatCode="0">
                  <c:v>309</c:v>
                </c:pt>
                <c:pt idx="133">
                  <c:v>310</c:v>
                </c:pt>
                <c:pt idx="134" formatCode="0">
                  <c:v>311</c:v>
                </c:pt>
                <c:pt idx="135">
                  <c:v>314</c:v>
                </c:pt>
                <c:pt idx="136">
                  <c:v>315</c:v>
                </c:pt>
                <c:pt idx="137" formatCode="0">
                  <c:v>319</c:v>
                </c:pt>
                <c:pt idx="138" formatCode="0">
                  <c:v>322</c:v>
                </c:pt>
                <c:pt idx="139" formatCode="0">
                  <c:v>322</c:v>
                </c:pt>
                <c:pt idx="140" formatCode="0">
                  <c:v>335</c:v>
                </c:pt>
                <c:pt idx="141">
                  <c:v>340</c:v>
                </c:pt>
                <c:pt idx="142" formatCode="0">
                  <c:v>343.45000000000005</c:v>
                </c:pt>
                <c:pt idx="143" formatCode="0">
                  <c:v>343.45000000000005</c:v>
                </c:pt>
                <c:pt idx="144">
                  <c:v>346</c:v>
                </c:pt>
                <c:pt idx="145">
                  <c:v>353</c:v>
                </c:pt>
                <c:pt idx="146" formatCode="0">
                  <c:v>355.55</c:v>
                </c:pt>
                <c:pt idx="147" formatCode="0">
                  <c:v>357.05</c:v>
                </c:pt>
                <c:pt idx="148" formatCode="0">
                  <c:v>359.20000000000005</c:v>
                </c:pt>
                <c:pt idx="149">
                  <c:v>362</c:v>
                </c:pt>
                <c:pt idx="150">
                  <c:v>368</c:v>
                </c:pt>
                <c:pt idx="151">
                  <c:v>394</c:v>
                </c:pt>
              </c:numCache>
            </c:numRef>
          </c:xVal>
          <c:yVal>
            <c:numRef>
              <c:f>Sheet1!$C$2:$C$153</c:f>
              <c:numCache>
                <c:formatCode>General</c:formatCode>
                <c:ptCount val="152"/>
                <c:pt idx="0">
                  <c:v>42</c:v>
                </c:pt>
                <c:pt idx="1">
                  <c:v>41</c:v>
                </c:pt>
                <c:pt idx="2">
                  <c:v>51</c:v>
                </c:pt>
                <c:pt idx="3">
                  <c:v>43</c:v>
                </c:pt>
                <c:pt idx="4">
                  <c:v>33</c:v>
                </c:pt>
                <c:pt idx="5">
                  <c:v>21</c:v>
                </c:pt>
                <c:pt idx="6">
                  <c:v>41</c:v>
                </c:pt>
                <c:pt idx="7">
                  <c:v>31</c:v>
                </c:pt>
                <c:pt idx="8">
                  <c:v>97</c:v>
                </c:pt>
                <c:pt idx="9">
                  <c:v>101</c:v>
                </c:pt>
                <c:pt idx="10">
                  <c:v>41</c:v>
                </c:pt>
                <c:pt idx="11">
                  <c:v>105</c:v>
                </c:pt>
                <c:pt idx="12">
                  <c:v>39</c:v>
                </c:pt>
                <c:pt idx="13">
                  <c:v>48</c:v>
                </c:pt>
                <c:pt idx="14">
                  <c:v>45</c:v>
                </c:pt>
                <c:pt idx="15">
                  <c:v>35</c:v>
                </c:pt>
                <c:pt idx="16">
                  <c:v>45</c:v>
                </c:pt>
                <c:pt idx="17">
                  <c:v>35</c:v>
                </c:pt>
                <c:pt idx="18">
                  <c:v>40</c:v>
                </c:pt>
                <c:pt idx="19">
                  <c:v>25</c:v>
                </c:pt>
                <c:pt idx="20">
                  <c:v>50</c:v>
                </c:pt>
                <c:pt idx="21">
                  <c:v>30</c:v>
                </c:pt>
                <c:pt idx="22">
                  <c:v>30</c:v>
                </c:pt>
                <c:pt idx="23">
                  <c:v>60</c:v>
                </c:pt>
                <c:pt idx="24">
                  <c:v>76</c:v>
                </c:pt>
                <c:pt idx="25">
                  <c:v>50</c:v>
                </c:pt>
                <c:pt idx="26">
                  <c:v>51</c:v>
                </c:pt>
                <c:pt idx="27">
                  <c:v>79</c:v>
                </c:pt>
                <c:pt idx="28">
                  <c:v>50</c:v>
                </c:pt>
                <c:pt idx="29">
                  <c:v>60</c:v>
                </c:pt>
                <c:pt idx="30">
                  <c:v>15</c:v>
                </c:pt>
                <c:pt idx="31">
                  <c:v>68</c:v>
                </c:pt>
                <c:pt idx="32">
                  <c:v>32</c:v>
                </c:pt>
                <c:pt idx="33">
                  <c:v>55</c:v>
                </c:pt>
                <c:pt idx="34">
                  <c:v>60</c:v>
                </c:pt>
                <c:pt idx="35">
                  <c:v>53</c:v>
                </c:pt>
                <c:pt idx="36">
                  <c:v>75</c:v>
                </c:pt>
                <c:pt idx="37">
                  <c:v>70</c:v>
                </c:pt>
                <c:pt idx="38">
                  <c:v>69</c:v>
                </c:pt>
                <c:pt idx="39">
                  <c:v>69</c:v>
                </c:pt>
                <c:pt idx="40">
                  <c:v>68</c:v>
                </c:pt>
                <c:pt idx="41">
                  <c:v>69</c:v>
                </c:pt>
                <c:pt idx="42">
                  <c:v>86</c:v>
                </c:pt>
                <c:pt idx="43">
                  <c:v>45</c:v>
                </c:pt>
                <c:pt idx="44">
                  <c:v>25</c:v>
                </c:pt>
                <c:pt idx="45">
                  <c:v>96</c:v>
                </c:pt>
                <c:pt idx="46">
                  <c:v>74</c:v>
                </c:pt>
                <c:pt idx="47">
                  <c:v>53</c:v>
                </c:pt>
                <c:pt idx="48">
                  <c:v>97</c:v>
                </c:pt>
                <c:pt idx="49">
                  <c:v>27</c:v>
                </c:pt>
                <c:pt idx="50">
                  <c:v>40</c:v>
                </c:pt>
                <c:pt idx="51">
                  <c:v>37</c:v>
                </c:pt>
                <c:pt idx="52">
                  <c:v>37</c:v>
                </c:pt>
                <c:pt idx="53">
                  <c:v>87</c:v>
                </c:pt>
                <c:pt idx="54">
                  <c:v>31</c:v>
                </c:pt>
                <c:pt idx="55">
                  <c:v>49</c:v>
                </c:pt>
                <c:pt idx="56">
                  <c:v>70</c:v>
                </c:pt>
                <c:pt idx="57">
                  <c:v>73</c:v>
                </c:pt>
                <c:pt idx="58">
                  <c:v>72</c:v>
                </c:pt>
                <c:pt idx="59">
                  <c:v>70</c:v>
                </c:pt>
                <c:pt idx="60">
                  <c:v>99</c:v>
                </c:pt>
                <c:pt idx="61">
                  <c:v>89</c:v>
                </c:pt>
                <c:pt idx="62">
                  <c:v>43</c:v>
                </c:pt>
                <c:pt idx="63">
                  <c:v>23</c:v>
                </c:pt>
                <c:pt idx="64">
                  <c:v>38</c:v>
                </c:pt>
                <c:pt idx="65">
                  <c:v>58</c:v>
                </c:pt>
                <c:pt idx="66">
                  <c:v>43</c:v>
                </c:pt>
                <c:pt idx="67">
                  <c:v>85</c:v>
                </c:pt>
                <c:pt idx="68">
                  <c:v>86</c:v>
                </c:pt>
                <c:pt idx="69">
                  <c:v>26</c:v>
                </c:pt>
                <c:pt idx="70">
                  <c:v>25</c:v>
                </c:pt>
                <c:pt idx="71">
                  <c:v>77</c:v>
                </c:pt>
                <c:pt idx="72">
                  <c:v>32</c:v>
                </c:pt>
                <c:pt idx="73">
                  <c:v>50</c:v>
                </c:pt>
                <c:pt idx="74">
                  <c:v>44</c:v>
                </c:pt>
                <c:pt idx="75">
                  <c:v>107</c:v>
                </c:pt>
                <c:pt idx="76">
                  <c:v>97</c:v>
                </c:pt>
                <c:pt idx="77">
                  <c:v>65</c:v>
                </c:pt>
                <c:pt idx="78">
                  <c:v>94</c:v>
                </c:pt>
                <c:pt idx="79">
                  <c:v>50</c:v>
                </c:pt>
                <c:pt idx="80">
                  <c:v>50</c:v>
                </c:pt>
                <c:pt idx="81">
                  <c:v>50</c:v>
                </c:pt>
                <c:pt idx="82">
                  <c:v>50</c:v>
                </c:pt>
                <c:pt idx="83">
                  <c:v>50</c:v>
                </c:pt>
                <c:pt idx="84">
                  <c:v>50</c:v>
                </c:pt>
                <c:pt idx="85">
                  <c:v>30</c:v>
                </c:pt>
                <c:pt idx="86">
                  <c:v>52</c:v>
                </c:pt>
                <c:pt idx="87">
                  <c:v>25</c:v>
                </c:pt>
                <c:pt idx="88">
                  <c:v>50</c:v>
                </c:pt>
                <c:pt idx="89">
                  <c:v>75</c:v>
                </c:pt>
                <c:pt idx="90">
                  <c:v>60</c:v>
                </c:pt>
                <c:pt idx="91">
                  <c:v>55</c:v>
                </c:pt>
                <c:pt idx="92">
                  <c:v>60</c:v>
                </c:pt>
                <c:pt idx="93">
                  <c:v>50</c:v>
                </c:pt>
                <c:pt idx="94">
                  <c:v>50</c:v>
                </c:pt>
                <c:pt idx="95">
                  <c:v>50</c:v>
                </c:pt>
                <c:pt idx="96">
                  <c:v>50</c:v>
                </c:pt>
                <c:pt idx="97">
                  <c:v>50</c:v>
                </c:pt>
                <c:pt idx="98">
                  <c:v>74</c:v>
                </c:pt>
                <c:pt idx="99">
                  <c:v>50</c:v>
                </c:pt>
                <c:pt idx="100">
                  <c:v>70</c:v>
                </c:pt>
                <c:pt idx="101">
                  <c:v>80</c:v>
                </c:pt>
                <c:pt idx="102">
                  <c:v>50</c:v>
                </c:pt>
                <c:pt idx="103">
                  <c:v>50</c:v>
                </c:pt>
                <c:pt idx="104">
                  <c:v>60</c:v>
                </c:pt>
                <c:pt idx="105">
                  <c:v>60</c:v>
                </c:pt>
                <c:pt idx="106">
                  <c:v>78</c:v>
                </c:pt>
                <c:pt idx="107">
                  <c:v>95</c:v>
                </c:pt>
                <c:pt idx="108">
                  <c:v>75</c:v>
                </c:pt>
                <c:pt idx="109">
                  <c:v>60</c:v>
                </c:pt>
                <c:pt idx="110">
                  <c:v>60</c:v>
                </c:pt>
                <c:pt idx="111">
                  <c:v>80</c:v>
                </c:pt>
                <c:pt idx="112">
                  <c:v>75</c:v>
                </c:pt>
                <c:pt idx="113">
                  <c:v>75</c:v>
                </c:pt>
                <c:pt idx="114">
                  <c:v>75</c:v>
                </c:pt>
                <c:pt idx="115">
                  <c:v>75</c:v>
                </c:pt>
                <c:pt idx="116">
                  <c:v>50</c:v>
                </c:pt>
                <c:pt idx="117">
                  <c:v>75</c:v>
                </c:pt>
                <c:pt idx="118">
                  <c:v>75</c:v>
                </c:pt>
                <c:pt idx="119">
                  <c:v>75</c:v>
                </c:pt>
                <c:pt idx="120">
                  <c:v>40</c:v>
                </c:pt>
                <c:pt idx="121">
                  <c:v>35</c:v>
                </c:pt>
                <c:pt idx="122">
                  <c:v>115</c:v>
                </c:pt>
                <c:pt idx="123">
                  <c:v>40</c:v>
                </c:pt>
                <c:pt idx="124">
                  <c:v>54</c:v>
                </c:pt>
                <c:pt idx="125">
                  <c:v>57</c:v>
                </c:pt>
                <c:pt idx="126">
                  <c:v>45</c:v>
                </c:pt>
                <c:pt idx="127">
                  <c:v>72</c:v>
                </c:pt>
                <c:pt idx="128">
                  <c:v>35</c:v>
                </c:pt>
                <c:pt idx="129">
                  <c:v>35</c:v>
                </c:pt>
                <c:pt idx="130">
                  <c:v>45</c:v>
                </c:pt>
                <c:pt idx="131">
                  <c:v>78</c:v>
                </c:pt>
                <c:pt idx="132">
                  <c:v>45</c:v>
                </c:pt>
                <c:pt idx="133">
                  <c:v>69</c:v>
                </c:pt>
                <c:pt idx="134">
                  <c:v>50</c:v>
                </c:pt>
                <c:pt idx="135">
                  <c:v>74</c:v>
                </c:pt>
                <c:pt idx="136">
                  <c:v>35</c:v>
                </c:pt>
                <c:pt idx="137">
                  <c:v>50</c:v>
                </c:pt>
                <c:pt idx="138">
                  <c:v>55</c:v>
                </c:pt>
                <c:pt idx="139">
                  <c:v>50</c:v>
                </c:pt>
                <c:pt idx="140">
                  <c:v>55</c:v>
                </c:pt>
                <c:pt idx="141">
                  <c:v>81</c:v>
                </c:pt>
                <c:pt idx="142">
                  <c:v>40</c:v>
                </c:pt>
                <c:pt idx="143">
                  <c:v>35</c:v>
                </c:pt>
                <c:pt idx="144">
                  <c:v>37</c:v>
                </c:pt>
                <c:pt idx="145">
                  <c:v>78</c:v>
                </c:pt>
                <c:pt idx="146">
                  <c:v>70</c:v>
                </c:pt>
                <c:pt idx="147">
                  <c:v>70</c:v>
                </c:pt>
                <c:pt idx="148">
                  <c:v>35</c:v>
                </c:pt>
                <c:pt idx="149">
                  <c:v>70</c:v>
                </c:pt>
                <c:pt idx="150">
                  <c:v>97</c:v>
                </c:pt>
                <c:pt idx="151">
                  <c:v>101</c:v>
                </c:pt>
              </c:numCache>
            </c:numRef>
          </c:yVal>
          <c:smooth val="0"/>
          <c:extLst>
            <c:ext xmlns:c16="http://schemas.microsoft.com/office/drawing/2014/chart" uri="{C3380CC4-5D6E-409C-BE32-E72D297353CC}">
              <c16:uniqueId val="{0000005B-9672-408D-8557-12668798B2F8}"/>
            </c:ext>
          </c:extLst>
        </c:ser>
        <c:dLbls>
          <c:showLegendKey val="0"/>
          <c:showVal val="0"/>
          <c:showCatName val="0"/>
          <c:showSerName val="0"/>
          <c:showPercent val="0"/>
          <c:showBubbleSize val="0"/>
        </c:dLbls>
        <c:axId val="102628623"/>
        <c:axId val="2123106575"/>
      </c:scatterChart>
      <c:valAx>
        <c:axId val="102628623"/>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Recommended total annual N (kg/ha)</a:t>
                </a:r>
              </a:p>
            </c:rich>
          </c:tx>
          <c:layout>
            <c:manualLayout>
              <c:xMode val="edge"/>
              <c:yMode val="edge"/>
              <c:x val="0.35229046369203848"/>
              <c:y val="0.9100462962962963"/>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alpha val="97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2123106575"/>
        <c:crosses val="autoZero"/>
        <c:crossBetween val="midCat"/>
      </c:valAx>
      <c:valAx>
        <c:axId val="2123106575"/>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Yield (ton/ha)</a:t>
                </a:r>
              </a:p>
            </c:rich>
          </c:tx>
          <c:layout>
            <c:manualLayout>
              <c:xMode val="edge"/>
              <c:yMode val="edge"/>
              <c:x val="5.5555555555555558E-3"/>
              <c:y val="0.28388123359580053"/>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02628623"/>
        <c:crosses val="autoZero"/>
        <c:crossBetween val="midCat"/>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147652819417139"/>
          <c:y val="5.3710891292205444E-2"/>
          <c:w val="0.84511351706036741"/>
          <c:h val="0.77986913094196564"/>
        </c:manualLayout>
      </c:layout>
      <c:scatterChart>
        <c:scatterStyle val="lineMarker"/>
        <c:varyColors val="0"/>
        <c:dLbls>
          <c:showLegendKey val="0"/>
          <c:showVal val="0"/>
          <c:showCatName val="0"/>
          <c:showSerName val="0"/>
          <c:showPercent val="0"/>
          <c:showBubbleSize val="0"/>
        </c:dLbls>
        <c:axId val="102628623"/>
        <c:axId val="2123106575"/>
      </c:scatterChart>
      <c:valAx>
        <c:axId val="102628623"/>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Recommended total annual N (kg/ha)</a:t>
                </a:r>
              </a:p>
            </c:rich>
          </c:tx>
          <c:layout>
            <c:manualLayout>
              <c:xMode val="edge"/>
              <c:yMode val="edge"/>
              <c:x val="0.35229046369203848"/>
              <c:y val="0.9100462962962963"/>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alpha val="97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2123106575"/>
        <c:crosses val="autoZero"/>
        <c:crossBetween val="midCat"/>
      </c:valAx>
      <c:valAx>
        <c:axId val="2123106575"/>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Yield (ton/ha)</a:t>
                </a:r>
              </a:p>
            </c:rich>
          </c:tx>
          <c:layout>
            <c:manualLayout>
              <c:xMode val="edge"/>
              <c:yMode val="edge"/>
              <c:x val="5.5555555555555558E-3"/>
              <c:y val="0.28388123359580053"/>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02628623"/>
        <c:crosses val="autoZero"/>
        <c:crossBetween val="midCat"/>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147652819417139"/>
          <c:y val="5.3710891292205444E-2"/>
          <c:w val="0.84511351706036741"/>
          <c:h val="0.77986913094196564"/>
        </c:manualLayout>
      </c:layout>
      <c:scatterChart>
        <c:scatterStyle val="lineMarker"/>
        <c:varyColors val="0"/>
        <c:ser>
          <c:idx val="0"/>
          <c:order val="0"/>
          <c:tx>
            <c:strRef>
              <c:f>Sheet1!$C$1</c:f>
              <c:strCache>
                <c:ptCount val="1"/>
                <c:pt idx="0">
                  <c:v>Yiled (ton/ha)</c:v>
                </c:pt>
              </c:strCache>
            </c:strRef>
          </c:tx>
          <c:spPr>
            <a:ln w="38100" cap="rnd">
              <a:noFill/>
              <a:round/>
            </a:ln>
            <a:effectLst/>
          </c:spPr>
          <c:marker>
            <c:symbol val="circle"/>
            <c:size val="5"/>
            <c:spPr>
              <a:solidFill>
                <a:schemeClr val="accent1"/>
              </a:solidFill>
              <a:ln w="9525">
                <a:solidFill>
                  <a:schemeClr val="accent1"/>
                </a:solidFill>
              </a:ln>
              <a:effectLst/>
            </c:spPr>
          </c:marker>
          <c:dPt>
            <c:idx val="5"/>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0-C131-4EC7-AEAD-6DE46BBAF64C}"/>
              </c:ext>
            </c:extLst>
          </c:dPt>
          <c:dPt>
            <c:idx val="6"/>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1-C131-4EC7-AEAD-6DE46BBAF64C}"/>
              </c:ext>
            </c:extLst>
          </c:dPt>
          <c:dPt>
            <c:idx val="7"/>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2-C131-4EC7-AEAD-6DE46BBAF64C}"/>
              </c:ext>
            </c:extLst>
          </c:dPt>
          <c:dPt>
            <c:idx val="10"/>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3-C131-4EC7-AEAD-6DE46BBAF64C}"/>
              </c:ext>
            </c:extLst>
          </c:dPt>
          <c:dPt>
            <c:idx val="13"/>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4-C131-4EC7-AEAD-6DE46BBAF64C}"/>
              </c:ext>
            </c:extLst>
          </c:dPt>
          <c:dPt>
            <c:idx val="14"/>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05-C131-4EC7-AEAD-6DE46BBAF64C}"/>
              </c:ext>
            </c:extLst>
          </c:dPt>
          <c:dPt>
            <c:idx val="15"/>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6-C131-4EC7-AEAD-6DE46BBAF64C}"/>
              </c:ext>
            </c:extLst>
          </c:dPt>
          <c:dPt>
            <c:idx val="16"/>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7-C131-4EC7-AEAD-6DE46BBAF64C}"/>
              </c:ext>
            </c:extLst>
          </c:dPt>
          <c:dPt>
            <c:idx val="17"/>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8-C131-4EC7-AEAD-6DE46BBAF64C}"/>
              </c:ext>
            </c:extLst>
          </c:dPt>
          <c:dPt>
            <c:idx val="18"/>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9-C131-4EC7-AEAD-6DE46BBAF64C}"/>
              </c:ext>
            </c:extLst>
          </c:dPt>
          <c:dPt>
            <c:idx val="19"/>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A-C131-4EC7-AEAD-6DE46BBAF64C}"/>
              </c:ext>
            </c:extLst>
          </c:dPt>
          <c:dPt>
            <c:idx val="20"/>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B-C131-4EC7-AEAD-6DE46BBAF64C}"/>
              </c:ext>
            </c:extLst>
          </c:dPt>
          <c:dPt>
            <c:idx val="21"/>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C-C131-4EC7-AEAD-6DE46BBAF64C}"/>
              </c:ext>
            </c:extLst>
          </c:dPt>
          <c:dPt>
            <c:idx val="25"/>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D-C131-4EC7-AEAD-6DE46BBAF64C}"/>
              </c:ext>
            </c:extLst>
          </c:dPt>
          <c:dPt>
            <c:idx val="26"/>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E-C131-4EC7-AEAD-6DE46BBAF64C}"/>
              </c:ext>
            </c:extLst>
          </c:dPt>
          <c:dPt>
            <c:idx val="29"/>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F-C131-4EC7-AEAD-6DE46BBAF64C}"/>
              </c:ext>
            </c:extLst>
          </c:dPt>
          <c:dPt>
            <c:idx val="33"/>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10-C131-4EC7-AEAD-6DE46BBAF64C}"/>
              </c:ext>
            </c:extLst>
          </c:dPt>
          <c:dPt>
            <c:idx val="34"/>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11-C131-4EC7-AEAD-6DE46BBAF64C}"/>
              </c:ext>
            </c:extLst>
          </c:dPt>
          <c:dPt>
            <c:idx val="35"/>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12-C131-4EC7-AEAD-6DE46BBAF64C}"/>
              </c:ext>
            </c:extLst>
          </c:dPt>
          <c:dPt>
            <c:idx val="36"/>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13-C131-4EC7-AEAD-6DE46BBAF64C}"/>
              </c:ext>
            </c:extLst>
          </c:dPt>
          <c:dPt>
            <c:idx val="37"/>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14-C131-4EC7-AEAD-6DE46BBAF64C}"/>
              </c:ext>
            </c:extLst>
          </c:dPt>
          <c:dPt>
            <c:idx val="43"/>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5-C131-4EC7-AEAD-6DE46BBAF64C}"/>
              </c:ext>
            </c:extLst>
          </c:dPt>
          <c:dPt>
            <c:idx val="4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6-C131-4EC7-AEAD-6DE46BBAF64C}"/>
              </c:ext>
            </c:extLst>
          </c:dPt>
          <c:dPt>
            <c:idx val="47"/>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17-C131-4EC7-AEAD-6DE46BBAF64C}"/>
              </c:ext>
            </c:extLst>
          </c:dPt>
          <c:dPt>
            <c:idx val="49"/>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8-C131-4EC7-AEAD-6DE46BBAF64C}"/>
              </c:ext>
            </c:extLst>
          </c:dPt>
          <c:dPt>
            <c:idx val="50"/>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9-C131-4EC7-AEAD-6DE46BBAF64C}"/>
              </c:ext>
            </c:extLst>
          </c:dPt>
          <c:dPt>
            <c:idx val="51"/>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A-C131-4EC7-AEAD-6DE46BBAF64C}"/>
              </c:ext>
            </c:extLst>
          </c:dPt>
          <c:dPt>
            <c:idx val="5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B-C131-4EC7-AEAD-6DE46BBAF64C}"/>
              </c:ext>
            </c:extLst>
          </c:dPt>
          <c:dPt>
            <c:idx val="59"/>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1C-C131-4EC7-AEAD-6DE46BBAF64C}"/>
              </c:ext>
            </c:extLst>
          </c:dPt>
          <c:dPt>
            <c:idx val="62"/>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D-C131-4EC7-AEAD-6DE46BBAF64C}"/>
              </c:ext>
            </c:extLst>
          </c:dPt>
          <c:dPt>
            <c:idx val="63"/>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E-C131-4EC7-AEAD-6DE46BBAF64C}"/>
              </c:ext>
            </c:extLst>
          </c:dPt>
          <c:dPt>
            <c:idx val="6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F-C131-4EC7-AEAD-6DE46BBAF64C}"/>
              </c:ext>
            </c:extLst>
          </c:dPt>
          <c:dPt>
            <c:idx val="66"/>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0-C131-4EC7-AEAD-6DE46BBAF64C}"/>
              </c:ext>
            </c:extLst>
          </c:dPt>
          <c:dPt>
            <c:idx val="72"/>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1-C131-4EC7-AEAD-6DE46BBAF64C}"/>
              </c:ext>
            </c:extLst>
          </c:dPt>
          <c:dPt>
            <c:idx val="7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2-C131-4EC7-AEAD-6DE46BBAF64C}"/>
              </c:ext>
            </c:extLst>
          </c:dPt>
          <c:dPt>
            <c:idx val="79"/>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3-C131-4EC7-AEAD-6DE46BBAF64C}"/>
              </c:ext>
            </c:extLst>
          </c:dPt>
          <c:dPt>
            <c:idx val="85"/>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4-C131-4EC7-AEAD-6DE46BBAF64C}"/>
              </c:ext>
            </c:extLst>
          </c:dPt>
          <c:dPt>
            <c:idx val="86"/>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5-C131-4EC7-AEAD-6DE46BBAF64C}"/>
              </c:ext>
            </c:extLst>
          </c:dPt>
          <c:dPt>
            <c:idx val="87"/>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6-C131-4EC7-AEAD-6DE46BBAF64C}"/>
              </c:ext>
            </c:extLst>
          </c:dPt>
          <c:dPt>
            <c:idx val="88"/>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7-C131-4EC7-AEAD-6DE46BBAF64C}"/>
              </c:ext>
            </c:extLst>
          </c:dPt>
          <c:dPt>
            <c:idx val="89"/>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8-C131-4EC7-AEAD-6DE46BBAF64C}"/>
              </c:ext>
            </c:extLst>
          </c:dPt>
          <c:dPt>
            <c:idx val="90"/>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9-C131-4EC7-AEAD-6DE46BBAF64C}"/>
              </c:ext>
            </c:extLst>
          </c:dPt>
          <c:dPt>
            <c:idx val="91"/>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A-C131-4EC7-AEAD-6DE46BBAF64C}"/>
              </c:ext>
            </c:extLst>
          </c:dPt>
          <c:dPt>
            <c:idx val="92"/>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B-C131-4EC7-AEAD-6DE46BBAF64C}"/>
              </c:ext>
            </c:extLst>
          </c:dPt>
          <c:dPt>
            <c:idx val="93"/>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C-C131-4EC7-AEAD-6DE46BBAF64C}"/>
              </c:ext>
            </c:extLst>
          </c:dPt>
          <c:dPt>
            <c:idx val="98"/>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D-C131-4EC7-AEAD-6DE46BBAF64C}"/>
              </c:ext>
            </c:extLst>
          </c:dPt>
          <c:dPt>
            <c:idx val="100"/>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E-C131-4EC7-AEAD-6DE46BBAF64C}"/>
              </c:ext>
            </c:extLst>
          </c:dPt>
          <c:dPt>
            <c:idx val="101"/>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2F-C131-4EC7-AEAD-6DE46BBAF64C}"/>
              </c:ext>
            </c:extLst>
          </c:dPt>
          <c:dPt>
            <c:idx val="102"/>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30-C131-4EC7-AEAD-6DE46BBAF64C}"/>
              </c:ext>
            </c:extLst>
          </c:dPt>
          <c:dPt>
            <c:idx val="103"/>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31-C131-4EC7-AEAD-6DE46BBAF64C}"/>
              </c:ext>
            </c:extLst>
          </c:dPt>
          <c:dPt>
            <c:idx val="104"/>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32-C131-4EC7-AEAD-6DE46BBAF64C}"/>
              </c:ext>
            </c:extLst>
          </c:dPt>
          <c:dPt>
            <c:idx val="106"/>
            <c:marker>
              <c:symbol val="circle"/>
              <c:size val="5"/>
              <c:spPr>
                <a:solidFill>
                  <a:schemeClr val="accent4">
                    <a:lumMod val="50000"/>
                  </a:schemeClr>
                </a:solidFill>
                <a:ln w="9525">
                  <a:solidFill>
                    <a:schemeClr val="accent1"/>
                  </a:solidFill>
                </a:ln>
                <a:effectLst/>
              </c:spPr>
            </c:marker>
            <c:bubble3D val="0"/>
            <c:extLst>
              <c:ext xmlns:c16="http://schemas.microsoft.com/office/drawing/2014/chart" uri="{C3380CC4-5D6E-409C-BE32-E72D297353CC}">
                <c16:uniqueId val="{00000033-C131-4EC7-AEAD-6DE46BBAF64C}"/>
              </c:ext>
            </c:extLst>
          </c:dPt>
          <c:dPt>
            <c:idx val="107"/>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34-C131-4EC7-AEAD-6DE46BBAF64C}"/>
              </c:ext>
            </c:extLst>
          </c:dPt>
          <c:dPt>
            <c:idx val="108"/>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5-C131-4EC7-AEAD-6DE46BBAF64C}"/>
              </c:ext>
            </c:extLst>
          </c:dPt>
          <c:dPt>
            <c:idx val="110"/>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6-C131-4EC7-AEAD-6DE46BBAF64C}"/>
              </c:ext>
            </c:extLst>
          </c:dPt>
          <c:dPt>
            <c:idx val="111"/>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37-C131-4EC7-AEAD-6DE46BBAF64C}"/>
              </c:ext>
            </c:extLst>
          </c:dPt>
          <c:dPt>
            <c:idx val="112"/>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8-C131-4EC7-AEAD-6DE46BBAF64C}"/>
              </c:ext>
            </c:extLst>
          </c:dPt>
          <c:dPt>
            <c:idx val="116"/>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39-C131-4EC7-AEAD-6DE46BBAF64C}"/>
              </c:ext>
            </c:extLst>
          </c:dPt>
          <c:dPt>
            <c:idx val="117"/>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A-C131-4EC7-AEAD-6DE46BBAF64C}"/>
              </c:ext>
            </c:extLst>
          </c:dPt>
          <c:dPt>
            <c:idx val="118"/>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B-C131-4EC7-AEAD-6DE46BBAF64C}"/>
              </c:ext>
            </c:extLst>
          </c:dPt>
          <c:dPt>
            <c:idx val="120"/>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3C-C131-4EC7-AEAD-6DE46BBAF64C}"/>
              </c:ext>
            </c:extLst>
          </c:dPt>
          <c:dPt>
            <c:idx val="121"/>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3D-C131-4EC7-AEAD-6DE46BBAF64C}"/>
              </c:ext>
            </c:extLst>
          </c:dPt>
          <c:dPt>
            <c:idx val="122"/>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3E-C131-4EC7-AEAD-6DE46BBAF64C}"/>
              </c:ext>
            </c:extLst>
          </c:dPt>
          <c:dPt>
            <c:idx val="123"/>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3F-C131-4EC7-AEAD-6DE46BBAF64C}"/>
              </c:ext>
            </c:extLst>
          </c:dPt>
          <c:dPt>
            <c:idx val="124"/>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0-C131-4EC7-AEAD-6DE46BBAF64C}"/>
              </c:ext>
            </c:extLst>
          </c:dPt>
          <c:dPt>
            <c:idx val="125"/>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1-C131-4EC7-AEAD-6DE46BBAF64C}"/>
              </c:ext>
            </c:extLst>
          </c:dPt>
          <c:dPt>
            <c:idx val="126"/>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2-C131-4EC7-AEAD-6DE46BBAF64C}"/>
              </c:ext>
            </c:extLst>
          </c:dPt>
          <c:dPt>
            <c:idx val="127"/>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3-C131-4EC7-AEAD-6DE46BBAF64C}"/>
              </c:ext>
            </c:extLst>
          </c:dPt>
          <c:dPt>
            <c:idx val="128"/>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44-C131-4EC7-AEAD-6DE46BBAF64C}"/>
              </c:ext>
            </c:extLst>
          </c:dPt>
          <c:dPt>
            <c:idx val="129"/>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5-C131-4EC7-AEAD-6DE46BBAF64C}"/>
              </c:ext>
            </c:extLst>
          </c:dPt>
          <c:dPt>
            <c:idx val="130"/>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6-C131-4EC7-AEAD-6DE46BBAF64C}"/>
              </c:ext>
            </c:extLst>
          </c:dPt>
          <c:dPt>
            <c:idx val="131"/>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7-C131-4EC7-AEAD-6DE46BBAF64C}"/>
              </c:ext>
            </c:extLst>
          </c:dPt>
          <c:dPt>
            <c:idx val="132"/>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8-C131-4EC7-AEAD-6DE46BBAF64C}"/>
              </c:ext>
            </c:extLst>
          </c:dPt>
          <c:dPt>
            <c:idx val="133"/>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9-C131-4EC7-AEAD-6DE46BBAF64C}"/>
              </c:ext>
            </c:extLst>
          </c:dPt>
          <c:dPt>
            <c:idx val="134"/>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A-C131-4EC7-AEAD-6DE46BBAF64C}"/>
              </c:ext>
            </c:extLst>
          </c:dPt>
          <c:dPt>
            <c:idx val="135"/>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B-C131-4EC7-AEAD-6DE46BBAF64C}"/>
              </c:ext>
            </c:extLst>
          </c:dPt>
          <c:dPt>
            <c:idx val="136"/>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C-C131-4EC7-AEAD-6DE46BBAF64C}"/>
              </c:ext>
            </c:extLst>
          </c:dPt>
          <c:dPt>
            <c:idx val="137"/>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D-C131-4EC7-AEAD-6DE46BBAF64C}"/>
              </c:ext>
            </c:extLst>
          </c:dPt>
          <c:dPt>
            <c:idx val="138"/>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E-C131-4EC7-AEAD-6DE46BBAF64C}"/>
              </c:ext>
            </c:extLst>
          </c:dPt>
          <c:dPt>
            <c:idx val="139"/>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F-C131-4EC7-AEAD-6DE46BBAF64C}"/>
              </c:ext>
            </c:extLst>
          </c:dPt>
          <c:dPt>
            <c:idx val="140"/>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50-C131-4EC7-AEAD-6DE46BBAF64C}"/>
              </c:ext>
            </c:extLst>
          </c:dPt>
          <c:dPt>
            <c:idx val="141"/>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1-C131-4EC7-AEAD-6DE46BBAF64C}"/>
              </c:ext>
            </c:extLst>
          </c:dPt>
          <c:dPt>
            <c:idx val="142"/>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52-C131-4EC7-AEAD-6DE46BBAF64C}"/>
              </c:ext>
            </c:extLst>
          </c:dPt>
          <c:dPt>
            <c:idx val="143"/>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53-C131-4EC7-AEAD-6DE46BBAF64C}"/>
              </c:ext>
            </c:extLst>
          </c:dPt>
          <c:dPt>
            <c:idx val="144"/>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4-C131-4EC7-AEAD-6DE46BBAF64C}"/>
              </c:ext>
            </c:extLst>
          </c:dPt>
          <c:dPt>
            <c:idx val="145"/>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5-C131-4EC7-AEAD-6DE46BBAF64C}"/>
              </c:ext>
            </c:extLst>
          </c:dPt>
          <c:dPt>
            <c:idx val="146"/>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56-C131-4EC7-AEAD-6DE46BBAF64C}"/>
              </c:ext>
            </c:extLst>
          </c:dPt>
          <c:dPt>
            <c:idx val="148"/>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57-C131-4EC7-AEAD-6DE46BBAF64C}"/>
              </c:ext>
            </c:extLst>
          </c:dPt>
          <c:dPt>
            <c:idx val="149"/>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8-C131-4EC7-AEAD-6DE46BBAF64C}"/>
              </c:ext>
            </c:extLst>
          </c:dPt>
          <c:dPt>
            <c:idx val="150"/>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9-C131-4EC7-AEAD-6DE46BBAF64C}"/>
              </c:ext>
            </c:extLst>
          </c:dPt>
          <c:dPt>
            <c:idx val="151"/>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A-C131-4EC7-AEAD-6DE46BBAF64C}"/>
              </c:ext>
            </c:extLst>
          </c:dPt>
          <c:xVal>
            <c:numRef>
              <c:f>Sheet1!$B$2:$B$153</c:f>
              <c:numCache>
                <c:formatCode>General</c:formatCode>
                <c:ptCount val="152"/>
                <c:pt idx="0">
                  <c:v>62</c:v>
                </c:pt>
                <c:pt idx="1">
                  <c:v>62</c:v>
                </c:pt>
                <c:pt idx="2">
                  <c:v>62</c:v>
                </c:pt>
                <c:pt idx="3">
                  <c:v>68</c:v>
                </c:pt>
                <c:pt idx="4">
                  <c:v>68</c:v>
                </c:pt>
                <c:pt idx="5" formatCode="0">
                  <c:v>68</c:v>
                </c:pt>
                <c:pt idx="6" formatCode="0">
                  <c:v>73</c:v>
                </c:pt>
                <c:pt idx="7" formatCode="0">
                  <c:v>85</c:v>
                </c:pt>
                <c:pt idx="8">
                  <c:v>90</c:v>
                </c:pt>
                <c:pt idx="9">
                  <c:v>90</c:v>
                </c:pt>
                <c:pt idx="10" formatCode="0">
                  <c:v>103</c:v>
                </c:pt>
                <c:pt idx="11">
                  <c:v>107</c:v>
                </c:pt>
                <c:pt idx="12">
                  <c:v>107</c:v>
                </c:pt>
                <c:pt idx="13" formatCode="0">
                  <c:v>115</c:v>
                </c:pt>
                <c:pt idx="14">
                  <c:v>116</c:v>
                </c:pt>
                <c:pt idx="15" formatCode="0">
                  <c:v>118</c:v>
                </c:pt>
                <c:pt idx="16" formatCode="0">
                  <c:v>119</c:v>
                </c:pt>
                <c:pt idx="17" formatCode="0">
                  <c:v>119</c:v>
                </c:pt>
                <c:pt idx="18" formatCode="0">
                  <c:v>119</c:v>
                </c:pt>
                <c:pt idx="19" formatCode="0">
                  <c:v>119.25</c:v>
                </c:pt>
                <c:pt idx="20" formatCode="0">
                  <c:v>120</c:v>
                </c:pt>
                <c:pt idx="21" formatCode="0">
                  <c:v>121.5</c:v>
                </c:pt>
                <c:pt idx="22" formatCode="0">
                  <c:v>121.5</c:v>
                </c:pt>
                <c:pt idx="23">
                  <c:v>128</c:v>
                </c:pt>
                <c:pt idx="24">
                  <c:v>130</c:v>
                </c:pt>
                <c:pt idx="25" formatCode="0">
                  <c:v>138</c:v>
                </c:pt>
                <c:pt idx="26">
                  <c:v>140</c:v>
                </c:pt>
                <c:pt idx="27">
                  <c:v>140</c:v>
                </c:pt>
                <c:pt idx="28" formatCode="0">
                  <c:v>141</c:v>
                </c:pt>
                <c:pt idx="29" formatCode="0">
                  <c:v>142.5</c:v>
                </c:pt>
                <c:pt idx="30" formatCode="0">
                  <c:v>142.5</c:v>
                </c:pt>
                <c:pt idx="31">
                  <c:v>144</c:v>
                </c:pt>
                <c:pt idx="32">
                  <c:v>144</c:v>
                </c:pt>
                <c:pt idx="33" formatCode="0">
                  <c:v>144</c:v>
                </c:pt>
                <c:pt idx="34">
                  <c:v>147</c:v>
                </c:pt>
                <c:pt idx="35" formatCode="0">
                  <c:v>148</c:v>
                </c:pt>
                <c:pt idx="36" formatCode="0">
                  <c:v>150.75</c:v>
                </c:pt>
                <c:pt idx="37" formatCode="0">
                  <c:v>150.75</c:v>
                </c:pt>
                <c:pt idx="38">
                  <c:v>156</c:v>
                </c:pt>
                <c:pt idx="39">
                  <c:v>156</c:v>
                </c:pt>
                <c:pt idx="40">
                  <c:v>157</c:v>
                </c:pt>
                <c:pt idx="41">
                  <c:v>157</c:v>
                </c:pt>
                <c:pt idx="42">
                  <c:v>160</c:v>
                </c:pt>
                <c:pt idx="43">
                  <c:v>160</c:v>
                </c:pt>
                <c:pt idx="44">
                  <c:v>160</c:v>
                </c:pt>
                <c:pt idx="45">
                  <c:v>165</c:v>
                </c:pt>
                <c:pt idx="46">
                  <c:v>165</c:v>
                </c:pt>
                <c:pt idx="47" formatCode="0">
                  <c:v>166</c:v>
                </c:pt>
                <c:pt idx="48">
                  <c:v>170</c:v>
                </c:pt>
                <c:pt idx="49">
                  <c:v>170</c:v>
                </c:pt>
                <c:pt idx="50">
                  <c:v>170</c:v>
                </c:pt>
                <c:pt idx="51">
                  <c:v>170</c:v>
                </c:pt>
                <c:pt idx="52">
                  <c:v>170</c:v>
                </c:pt>
                <c:pt idx="53">
                  <c:v>173</c:v>
                </c:pt>
                <c:pt idx="54">
                  <c:v>173</c:v>
                </c:pt>
                <c:pt idx="55">
                  <c:v>173</c:v>
                </c:pt>
                <c:pt idx="56">
                  <c:v>174</c:v>
                </c:pt>
                <c:pt idx="57">
                  <c:v>174</c:v>
                </c:pt>
                <c:pt idx="58">
                  <c:v>174</c:v>
                </c:pt>
                <c:pt idx="59">
                  <c:v>179</c:v>
                </c:pt>
                <c:pt idx="60">
                  <c:v>180</c:v>
                </c:pt>
                <c:pt idx="61">
                  <c:v>180</c:v>
                </c:pt>
                <c:pt idx="62">
                  <c:v>180</c:v>
                </c:pt>
                <c:pt idx="63">
                  <c:v>180</c:v>
                </c:pt>
                <c:pt idx="64">
                  <c:v>180</c:v>
                </c:pt>
                <c:pt idx="65">
                  <c:v>183</c:v>
                </c:pt>
                <c:pt idx="66">
                  <c:v>183</c:v>
                </c:pt>
                <c:pt idx="67">
                  <c:v>187</c:v>
                </c:pt>
                <c:pt idx="68">
                  <c:v>187</c:v>
                </c:pt>
                <c:pt idx="69">
                  <c:v>190</c:v>
                </c:pt>
                <c:pt idx="70">
                  <c:v>190</c:v>
                </c:pt>
                <c:pt idx="71">
                  <c:v>190</c:v>
                </c:pt>
                <c:pt idx="72">
                  <c:v>190</c:v>
                </c:pt>
                <c:pt idx="73">
                  <c:v>190</c:v>
                </c:pt>
                <c:pt idx="74">
                  <c:v>190</c:v>
                </c:pt>
                <c:pt idx="75">
                  <c:v>195</c:v>
                </c:pt>
                <c:pt idx="76">
                  <c:v>195</c:v>
                </c:pt>
                <c:pt idx="77">
                  <c:v>195</c:v>
                </c:pt>
                <c:pt idx="78">
                  <c:v>195</c:v>
                </c:pt>
                <c:pt idx="79" formatCode="0">
                  <c:v>196</c:v>
                </c:pt>
                <c:pt idx="80" formatCode="0">
                  <c:v>196</c:v>
                </c:pt>
                <c:pt idx="81" formatCode="0">
                  <c:v>196</c:v>
                </c:pt>
                <c:pt idx="82" formatCode="0">
                  <c:v>196</c:v>
                </c:pt>
                <c:pt idx="83" formatCode="0">
                  <c:v>196</c:v>
                </c:pt>
                <c:pt idx="84" formatCode="0">
                  <c:v>196</c:v>
                </c:pt>
                <c:pt idx="85">
                  <c:v>200</c:v>
                </c:pt>
                <c:pt idx="86">
                  <c:v>200</c:v>
                </c:pt>
                <c:pt idx="87" formatCode="0">
                  <c:v>200</c:v>
                </c:pt>
                <c:pt idx="88">
                  <c:v>205</c:v>
                </c:pt>
                <c:pt idx="89" formatCode="0">
                  <c:v>208</c:v>
                </c:pt>
                <c:pt idx="90" formatCode="0">
                  <c:v>208</c:v>
                </c:pt>
                <c:pt idx="91">
                  <c:v>216</c:v>
                </c:pt>
                <c:pt idx="92">
                  <c:v>216</c:v>
                </c:pt>
                <c:pt idx="93" formatCode="0">
                  <c:v>222.25</c:v>
                </c:pt>
                <c:pt idx="94" formatCode="0">
                  <c:v>222.25</c:v>
                </c:pt>
                <c:pt idx="95" formatCode="0">
                  <c:v>222.25</c:v>
                </c:pt>
                <c:pt idx="96" formatCode="0">
                  <c:v>222.25</c:v>
                </c:pt>
                <c:pt idx="97" formatCode="0">
                  <c:v>222.25</c:v>
                </c:pt>
                <c:pt idx="98">
                  <c:v>223</c:v>
                </c:pt>
                <c:pt idx="99" formatCode="0">
                  <c:v>223.5</c:v>
                </c:pt>
                <c:pt idx="100">
                  <c:v>224</c:v>
                </c:pt>
                <c:pt idx="101" formatCode="0">
                  <c:v>225</c:v>
                </c:pt>
                <c:pt idx="102" formatCode="0">
                  <c:v>227.5</c:v>
                </c:pt>
                <c:pt idx="103" formatCode="0">
                  <c:v>229</c:v>
                </c:pt>
                <c:pt idx="104">
                  <c:v>239</c:v>
                </c:pt>
                <c:pt idx="105" formatCode="0">
                  <c:v>239.25</c:v>
                </c:pt>
                <c:pt idx="106">
                  <c:v>241</c:v>
                </c:pt>
                <c:pt idx="107">
                  <c:v>242</c:v>
                </c:pt>
                <c:pt idx="108">
                  <c:v>243</c:v>
                </c:pt>
                <c:pt idx="109" formatCode="0">
                  <c:v>243.35</c:v>
                </c:pt>
                <c:pt idx="110" formatCode="0">
                  <c:v>245.75</c:v>
                </c:pt>
                <c:pt idx="111" formatCode="0">
                  <c:v>248</c:v>
                </c:pt>
                <c:pt idx="112">
                  <c:v>255</c:v>
                </c:pt>
                <c:pt idx="113" formatCode="0">
                  <c:v>255</c:v>
                </c:pt>
                <c:pt idx="114" formatCode="0">
                  <c:v>255</c:v>
                </c:pt>
                <c:pt idx="115" formatCode="0">
                  <c:v>255</c:v>
                </c:pt>
                <c:pt idx="116" formatCode="0">
                  <c:v>260</c:v>
                </c:pt>
                <c:pt idx="117" formatCode="0">
                  <c:v>260.25</c:v>
                </c:pt>
                <c:pt idx="118" formatCode="0">
                  <c:v>265.5</c:v>
                </c:pt>
                <c:pt idx="119" formatCode="0">
                  <c:v>265.5</c:v>
                </c:pt>
                <c:pt idx="120" formatCode="0">
                  <c:v>267</c:v>
                </c:pt>
                <c:pt idx="121" formatCode="0">
                  <c:v>268</c:v>
                </c:pt>
                <c:pt idx="122" formatCode="0">
                  <c:v>284</c:v>
                </c:pt>
                <c:pt idx="123" formatCode="0">
                  <c:v>288</c:v>
                </c:pt>
                <c:pt idx="124">
                  <c:v>289</c:v>
                </c:pt>
                <c:pt idx="125">
                  <c:v>289</c:v>
                </c:pt>
                <c:pt idx="126" formatCode="0">
                  <c:v>299</c:v>
                </c:pt>
                <c:pt idx="127">
                  <c:v>300</c:v>
                </c:pt>
                <c:pt idx="128" formatCode="0">
                  <c:v>301</c:v>
                </c:pt>
                <c:pt idx="129" formatCode="0">
                  <c:v>302</c:v>
                </c:pt>
                <c:pt idx="130" formatCode="0">
                  <c:v>305</c:v>
                </c:pt>
                <c:pt idx="131">
                  <c:v>308</c:v>
                </c:pt>
                <c:pt idx="132" formatCode="0">
                  <c:v>309</c:v>
                </c:pt>
                <c:pt idx="133">
                  <c:v>310</c:v>
                </c:pt>
                <c:pt idx="134" formatCode="0">
                  <c:v>311</c:v>
                </c:pt>
                <c:pt idx="135">
                  <c:v>314</c:v>
                </c:pt>
                <c:pt idx="136">
                  <c:v>315</c:v>
                </c:pt>
                <c:pt idx="137" formatCode="0">
                  <c:v>319</c:v>
                </c:pt>
                <c:pt idx="138" formatCode="0">
                  <c:v>322</c:v>
                </c:pt>
                <c:pt idx="139" formatCode="0">
                  <c:v>322</c:v>
                </c:pt>
                <c:pt idx="140" formatCode="0">
                  <c:v>335</c:v>
                </c:pt>
                <c:pt idx="141">
                  <c:v>340</c:v>
                </c:pt>
                <c:pt idx="142" formatCode="0">
                  <c:v>343.45000000000005</c:v>
                </c:pt>
                <c:pt idx="143" formatCode="0">
                  <c:v>343.45000000000005</c:v>
                </c:pt>
                <c:pt idx="144">
                  <c:v>346</c:v>
                </c:pt>
                <c:pt idx="145">
                  <c:v>353</c:v>
                </c:pt>
                <c:pt idx="146" formatCode="0">
                  <c:v>355.55</c:v>
                </c:pt>
                <c:pt idx="147" formatCode="0">
                  <c:v>357.05</c:v>
                </c:pt>
                <c:pt idx="148" formatCode="0">
                  <c:v>359.20000000000005</c:v>
                </c:pt>
                <c:pt idx="149">
                  <c:v>362</c:v>
                </c:pt>
                <c:pt idx="150">
                  <c:v>368</c:v>
                </c:pt>
                <c:pt idx="151">
                  <c:v>394</c:v>
                </c:pt>
              </c:numCache>
            </c:numRef>
          </c:xVal>
          <c:yVal>
            <c:numRef>
              <c:f>Sheet1!$C$2:$C$153</c:f>
              <c:numCache>
                <c:formatCode>General</c:formatCode>
                <c:ptCount val="152"/>
                <c:pt idx="0">
                  <c:v>42</c:v>
                </c:pt>
                <c:pt idx="1">
                  <c:v>41</c:v>
                </c:pt>
                <c:pt idx="2">
                  <c:v>51</c:v>
                </c:pt>
                <c:pt idx="3">
                  <c:v>43</c:v>
                </c:pt>
                <c:pt idx="4">
                  <c:v>33</c:v>
                </c:pt>
                <c:pt idx="5">
                  <c:v>21</c:v>
                </c:pt>
                <c:pt idx="6">
                  <c:v>41</c:v>
                </c:pt>
                <c:pt idx="7">
                  <c:v>31</c:v>
                </c:pt>
                <c:pt idx="8">
                  <c:v>97</c:v>
                </c:pt>
                <c:pt idx="9">
                  <c:v>101</c:v>
                </c:pt>
                <c:pt idx="10">
                  <c:v>41</c:v>
                </c:pt>
                <c:pt idx="11">
                  <c:v>105</c:v>
                </c:pt>
                <c:pt idx="12">
                  <c:v>39</c:v>
                </c:pt>
                <c:pt idx="13">
                  <c:v>48</c:v>
                </c:pt>
                <c:pt idx="14">
                  <c:v>45</c:v>
                </c:pt>
                <c:pt idx="15">
                  <c:v>35</c:v>
                </c:pt>
                <c:pt idx="16">
                  <c:v>45</c:v>
                </c:pt>
                <c:pt idx="17">
                  <c:v>35</c:v>
                </c:pt>
                <c:pt idx="18">
                  <c:v>40</c:v>
                </c:pt>
                <c:pt idx="19">
                  <c:v>25</c:v>
                </c:pt>
                <c:pt idx="20">
                  <c:v>50</c:v>
                </c:pt>
                <c:pt idx="21">
                  <c:v>30</c:v>
                </c:pt>
                <c:pt idx="22">
                  <c:v>30</c:v>
                </c:pt>
                <c:pt idx="23">
                  <c:v>60</c:v>
                </c:pt>
                <c:pt idx="24">
                  <c:v>76</c:v>
                </c:pt>
                <c:pt idx="25">
                  <c:v>50</c:v>
                </c:pt>
                <c:pt idx="26">
                  <c:v>51</c:v>
                </c:pt>
                <c:pt idx="27">
                  <c:v>79</c:v>
                </c:pt>
                <c:pt idx="28">
                  <c:v>50</c:v>
                </c:pt>
                <c:pt idx="29">
                  <c:v>60</c:v>
                </c:pt>
                <c:pt idx="30">
                  <c:v>15</c:v>
                </c:pt>
                <c:pt idx="31">
                  <c:v>68</c:v>
                </c:pt>
                <c:pt idx="32">
                  <c:v>32</c:v>
                </c:pt>
                <c:pt idx="33">
                  <c:v>55</c:v>
                </c:pt>
                <c:pt idx="34">
                  <c:v>60</c:v>
                </c:pt>
                <c:pt idx="35">
                  <c:v>53</c:v>
                </c:pt>
                <c:pt idx="36">
                  <c:v>75</c:v>
                </c:pt>
                <c:pt idx="37">
                  <c:v>70</c:v>
                </c:pt>
                <c:pt idx="38">
                  <c:v>69</c:v>
                </c:pt>
                <c:pt idx="39">
                  <c:v>69</c:v>
                </c:pt>
                <c:pt idx="40">
                  <c:v>68</c:v>
                </c:pt>
                <c:pt idx="41">
                  <c:v>69</c:v>
                </c:pt>
                <c:pt idx="42">
                  <c:v>86</c:v>
                </c:pt>
                <c:pt idx="43">
                  <c:v>45</c:v>
                </c:pt>
                <c:pt idx="44">
                  <c:v>25</c:v>
                </c:pt>
                <c:pt idx="45">
                  <c:v>96</c:v>
                </c:pt>
                <c:pt idx="46">
                  <c:v>74</c:v>
                </c:pt>
                <c:pt idx="47">
                  <c:v>53</c:v>
                </c:pt>
                <c:pt idx="48">
                  <c:v>97</c:v>
                </c:pt>
                <c:pt idx="49">
                  <c:v>27</c:v>
                </c:pt>
                <c:pt idx="50">
                  <c:v>40</c:v>
                </c:pt>
                <c:pt idx="51">
                  <c:v>37</c:v>
                </c:pt>
                <c:pt idx="52">
                  <c:v>37</c:v>
                </c:pt>
                <c:pt idx="53">
                  <c:v>87</c:v>
                </c:pt>
                <c:pt idx="54">
                  <c:v>31</c:v>
                </c:pt>
                <c:pt idx="55">
                  <c:v>49</c:v>
                </c:pt>
                <c:pt idx="56">
                  <c:v>70</c:v>
                </c:pt>
                <c:pt idx="57">
                  <c:v>73</c:v>
                </c:pt>
                <c:pt idx="58">
                  <c:v>72</c:v>
                </c:pt>
                <c:pt idx="59">
                  <c:v>70</c:v>
                </c:pt>
                <c:pt idx="60">
                  <c:v>99</c:v>
                </c:pt>
                <c:pt idx="61">
                  <c:v>89</c:v>
                </c:pt>
                <c:pt idx="62">
                  <c:v>43</c:v>
                </c:pt>
                <c:pt idx="63">
                  <c:v>23</c:v>
                </c:pt>
                <c:pt idx="64">
                  <c:v>38</c:v>
                </c:pt>
                <c:pt idx="65">
                  <c:v>58</c:v>
                </c:pt>
                <c:pt idx="66">
                  <c:v>43</c:v>
                </c:pt>
                <c:pt idx="67">
                  <c:v>85</c:v>
                </c:pt>
                <c:pt idx="68">
                  <c:v>86</c:v>
                </c:pt>
                <c:pt idx="69">
                  <c:v>26</c:v>
                </c:pt>
                <c:pt idx="70">
                  <c:v>25</c:v>
                </c:pt>
                <c:pt idx="71">
                  <c:v>77</c:v>
                </c:pt>
                <c:pt idx="72">
                  <c:v>32</c:v>
                </c:pt>
                <c:pt idx="73">
                  <c:v>50</c:v>
                </c:pt>
                <c:pt idx="74">
                  <c:v>44</c:v>
                </c:pt>
                <c:pt idx="75">
                  <c:v>107</c:v>
                </c:pt>
                <c:pt idx="76">
                  <c:v>97</c:v>
                </c:pt>
                <c:pt idx="77">
                  <c:v>65</c:v>
                </c:pt>
                <c:pt idx="78">
                  <c:v>94</c:v>
                </c:pt>
                <c:pt idx="79">
                  <c:v>50</c:v>
                </c:pt>
                <c:pt idx="80">
                  <c:v>50</c:v>
                </c:pt>
                <c:pt idx="81">
                  <c:v>50</c:v>
                </c:pt>
                <c:pt idx="82">
                  <c:v>50</c:v>
                </c:pt>
                <c:pt idx="83">
                  <c:v>50</c:v>
                </c:pt>
                <c:pt idx="84">
                  <c:v>50</c:v>
                </c:pt>
                <c:pt idx="85">
                  <c:v>30</c:v>
                </c:pt>
                <c:pt idx="86">
                  <c:v>52</c:v>
                </c:pt>
                <c:pt idx="87">
                  <c:v>25</c:v>
                </c:pt>
                <c:pt idx="88">
                  <c:v>50</c:v>
                </c:pt>
                <c:pt idx="89">
                  <c:v>75</c:v>
                </c:pt>
                <c:pt idx="90">
                  <c:v>60</c:v>
                </c:pt>
                <c:pt idx="91">
                  <c:v>55</c:v>
                </c:pt>
                <c:pt idx="92">
                  <c:v>60</c:v>
                </c:pt>
                <c:pt idx="93">
                  <c:v>50</c:v>
                </c:pt>
                <c:pt idx="94">
                  <c:v>50</c:v>
                </c:pt>
                <c:pt idx="95">
                  <c:v>50</c:v>
                </c:pt>
                <c:pt idx="96">
                  <c:v>50</c:v>
                </c:pt>
                <c:pt idx="97">
                  <c:v>50</c:v>
                </c:pt>
                <c:pt idx="98">
                  <c:v>74</c:v>
                </c:pt>
                <c:pt idx="99">
                  <c:v>50</c:v>
                </c:pt>
                <c:pt idx="100">
                  <c:v>70</c:v>
                </c:pt>
                <c:pt idx="101">
                  <c:v>80</c:v>
                </c:pt>
                <c:pt idx="102">
                  <c:v>50</c:v>
                </c:pt>
                <c:pt idx="103">
                  <c:v>50</c:v>
                </c:pt>
                <c:pt idx="104">
                  <c:v>60</c:v>
                </c:pt>
                <c:pt idx="105">
                  <c:v>60</c:v>
                </c:pt>
                <c:pt idx="106">
                  <c:v>78</c:v>
                </c:pt>
                <c:pt idx="107">
                  <c:v>95</c:v>
                </c:pt>
                <c:pt idx="108">
                  <c:v>75</c:v>
                </c:pt>
                <c:pt idx="109">
                  <c:v>60</c:v>
                </c:pt>
                <c:pt idx="110">
                  <c:v>60</c:v>
                </c:pt>
                <c:pt idx="111">
                  <c:v>80</c:v>
                </c:pt>
                <c:pt idx="112">
                  <c:v>75</c:v>
                </c:pt>
                <c:pt idx="113">
                  <c:v>75</c:v>
                </c:pt>
                <c:pt idx="114">
                  <c:v>75</c:v>
                </c:pt>
                <c:pt idx="115">
                  <c:v>75</c:v>
                </c:pt>
                <c:pt idx="116">
                  <c:v>50</c:v>
                </c:pt>
                <c:pt idx="117">
                  <c:v>75</c:v>
                </c:pt>
                <c:pt idx="118">
                  <c:v>75</c:v>
                </c:pt>
                <c:pt idx="119">
                  <c:v>75</c:v>
                </c:pt>
                <c:pt idx="120">
                  <c:v>40</c:v>
                </c:pt>
                <c:pt idx="121">
                  <c:v>35</c:v>
                </c:pt>
                <c:pt idx="122">
                  <c:v>115</c:v>
                </c:pt>
                <c:pt idx="123">
                  <c:v>40</c:v>
                </c:pt>
                <c:pt idx="124">
                  <c:v>54</c:v>
                </c:pt>
                <c:pt idx="125">
                  <c:v>57</c:v>
                </c:pt>
                <c:pt idx="126">
                  <c:v>45</c:v>
                </c:pt>
                <c:pt idx="127">
                  <c:v>72</c:v>
                </c:pt>
                <c:pt idx="128">
                  <c:v>35</c:v>
                </c:pt>
                <c:pt idx="129">
                  <c:v>35</c:v>
                </c:pt>
                <c:pt idx="130">
                  <c:v>45</c:v>
                </c:pt>
                <c:pt idx="131">
                  <c:v>78</c:v>
                </c:pt>
                <c:pt idx="132">
                  <c:v>45</c:v>
                </c:pt>
                <c:pt idx="133">
                  <c:v>69</c:v>
                </c:pt>
                <c:pt idx="134">
                  <c:v>50</c:v>
                </c:pt>
                <c:pt idx="135">
                  <c:v>74</c:v>
                </c:pt>
                <c:pt idx="136">
                  <c:v>35</c:v>
                </c:pt>
                <c:pt idx="137">
                  <c:v>50</c:v>
                </c:pt>
                <c:pt idx="138">
                  <c:v>55</c:v>
                </c:pt>
                <c:pt idx="139">
                  <c:v>50</c:v>
                </c:pt>
                <c:pt idx="140">
                  <c:v>55</c:v>
                </c:pt>
                <c:pt idx="141">
                  <c:v>81</c:v>
                </c:pt>
                <c:pt idx="142">
                  <c:v>40</c:v>
                </c:pt>
                <c:pt idx="143">
                  <c:v>35</c:v>
                </c:pt>
                <c:pt idx="144">
                  <c:v>37</c:v>
                </c:pt>
                <c:pt idx="145">
                  <c:v>78</c:v>
                </c:pt>
                <c:pt idx="146">
                  <c:v>70</c:v>
                </c:pt>
                <c:pt idx="147">
                  <c:v>70</c:v>
                </c:pt>
                <c:pt idx="148">
                  <c:v>35</c:v>
                </c:pt>
                <c:pt idx="149">
                  <c:v>70</c:v>
                </c:pt>
                <c:pt idx="150">
                  <c:v>97</c:v>
                </c:pt>
                <c:pt idx="151">
                  <c:v>101</c:v>
                </c:pt>
              </c:numCache>
            </c:numRef>
          </c:yVal>
          <c:smooth val="0"/>
          <c:extLst>
            <c:ext xmlns:c16="http://schemas.microsoft.com/office/drawing/2014/chart" uri="{C3380CC4-5D6E-409C-BE32-E72D297353CC}">
              <c16:uniqueId val="{0000005B-C131-4EC7-AEAD-6DE46BBAF64C}"/>
            </c:ext>
          </c:extLst>
        </c:ser>
        <c:dLbls>
          <c:showLegendKey val="0"/>
          <c:showVal val="0"/>
          <c:showCatName val="0"/>
          <c:showSerName val="0"/>
          <c:showPercent val="0"/>
          <c:showBubbleSize val="0"/>
        </c:dLbls>
        <c:axId val="102628623"/>
        <c:axId val="2123106575"/>
      </c:scatterChart>
      <c:valAx>
        <c:axId val="102628623"/>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Recommended total annual N (kg/ha)</a:t>
                </a:r>
              </a:p>
            </c:rich>
          </c:tx>
          <c:layout>
            <c:manualLayout>
              <c:xMode val="edge"/>
              <c:yMode val="edge"/>
              <c:x val="0.35229046369203848"/>
              <c:y val="0.9100462962962963"/>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alpha val="97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2123106575"/>
        <c:crosses val="autoZero"/>
        <c:crossBetween val="midCat"/>
      </c:valAx>
      <c:valAx>
        <c:axId val="2123106575"/>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Yield (ton/ha)</a:t>
                </a:r>
              </a:p>
            </c:rich>
          </c:tx>
          <c:layout>
            <c:manualLayout>
              <c:xMode val="edge"/>
              <c:yMode val="edge"/>
              <c:x val="5.5555555555555558E-3"/>
              <c:y val="0.28388123359580053"/>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02628623"/>
        <c:crosses val="autoZero"/>
        <c:crossBetween val="midCat"/>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147652819417139"/>
          <c:y val="5.3710891292205444E-2"/>
          <c:w val="0.84511351706036741"/>
          <c:h val="0.77986913094196564"/>
        </c:manualLayout>
      </c:layout>
      <c:scatterChart>
        <c:scatterStyle val="lineMarker"/>
        <c:varyColors val="0"/>
        <c:dLbls>
          <c:showLegendKey val="0"/>
          <c:showVal val="0"/>
          <c:showCatName val="0"/>
          <c:showSerName val="0"/>
          <c:showPercent val="0"/>
          <c:showBubbleSize val="0"/>
        </c:dLbls>
        <c:axId val="102628623"/>
        <c:axId val="2123106575"/>
      </c:scatterChart>
      <c:valAx>
        <c:axId val="102628623"/>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Recommended total annual N (kg/ha)</a:t>
                </a:r>
              </a:p>
            </c:rich>
          </c:tx>
          <c:layout>
            <c:manualLayout>
              <c:xMode val="edge"/>
              <c:yMode val="edge"/>
              <c:x val="0.35229046369203848"/>
              <c:y val="0.9100462962962963"/>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alpha val="97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2123106575"/>
        <c:crosses val="autoZero"/>
        <c:crossBetween val="midCat"/>
      </c:valAx>
      <c:valAx>
        <c:axId val="2123106575"/>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Yield (ton/ha)</a:t>
                </a:r>
              </a:p>
            </c:rich>
          </c:tx>
          <c:layout>
            <c:manualLayout>
              <c:xMode val="edge"/>
              <c:yMode val="edge"/>
              <c:x val="5.5555555555555558E-3"/>
              <c:y val="0.28388123359580053"/>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02628623"/>
        <c:crosses val="autoZero"/>
        <c:crossBetween val="midCat"/>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147652819417139"/>
          <c:y val="5.3710891292205444E-2"/>
          <c:w val="0.84511351706036741"/>
          <c:h val="0.77986913094196564"/>
        </c:manualLayout>
      </c:layout>
      <c:scatterChart>
        <c:scatterStyle val="lineMarker"/>
        <c:varyColors val="0"/>
        <c:ser>
          <c:idx val="0"/>
          <c:order val="0"/>
          <c:tx>
            <c:strRef>
              <c:f>Sheet1!$C$1</c:f>
              <c:strCache>
                <c:ptCount val="1"/>
                <c:pt idx="0">
                  <c:v>Yiled (ton/ha)</c:v>
                </c:pt>
              </c:strCache>
            </c:strRef>
          </c:tx>
          <c:spPr>
            <a:ln w="38100" cap="rnd">
              <a:noFill/>
              <a:round/>
            </a:ln>
            <a:effectLst/>
          </c:spPr>
          <c:marker>
            <c:symbol val="circle"/>
            <c:size val="5"/>
            <c:spPr>
              <a:solidFill>
                <a:schemeClr val="accent1"/>
              </a:solidFill>
              <a:ln w="9525">
                <a:solidFill>
                  <a:schemeClr val="accent1"/>
                </a:solidFill>
              </a:ln>
              <a:effectLst/>
            </c:spPr>
          </c:marker>
          <c:dPt>
            <c:idx val="5"/>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0-E8F2-474C-9CA7-AE033DFA0DA0}"/>
              </c:ext>
            </c:extLst>
          </c:dPt>
          <c:dPt>
            <c:idx val="6"/>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1-E8F2-474C-9CA7-AE033DFA0DA0}"/>
              </c:ext>
            </c:extLst>
          </c:dPt>
          <c:dPt>
            <c:idx val="7"/>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2-E8F2-474C-9CA7-AE033DFA0DA0}"/>
              </c:ext>
            </c:extLst>
          </c:dPt>
          <c:dPt>
            <c:idx val="10"/>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3-E8F2-474C-9CA7-AE033DFA0DA0}"/>
              </c:ext>
            </c:extLst>
          </c:dPt>
          <c:dPt>
            <c:idx val="13"/>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4-E8F2-474C-9CA7-AE033DFA0DA0}"/>
              </c:ext>
            </c:extLst>
          </c:dPt>
          <c:dPt>
            <c:idx val="14"/>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05-E8F2-474C-9CA7-AE033DFA0DA0}"/>
              </c:ext>
            </c:extLst>
          </c:dPt>
          <c:dPt>
            <c:idx val="15"/>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6-E8F2-474C-9CA7-AE033DFA0DA0}"/>
              </c:ext>
            </c:extLst>
          </c:dPt>
          <c:dPt>
            <c:idx val="16"/>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7-E8F2-474C-9CA7-AE033DFA0DA0}"/>
              </c:ext>
            </c:extLst>
          </c:dPt>
          <c:dPt>
            <c:idx val="17"/>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8-E8F2-474C-9CA7-AE033DFA0DA0}"/>
              </c:ext>
            </c:extLst>
          </c:dPt>
          <c:dPt>
            <c:idx val="18"/>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9-E8F2-474C-9CA7-AE033DFA0DA0}"/>
              </c:ext>
            </c:extLst>
          </c:dPt>
          <c:dPt>
            <c:idx val="19"/>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A-E8F2-474C-9CA7-AE033DFA0DA0}"/>
              </c:ext>
            </c:extLst>
          </c:dPt>
          <c:dPt>
            <c:idx val="20"/>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B-E8F2-474C-9CA7-AE033DFA0DA0}"/>
              </c:ext>
            </c:extLst>
          </c:dPt>
          <c:dPt>
            <c:idx val="21"/>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C-E8F2-474C-9CA7-AE033DFA0DA0}"/>
              </c:ext>
            </c:extLst>
          </c:dPt>
          <c:dPt>
            <c:idx val="25"/>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D-E8F2-474C-9CA7-AE033DFA0DA0}"/>
              </c:ext>
            </c:extLst>
          </c:dPt>
          <c:dPt>
            <c:idx val="26"/>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E-E8F2-474C-9CA7-AE033DFA0DA0}"/>
              </c:ext>
            </c:extLst>
          </c:dPt>
          <c:dPt>
            <c:idx val="29"/>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F-E8F2-474C-9CA7-AE033DFA0DA0}"/>
              </c:ext>
            </c:extLst>
          </c:dPt>
          <c:dPt>
            <c:idx val="33"/>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10-E8F2-474C-9CA7-AE033DFA0DA0}"/>
              </c:ext>
            </c:extLst>
          </c:dPt>
          <c:dPt>
            <c:idx val="34"/>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11-E8F2-474C-9CA7-AE033DFA0DA0}"/>
              </c:ext>
            </c:extLst>
          </c:dPt>
          <c:dPt>
            <c:idx val="35"/>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12-E8F2-474C-9CA7-AE033DFA0DA0}"/>
              </c:ext>
            </c:extLst>
          </c:dPt>
          <c:dPt>
            <c:idx val="36"/>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13-E8F2-474C-9CA7-AE033DFA0DA0}"/>
              </c:ext>
            </c:extLst>
          </c:dPt>
          <c:dPt>
            <c:idx val="37"/>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14-E8F2-474C-9CA7-AE033DFA0DA0}"/>
              </c:ext>
            </c:extLst>
          </c:dPt>
          <c:dPt>
            <c:idx val="43"/>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5-E8F2-474C-9CA7-AE033DFA0DA0}"/>
              </c:ext>
            </c:extLst>
          </c:dPt>
          <c:dPt>
            <c:idx val="4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6-E8F2-474C-9CA7-AE033DFA0DA0}"/>
              </c:ext>
            </c:extLst>
          </c:dPt>
          <c:dPt>
            <c:idx val="47"/>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17-E8F2-474C-9CA7-AE033DFA0DA0}"/>
              </c:ext>
            </c:extLst>
          </c:dPt>
          <c:dPt>
            <c:idx val="49"/>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8-E8F2-474C-9CA7-AE033DFA0DA0}"/>
              </c:ext>
            </c:extLst>
          </c:dPt>
          <c:dPt>
            <c:idx val="50"/>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9-E8F2-474C-9CA7-AE033DFA0DA0}"/>
              </c:ext>
            </c:extLst>
          </c:dPt>
          <c:dPt>
            <c:idx val="51"/>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A-E8F2-474C-9CA7-AE033DFA0DA0}"/>
              </c:ext>
            </c:extLst>
          </c:dPt>
          <c:dPt>
            <c:idx val="5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B-E8F2-474C-9CA7-AE033DFA0DA0}"/>
              </c:ext>
            </c:extLst>
          </c:dPt>
          <c:dPt>
            <c:idx val="59"/>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1C-E8F2-474C-9CA7-AE033DFA0DA0}"/>
              </c:ext>
            </c:extLst>
          </c:dPt>
          <c:dPt>
            <c:idx val="62"/>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D-E8F2-474C-9CA7-AE033DFA0DA0}"/>
              </c:ext>
            </c:extLst>
          </c:dPt>
          <c:dPt>
            <c:idx val="63"/>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E-E8F2-474C-9CA7-AE033DFA0DA0}"/>
              </c:ext>
            </c:extLst>
          </c:dPt>
          <c:dPt>
            <c:idx val="6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F-E8F2-474C-9CA7-AE033DFA0DA0}"/>
              </c:ext>
            </c:extLst>
          </c:dPt>
          <c:dPt>
            <c:idx val="66"/>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0-E8F2-474C-9CA7-AE033DFA0DA0}"/>
              </c:ext>
            </c:extLst>
          </c:dPt>
          <c:dPt>
            <c:idx val="72"/>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1-E8F2-474C-9CA7-AE033DFA0DA0}"/>
              </c:ext>
            </c:extLst>
          </c:dPt>
          <c:dPt>
            <c:idx val="7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2-E8F2-474C-9CA7-AE033DFA0DA0}"/>
              </c:ext>
            </c:extLst>
          </c:dPt>
          <c:dPt>
            <c:idx val="79"/>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3-E8F2-474C-9CA7-AE033DFA0DA0}"/>
              </c:ext>
            </c:extLst>
          </c:dPt>
          <c:dPt>
            <c:idx val="85"/>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4-E8F2-474C-9CA7-AE033DFA0DA0}"/>
              </c:ext>
            </c:extLst>
          </c:dPt>
          <c:dPt>
            <c:idx val="86"/>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5-E8F2-474C-9CA7-AE033DFA0DA0}"/>
              </c:ext>
            </c:extLst>
          </c:dPt>
          <c:dPt>
            <c:idx val="87"/>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6-E8F2-474C-9CA7-AE033DFA0DA0}"/>
              </c:ext>
            </c:extLst>
          </c:dPt>
          <c:dPt>
            <c:idx val="88"/>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7-E8F2-474C-9CA7-AE033DFA0DA0}"/>
              </c:ext>
            </c:extLst>
          </c:dPt>
          <c:dPt>
            <c:idx val="89"/>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8-E8F2-474C-9CA7-AE033DFA0DA0}"/>
              </c:ext>
            </c:extLst>
          </c:dPt>
          <c:dPt>
            <c:idx val="90"/>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9-E8F2-474C-9CA7-AE033DFA0DA0}"/>
              </c:ext>
            </c:extLst>
          </c:dPt>
          <c:dPt>
            <c:idx val="91"/>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A-E8F2-474C-9CA7-AE033DFA0DA0}"/>
              </c:ext>
            </c:extLst>
          </c:dPt>
          <c:dPt>
            <c:idx val="92"/>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B-E8F2-474C-9CA7-AE033DFA0DA0}"/>
              </c:ext>
            </c:extLst>
          </c:dPt>
          <c:dPt>
            <c:idx val="93"/>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C-E8F2-474C-9CA7-AE033DFA0DA0}"/>
              </c:ext>
            </c:extLst>
          </c:dPt>
          <c:dPt>
            <c:idx val="98"/>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D-E8F2-474C-9CA7-AE033DFA0DA0}"/>
              </c:ext>
            </c:extLst>
          </c:dPt>
          <c:dPt>
            <c:idx val="100"/>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E-E8F2-474C-9CA7-AE033DFA0DA0}"/>
              </c:ext>
            </c:extLst>
          </c:dPt>
          <c:dPt>
            <c:idx val="101"/>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2F-E8F2-474C-9CA7-AE033DFA0DA0}"/>
              </c:ext>
            </c:extLst>
          </c:dPt>
          <c:dPt>
            <c:idx val="102"/>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30-E8F2-474C-9CA7-AE033DFA0DA0}"/>
              </c:ext>
            </c:extLst>
          </c:dPt>
          <c:dPt>
            <c:idx val="103"/>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31-E8F2-474C-9CA7-AE033DFA0DA0}"/>
              </c:ext>
            </c:extLst>
          </c:dPt>
          <c:dPt>
            <c:idx val="104"/>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32-E8F2-474C-9CA7-AE033DFA0DA0}"/>
              </c:ext>
            </c:extLst>
          </c:dPt>
          <c:dPt>
            <c:idx val="106"/>
            <c:marker>
              <c:symbol val="circle"/>
              <c:size val="5"/>
              <c:spPr>
                <a:solidFill>
                  <a:schemeClr val="accent4">
                    <a:lumMod val="50000"/>
                  </a:schemeClr>
                </a:solidFill>
                <a:ln w="9525">
                  <a:solidFill>
                    <a:schemeClr val="accent1"/>
                  </a:solidFill>
                </a:ln>
                <a:effectLst/>
              </c:spPr>
            </c:marker>
            <c:bubble3D val="0"/>
            <c:extLst>
              <c:ext xmlns:c16="http://schemas.microsoft.com/office/drawing/2014/chart" uri="{C3380CC4-5D6E-409C-BE32-E72D297353CC}">
                <c16:uniqueId val="{00000033-E8F2-474C-9CA7-AE033DFA0DA0}"/>
              </c:ext>
            </c:extLst>
          </c:dPt>
          <c:dPt>
            <c:idx val="107"/>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34-E8F2-474C-9CA7-AE033DFA0DA0}"/>
              </c:ext>
            </c:extLst>
          </c:dPt>
          <c:dPt>
            <c:idx val="108"/>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5-E8F2-474C-9CA7-AE033DFA0DA0}"/>
              </c:ext>
            </c:extLst>
          </c:dPt>
          <c:dPt>
            <c:idx val="110"/>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6-E8F2-474C-9CA7-AE033DFA0DA0}"/>
              </c:ext>
            </c:extLst>
          </c:dPt>
          <c:dPt>
            <c:idx val="111"/>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37-E8F2-474C-9CA7-AE033DFA0DA0}"/>
              </c:ext>
            </c:extLst>
          </c:dPt>
          <c:dPt>
            <c:idx val="112"/>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8-E8F2-474C-9CA7-AE033DFA0DA0}"/>
              </c:ext>
            </c:extLst>
          </c:dPt>
          <c:dPt>
            <c:idx val="116"/>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39-E8F2-474C-9CA7-AE033DFA0DA0}"/>
              </c:ext>
            </c:extLst>
          </c:dPt>
          <c:dPt>
            <c:idx val="117"/>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A-E8F2-474C-9CA7-AE033DFA0DA0}"/>
              </c:ext>
            </c:extLst>
          </c:dPt>
          <c:dPt>
            <c:idx val="118"/>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B-E8F2-474C-9CA7-AE033DFA0DA0}"/>
              </c:ext>
            </c:extLst>
          </c:dPt>
          <c:dPt>
            <c:idx val="120"/>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3C-E8F2-474C-9CA7-AE033DFA0DA0}"/>
              </c:ext>
            </c:extLst>
          </c:dPt>
          <c:dPt>
            <c:idx val="121"/>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3D-E8F2-474C-9CA7-AE033DFA0DA0}"/>
              </c:ext>
            </c:extLst>
          </c:dPt>
          <c:dPt>
            <c:idx val="122"/>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3E-E8F2-474C-9CA7-AE033DFA0DA0}"/>
              </c:ext>
            </c:extLst>
          </c:dPt>
          <c:dPt>
            <c:idx val="123"/>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3F-E8F2-474C-9CA7-AE033DFA0DA0}"/>
              </c:ext>
            </c:extLst>
          </c:dPt>
          <c:dPt>
            <c:idx val="124"/>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0-E8F2-474C-9CA7-AE033DFA0DA0}"/>
              </c:ext>
            </c:extLst>
          </c:dPt>
          <c:dPt>
            <c:idx val="125"/>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1-E8F2-474C-9CA7-AE033DFA0DA0}"/>
              </c:ext>
            </c:extLst>
          </c:dPt>
          <c:dPt>
            <c:idx val="126"/>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2-E8F2-474C-9CA7-AE033DFA0DA0}"/>
              </c:ext>
            </c:extLst>
          </c:dPt>
          <c:dPt>
            <c:idx val="127"/>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3-E8F2-474C-9CA7-AE033DFA0DA0}"/>
              </c:ext>
            </c:extLst>
          </c:dPt>
          <c:dPt>
            <c:idx val="128"/>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44-E8F2-474C-9CA7-AE033DFA0DA0}"/>
              </c:ext>
            </c:extLst>
          </c:dPt>
          <c:dPt>
            <c:idx val="129"/>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5-E8F2-474C-9CA7-AE033DFA0DA0}"/>
              </c:ext>
            </c:extLst>
          </c:dPt>
          <c:dPt>
            <c:idx val="130"/>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6-E8F2-474C-9CA7-AE033DFA0DA0}"/>
              </c:ext>
            </c:extLst>
          </c:dPt>
          <c:dPt>
            <c:idx val="131"/>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7-E8F2-474C-9CA7-AE033DFA0DA0}"/>
              </c:ext>
            </c:extLst>
          </c:dPt>
          <c:dPt>
            <c:idx val="132"/>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8-E8F2-474C-9CA7-AE033DFA0DA0}"/>
              </c:ext>
            </c:extLst>
          </c:dPt>
          <c:dPt>
            <c:idx val="133"/>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9-E8F2-474C-9CA7-AE033DFA0DA0}"/>
              </c:ext>
            </c:extLst>
          </c:dPt>
          <c:dPt>
            <c:idx val="134"/>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A-E8F2-474C-9CA7-AE033DFA0DA0}"/>
              </c:ext>
            </c:extLst>
          </c:dPt>
          <c:dPt>
            <c:idx val="135"/>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B-E8F2-474C-9CA7-AE033DFA0DA0}"/>
              </c:ext>
            </c:extLst>
          </c:dPt>
          <c:dPt>
            <c:idx val="136"/>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C-E8F2-474C-9CA7-AE033DFA0DA0}"/>
              </c:ext>
            </c:extLst>
          </c:dPt>
          <c:dPt>
            <c:idx val="137"/>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D-E8F2-474C-9CA7-AE033DFA0DA0}"/>
              </c:ext>
            </c:extLst>
          </c:dPt>
          <c:dPt>
            <c:idx val="138"/>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E-E8F2-474C-9CA7-AE033DFA0DA0}"/>
              </c:ext>
            </c:extLst>
          </c:dPt>
          <c:dPt>
            <c:idx val="139"/>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F-E8F2-474C-9CA7-AE033DFA0DA0}"/>
              </c:ext>
            </c:extLst>
          </c:dPt>
          <c:dPt>
            <c:idx val="140"/>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50-E8F2-474C-9CA7-AE033DFA0DA0}"/>
              </c:ext>
            </c:extLst>
          </c:dPt>
          <c:dPt>
            <c:idx val="141"/>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1-E8F2-474C-9CA7-AE033DFA0DA0}"/>
              </c:ext>
            </c:extLst>
          </c:dPt>
          <c:dPt>
            <c:idx val="142"/>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52-E8F2-474C-9CA7-AE033DFA0DA0}"/>
              </c:ext>
            </c:extLst>
          </c:dPt>
          <c:dPt>
            <c:idx val="143"/>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53-E8F2-474C-9CA7-AE033DFA0DA0}"/>
              </c:ext>
            </c:extLst>
          </c:dPt>
          <c:dPt>
            <c:idx val="144"/>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4-E8F2-474C-9CA7-AE033DFA0DA0}"/>
              </c:ext>
            </c:extLst>
          </c:dPt>
          <c:dPt>
            <c:idx val="145"/>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5-E8F2-474C-9CA7-AE033DFA0DA0}"/>
              </c:ext>
            </c:extLst>
          </c:dPt>
          <c:dPt>
            <c:idx val="146"/>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56-E8F2-474C-9CA7-AE033DFA0DA0}"/>
              </c:ext>
            </c:extLst>
          </c:dPt>
          <c:dPt>
            <c:idx val="148"/>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57-E8F2-474C-9CA7-AE033DFA0DA0}"/>
              </c:ext>
            </c:extLst>
          </c:dPt>
          <c:dPt>
            <c:idx val="149"/>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8-E8F2-474C-9CA7-AE033DFA0DA0}"/>
              </c:ext>
            </c:extLst>
          </c:dPt>
          <c:dPt>
            <c:idx val="150"/>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9-E8F2-474C-9CA7-AE033DFA0DA0}"/>
              </c:ext>
            </c:extLst>
          </c:dPt>
          <c:dPt>
            <c:idx val="151"/>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A-E8F2-474C-9CA7-AE033DFA0DA0}"/>
              </c:ext>
            </c:extLst>
          </c:dPt>
          <c:xVal>
            <c:numRef>
              <c:f>Sheet1!$B$2:$B$153</c:f>
              <c:numCache>
                <c:formatCode>General</c:formatCode>
                <c:ptCount val="152"/>
                <c:pt idx="0">
                  <c:v>62</c:v>
                </c:pt>
                <c:pt idx="1">
                  <c:v>62</c:v>
                </c:pt>
                <c:pt idx="2">
                  <c:v>62</c:v>
                </c:pt>
                <c:pt idx="3">
                  <c:v>68</c:v>
                </c:pt>
                <c:pt idx="4">
                  <c:v>68</c:v>
                </c:pt>
                <c:pt idx="5" formatCode="0">
                  <c:v>68</c:v>
                </c:pt>
                <c:pt idx="6" formatCode="0">
                  <c:v>73</c:v>
                </c:pt>
                <c:pt idx="7" formatCode="0">
                  <c:v>85</c:v>
                </c:pt>
                <c:pt idx="8">
                  <c:v>90</c:v>
                </c:pt>
                <c:pt idx="9">
                  <c:v>90</c:v>
                </c:pt>
                <c:pt idx="10" formatCode="0">
                  <c:v>103</c:v>
                </c:pt>
                <c:pt idx="11">
                  <c:v>107</c:v>
                </c:pt>
                <c:pt idx="12">
                  <c:v>107</c:v>
                </c:pt>
                <c:pt idx="13" formatCode="0">
                  <c:v>115</c:v>
                </c:pt>
                <c:pt idx="14">
                  <c:v>116</c:v>
                </c:pt>
                <c:pt idx="15" formatCode="0">
                  <c:v>118</c:v>
                </c:pt>
                <c:pt idx="16" formatCode="0">
                  <c:v>119</c:v>
                </c:pt>
                <c:pt idx="17" formatCode="0">
                  <c:v>119</c:v>
                </c:pt>
                <c:pt idx="18" formatCode="0">
                  <c:v>119</c:v>
                </c:pt>
                <c:pt idx="19" formatCode="0">
                  <c:v>119.25</c:v>
                </c:pt>
                <c:pt idx="20" formatCode="0">
                  <c:v>120</c:v>
                </c:pt>
                <c:pt idx="21" formatCode="0">
                  <c:v>121.5</c:v>
                </c:pt>
                <c:pt idx="22" formatCode="0">
                  <c:v>121.5</c:v>
                </c:pt>
                <c:pt idx="23">
                  <c:v>128</c:v>
                </c:pt>
                <c:pt idx="24">
                  <c:v>130</c:v>
                </c:pt>
                <c:pt idx="25" formatCode="0">
                  <c:v>138</c:v>
                </c:pt>
                <c:pt idx="26">
                  <c:v>140</c:v>
                </c:pt>
                <c:pt idx="27">
                  <c:v>140</c:v>
                </c:pt>
                <c:pt idx="28" formatCode="0">
                  <c:v>141</c:v>
                </c:pt>
                <c:pt idx="29" formatCode="0">
                  <c:v>142.5</c:v>
                </c:pt>
                <c:pt idx="30" formatCode="0">
                  <c:v>142.5</c:v>
                </c:pt>
                <c:pt idx="31">
                  <c:v>144</c:v>
                </c:pt>
                <c:pt idx="32">
                  <c:v>144</c:v>
                </c:pt>
                <c:pt idx="33" formatCode="0">
                  <c:v>144</c:v>
                </c:pt>
                <c:pt idx="34">
                  <c:v>147</c:v>
                </c:pt>
                <c:pt idx="35" formatCode="0">
                  <c:v>148</c:v>
                </c:pt>
                <c:pt idx="36" formatCode="0">
                  <c:v>150.75</c:v>
                </c:pt>
                <c:pt idx="37" formatCode="0">
                  <c:v>150.75</c:v>
                </c:pt>
                <c:pt idx="38">
                  <c:v>156</c:v>
                </c:pt>
                <c:pt idx="39">
                  <c:v>156</c:v>
                </c:pt>
                <c:pt idx="40">
                  <c:v>157</c:v>
                </c:pt>
                <c:pt idx="41">
                  <c:v>157</c:v>
                </c:pt>
                <c:pt idx="42">
                  <c:v>160</c:v>
                </c:pt>
                <c:pt idx="43">
                  <c:v>160</c:v>
                </c:pt>
                <c:pt idx="44">
                  <c:v>160</c:v>
                </c:pt>
                <c:pt idx="45">
                  <c:v>165</c:v>
                </c:pt>
                <c:pt idx="46">
                  <c:v>165</c:v>
                </c:pt>
                <c:pt idx="47" formatCode="0">
                  <c:v>166</c:v>
                </c:pt>
                <c:pt idx="48">
                  <c:v>170</c:v>
                </c:pt>
                <c:pt idx="49">
                  <c:v>170</c:v>
                </c:pt>
                <c:pt idx="50">
                  <c:v>170</c:v>
                </c:pt>
                <c:pt idx="51">
                  <c:v>170</c:v>
                </c:pt>
                <c:pt idx="52">
                  <c:v>170</c:v>
                </c:pt>
                <c:pt idx="53">
                  <c:v>173</c:v>
                </c:pt>
                <c:pt idx="54">
                  <c:v>173</c:v>
                </c:pt>
                <c:pt idx="55">
                  <c:v>173</c:v>
                </c:pt>
                <c:pt idx="56">
                  <c:v>174</c:v>
                </c:pt>
                <c:pt idx="57">
                  <c:v>174</c:v>
                </c:pt>
                <c:pt idx="58">
                  <c:v>174</c:v>
                </c:pt>
                <c:pt idx="59">
                  <c:v>179</c:v>
                </c:pt>
                <c:pt idx="60">
                  <c:v>180</c:v>
                </c:pt>
                <c:pt idx="61">
                  <c:v>180</c:v>
                </c:pt>
                <c:pt idx="62">
                  <c:v>180</c:v>
                </c:pt>
                <c:pt idx="63">
                  <c:v>180</c:v>
                </c:pt>
                <c:pt idx="64">
                  <c:v>180</c:v>
                </c:pt>
                <c:pt idx="65">
                  <c:v>183</c:v>
                </c:pt>
                <c:pt idx="66">
                  <c:v>183</c:v>
                </c:pt>
                <c:pt idx="67">
                  <c:v>187</c:v>
                </c:pt>
                <c:pt idx="68">
                  <c:v>187</c:v>
                </c:pt>
                <c:pt idx="69">
                  <c:v>190</c:v>
                </c:pt>
                <c:pt idx="70">
                  <c:v>190</c:v>
                </c:pt>
                <c:pt idx="71">
                  <c:v>190</c:v>
                </c:pt>
                <c:pt idx="72">
                  <c:v>190</c:v>
                </c:pt>
                <c:pt idx="73">
                  <c:v>190</c:v>
                </c:pt>
                <c:pt idx="74">
                  <c:v>190</c:v>
                </c:pt>
                <c:pt idx="75">
                  <c:v>195</c:v>
                </c:pt>
                <c:pt idx="76">
                  <c:v>195</c:v>
                </c:pt>
                <c:pt idx="77">
                  <c:v>195</c:v>
                </c:pt>
                <c:pt idx="78">
                  <c:v>195</c:v>
                </c:pt>
                <c:pt idx="79" formatCode="0">
                  <c:v>196</c:v>
                </c:pt>
                <c:pt idx="80" formatCode="0">
                  <c:v>196</c:v>
                </c:pt>
                <c:pt idx="81" formatCode="0">
                  <c:v>196</c:v>
                </c:pt>
                <c:pt idx="82" formatCode="0">
                  <c:v>196</c:v>
                </c:pt>
                <c:pt idx="83" formatCode="0">
                  <c:v>196</c:v>
                </c:pt>
                <c:pt idx="84" formatCode="0">
                  <c:v>196</c:v>
                </c:pt>
                <c:pt idx="85">
                  <c:v>200</c:v>
                </c:pt>
                <c:pt idx="86">
                  <c:v>200</c:v>
                </c:pt>
                <c:pt idx="87" formatCode="0">
                  <c:v>200</c:v>
                </c:pt>
                <c:pt idx="88">
                  <c:v>205</c:v>
                </c:pt>
                <c:pt idx="89" formatCode="0">
                  <c:v>208</c:v>
                </c:pt>
                <c:pt idx="90" formatCode="0">
                  <c:v>208</c:v>
                </c:pt>
                <c:pt idx="91">
                  <c:v>216</c:v>
                </c:pt>
                <c:pt idx="92">
                  <c:v>216</c:v>
                </c:pt>
                <c:pt idx="93" formatCode="0">
                  <c:v>222.25</c:v>
                </c:pt>
                <c:pt idx="94" formatCode="0">
                  <c:v>222.25</c:v>
                </c:pt>
                <c:pt idx="95" formatCode="0">
                  <c:v>222.25</c:v>
                </c:pt>
                <c:pt idx="96" formatCode="0">
                  <c:v>222.25</c:v>
                </c:pt>
                <c:pt idx="97" formatCode="0">
                  <c:v>222.25</c:v>
                </c:pt>
                <c:pt idx="98">
                  <c:v>223</c:v>
                </c:pt>
                <c:pt idx="99" formatCode="0">
                  <c:v>223.5</c:v>
                </c:pt>
                <c:pt idx="100">
                  <c:v>224</c:v>
                </c:pt>
                <c:pt idx="101" formatCode="0">
                  <c:v>225</c:v>
                </c:pt>
                <c:pt idx="102" formatCode="0">
                  <c:v>227.5</c:v>
                </c:pt>
                <c:pt idx="103" formatCode="0">
                  <c:v>229</c:v>
                </c:pt>
                <c:pt idx="104">
                  <c:v>239</c:v>
                </c:pt>
                <c:pt idx="105" formatCode="0">
                  <c:v>239.25</c:v>
                </c:pt>
                <c:pt idx="106">
                  <c:v>241</c:v>
                </c:pt>
                <c:pt idx="107">
                  <c:v>242</c:v>
                </c:pt>
                <c:pt idx="108">
                  <c:v>243</c:v>
                </c:pt>
                <c:pt idx="109" formatCode="0">
                  <c:v>243.35</c:v>
                </c:pt>
                <c:pt idx="110" formatCode="0">
                  <c:v>245.75</c:v>
                </c:pt>
                <c:pt idx="111" formatCode="0">
                  <c:v>248</c:v>
                </c:pt>
                <c:pt idx="112">
                  <c:v>255</c:v>
                </c:pt>
                <c:pt idx="113" formatCode="0">
                  <c:v>255</c:v>
                </c:pt>
                <c:pt idx="114" formatCode="0">
                  <c:v>255</c:v>
                </c:pt>
                <c:pt idx="115" formatCode="0">
                  <c:v>255</c:v>
                </c:pt>
                <c:pt idx="116" formatCode="0">
                  <c:v>260</c:v>
                </c:pt>
                <c:pt idx="117" formatCode="0">
                  <c:v>260.25</c:v>
                </c:pt>
                <c:pt idx="118" formatCode="0">
                  <c:v>265.5</c:v>
                </c:pt>
                <c:pt idx="119" formatCode="0">
                  <c:v>265.5</c:v>
                </c:pt>
                <c:pt idx="120" formatCode="0">
                  <c:v>267</c:v>
                </c:pt>
                <c:pt idx="121" formatCode="0">
                  <c:v>268</c:v>
                </c:pt>
                <c:pt idx="122" formatCode="0">
                  <c:v>284</c:v>
                </c:pt>
                <c:pt idx="123" formatCode="0">
                  <c:v>288</c:v>
                </c:pt>
                <c:pt idx="124">
                  <c:v>289</c:v>
                </c:pt>
                <c:pt idx="125">
                  <c:v>289</c:v>
                </c:pt>
                <c:pt idx="126" formatCode="0">
                  <c:v>299</c:v>
                </c:pt>
                <c:pt idx="127">
                  <c:v>300</c:v>
                </c:pt>
                <c:pt idx="128" formatCode="0">
                  <c:v>301</c:v>
                </c:pt>
                <c:pt idx="129" formatCode="0">
                  <c:v>302</c:v>
                </c:pt>
                <c:pt idx="130" formatCode="0">
                  <c:v>305</c:v>
                </c:pt>
                <c:pt idx="131">
                  <c:v>308</c:v>
                </c:pt>
                <c:pt idx="132" formatCode="0">
                  <c:v>309</c:v>
                </c:pt>
                <c:pt idx="133">
                  <c:v>310</c:v>
                </c:pt>
                <c:pt idx="134" formatCode="0">
                  <c:v>311</c:v>
                </c:pt>
                <c:pt idx="135">
                  <c:v>314</c:v>
                </c:pt>
                <c:pt idx="136">
                  <c:v>315</c:v>
                </c:pt>
                <c:pt idx="137" formatCode="0">
                  <c:v>319</c:v>
                </c:pt>
                <c:pt idx="138" formatCode="0">
                  <c:v>322</c:v>
                </c:pt>
                <c:pt idx="139" formatCode="0">
                  <c:v>322</c:v>
                </c:pt>
                <c:pt idx="140" formatCode="0">
                  <c:v>335</c:v>
                </c:pt>
                <c:pt idx="141">
                  <c:v>340</c:v>
                </c:pt>
                <c:pt idx="142" formatCode="0">
                  <c:v>343.45000000000005</c:v>
                </c:pt>
                <c:pt idx="143" formatCode="0">
                  <c:v>343.45000000000005</c:v>
                </c:pt>
                <c:pt idx="144">
                  <c:v>346</c:v>
                </c:pt>
                <c:pt idx="145">
                  <c:v>353</c:v>
                </c:pt>
                <c:pt idx="146" formatCode="0">
                  <c:v>355.55</c:v>
                </c:pt>
                <c:pt idx="147" formatCode="0">
                  <c:v>357.05</c:v>
                </c:pt>
                <c:pt idx="148" formatCode="0">
                  <c:v>359.20000000000005</c:v>
                </c:pt>
                <c:pt idx="149">
                  <c:v>362</c:v>
                </c:pt>
                <c:pt idx="150">
                  <c:v>368</c:v>
                </c:pt>
                <c:pt idx="151">
                  <c:v>394</c:v>
                </c:pt>
              </c:numCache>
            </c:numRef>
          </c:xVal>
          <c:yVal>
            <c:numRef>
              <c:f>Sheet1!$C$2:$C$153</c:f>
              <c:numCache>
                <c:formatCode>General</c:formatCode>
                <c:ptCount val="152"/>
                <c:pt idx="0">
                  <c:v>42</c:v>
                </c:pt>
                <c:pt idx="1">
                  <c:v>41</c:v>
                </c:pt>
                <c:pt idx="2">
                  <c:v>51</c:v>
                </c:pt>
                <c:pt idx="3">
                  <c:v>43</c:v>
                </c:pt>
                <c:pt idx="4">
                  <c:v>33</c:v>
                </c:pt>
                <c:pt idx="5">
                  <c:v>21</c:v>
                </c:pt>
                <c:pt idx="6">
                  <c:v>41</c:v>
                </c:pt>
                <c:pt idx="7">
                  <c:v>31</c:v>
                </c:pt>
                <c:pt idx="8">
                  <c:v>97</c:v>
                </c:pt>
                <c:pt idx="9">
                  <c:v>101</c:v>
                </c:pt>
                <c:pt idx="10">
                  <c:v>41</c:v>
                </c:pt>
                <c:pt idx="11">
                  <c:v>105</c:v>
                </c:pt>
                <c:pt idx="12">
                  <c:v>39</c:v>
                </c:pt>
                <c:pt idx="13">
                  <c:v>48</c:v>
                </c:pt>
                <c:pt idx="14">
                  <c:v>45</c:v>
                </c:pt>
                <c:pt idx="15">
                  <c:v>35</c:v>
                </c:pt>
                <c:pt idx="16">
                  <c:v>45</c:v>
                </c:pt>
                <c:pt idx="17">
                  <c:v>35</c:v>
                </c:pt>
                <c:pt idx="18">
                  <c:v>40</c:v>
                </c:pt>
                <c:pt idx="19">
                  <c:v>25</c:v>
                </c:pt>
                <c:pt idx="20">
                  <c:v>50</c:v>
                </c:pt>
                <c:pt idx="21">
                  <c:v>30</c:v>
                </c:pt>
                <c:pt idx="22">
                  <c:v>30</c:v>
                </c:pt>
                <c:pt idx="23">
                  <c:v>60</c:v>
                </c:pt>
                <c:pt idx="24">
                  <c:v>76</c:v>
                </c:pt>
                <c:pt idx="25">
                  <c:v>50</c:v>
                </c:pt>
                <c:pt idx="26">
                  <c:v>51</c:v>
                </c:pt>
                <c:pt idx="27">
                  <c:v>79</c:v>
                </c:pt>
                <c:pt idx="28">
                  <c:v>50</c:v>
                </c:pt>
                <c:pt idx="29">
                  <c:v>60</c:v>
                </c:pt>
                <c:pt idx="30">
                  <c:v>15</c:v>
                </c:pt>
                <c:pt idx="31">
                  <c:v>68</c:v>
                </c:pt>
                <c:pt idx="32">
                  <c:v>32</c:v>
                </c:pt>
                <c:pt idx="33">
                  <c:v>55</c:v>
                </c:pt>
                <c:pt idx="34">
                  <c:v>60</c:v>
                </c:pt>
                <c:pt idx="35">
                  <c:v>53</c:v>
                </c:pt>
                <c:pt idx="36">
                  <c:v>75</c:v>
                </c:pt>
                <c:pt idx="37">
                  <c:v>70</c:v>
                </c:pt>
                <c:pt idx="38">
                  <c:v>69</c:v>
                </c:pt>
                <c:pt idx="39">
                  <c:v>69</c:v>
                </c:pt>
                <c:pt idx="40">
                  <c:v>68</c:v>
                </c:pt>
                <c:pt idx="41">
                  <c:v>69</c:v>
                </c:pt>
                <c:pt idx="42">
                  <c:v>86</c:v>
                </c:pt>
                <c:pt idx="43">
                  <c:v>45</c:v>
                </c:pt>
                <c:pt idx="44">
                  <c:v>25</c:v>
                </c:pt>
                <c:pt idx="45">
                  <c:v>96</c:v>
                </c:pt>
                <c:pt idx="46">
                  <c:v>74</c:v>
                </c:pt>
                <c:pt idx="47">
                  <c:v>53</c:v>
                </c:pt>
                <c:pt idx="48">
                  <c:v>97</c:v>
                </c:pt>
                <c:pt idx="49">
                  <c:v>27</c:v>
                </c:pt>
                <c:pt idx="50">
                  <c:v>40</c:v>
                </c:pt>
                <c:pt idx="51">
                  <c:v>37</c:v>
                </c:pt>
                <c:pt idx="52">
                  <c:v>37</c:v>
                </c:pt>
                <c:pt idx="53">
                  <c:v>87</c:v>
                </c:pt>
                <c:pt idx="54">
                  <c:v>31</c:v>
                </c:pt>
                <c:pt idx="55">
                  <c:v>49</c:v>
                </c:pt>
                <c:pt idx="56">
                  <c:v>70</c:v>
                </c:pt>
                <c:pt idx="57">
                  <c:v>73</c:v>
                </c:pt>
                <c:pt idx="58">
                  <c:v>72</c:v>
                </c:pt>
                <c:pt idx="59">
                  <c:v>70</c:v>
                </c:pt>
                <c:pt idx="60">
                  <c:v>99</c:v>
                </c:pt>
                <c:pt idx="61">
                  <c:v>89</c:v>
                </c:pt>
                <c:pt idx="62">
                  <c:v>43</c:v>
                </c:pt>
                <c:pt idx="63">
                  <c:v>23</c:v>
                </c:pt>
                <c:pt idx="64">
                  <c:v>38</c:v>
                </c:pt>
                <c:pt idx="65">
                  <c:v>58</c:v>
                </c:pt>
                <c:pt idx="66">
                  <c:v>43</c:v>
                </c:pt>
                <c:pt idx="67">
                  <c:v>85</c:v>
                </c:pt>
                <c:pt idx="68">
                  <c:v>86</c:v>
                </c:pt>
                <c:pt idx="69">
                  <c:v>26</c:v>
                </c:pt>
                <c:pt idx="70">
                  <c:v>25</c:v>
                </c:pt>
                <c:pt idx="71">
                  <c:v>77</c:v>
                </c:pt>
                <c:pt idx="72">
                  <c:v>32</c:v>
                </c:pt>
                <c:pt idx="73">
                  <c:v>50</c:v>
                </c:pt>
                <c:pt idx="74">
                  <c:v>44</c:v>
                </c:pt>
                <c:pt idx="75">
                  <c:v>107</c:v>
                </c:pt>
                <c:pt idx="76">
                  <c:v>97</c:v>
                </c:pt>
                <c:pt idx="77">
                  <c:v>65</c:v>
                </c:pt>
                <c:pt idx="78">
                  <c:v>94</c:v>
                </c:pt>
                <c:pt idx="79">
                  <c:v>50</c:v>
                </c:pt>
                <c:pt idx="80">
                  <c:v>50</c:v>
                </c:pt>
                <c:pt idx="81">
                  <c:v>50</c:v>
                </c:pt>
                <c:pt idx="82">
                  <c:v>50</c:v>
                </c:pt>
                <c:pt idx="83">
                  <c:v>50</c:v>
                </c:pt>
                <c:pt idx="84">
                  <c:v>50</c:v>
                </c:pt>
                <c:pt idx="85">
                  <c:v>30</c:v>
                </c:pt>
                <c:pt idx="86">
                  <c:v>52</c:v>
                </c:pt>
                <c:pt idx="87">
                  <c:v>25</c:v>
                </c:pt>
                <c:pt idx="88">
                  <c:v>50</c:v>
                </c:pt>
                <c:pt idx="89">
                  <c:v>75</c:v>
                </c:pt>
                <c:pt idx="90">
                  <c:v>60</c:v>
                </c:pt>
                <c:pt idx="91">
                  <c:v>55</c:v>
                </c:pt>
                <c:pt idx="92">
                  <c:v>60</c:v>
                </c:pt>
                <c:pt idx="93">
                  <c:v>50</c:v>
                </c:pt>
                <c:pt idx="94">
                  <c:v>50</c:v>
                </c:pt>
                <c:pt idx="95">
                  <c:v>50</c:v>
                </c:pt>
                <c:pt idx="96">
                  <c:v>50</c:v>
                </c:pt>
                <c:pt idx="97">
                  <c:v>50</c:v>
                </c:pt>
                <c:pt idx="98">
                  <c:v>74</c:v>
                </c:pt>
                <c:pt idx="99">
                  <c:v>50</c:v>
                </c:pt>
                <c:pt idx="100">
                  <c:v>70</c:v>
                </c:pt>
                <c:pt idx="101">
                  <c:v>80</c:v>
                </c:pt>
                <c:pt idx="102">
                  <c:v>50</c:v>
                </c:pt>
                <c:pt idx="103">
                  <c:v>50</c:v>
                </c:pt>
                <c:pt idx="104">
                  <c:v>60</c:v>
                </c:pt>
                <c:pt idx="105">
                  <c:v>60</c:v>
                </c:pt>
                <c:pt idx="106">
                  <c:v>78</c:v>
                </c:pt>
                <c:pt idx="107">
                  <c:v>95</c:v>
                </c:pt>
                <c:pt idx="108">
                  <c:v>75</c:v>
                </c:pt>
                <c:pt idx="109">
                  <c:v>60</c:v>
                </c:pt>
                <c:pt idx="110">
                  <c:v>60</c:v>
                </c:pt>
                <c:pt idx="111">
                  <c:v>80</c:v>
                </c:pt>
                <c:pt idx="112">
                  <c:v>75</c:v>
                </c:pt>
                <c:pt idx="113">
                  <c:v>75</c:v>
                </c:pt>
                <c:pt idx="114">
                  <c:v>75</c:v>
                </c:pt>
                <c:pt idx="115">
                  <c:v>75</c:v>
                </c:pt>
                <c:pt idx="116">
                  <c:v>50</c:v>
                </c:pt>
                <c:pt idx="117">
                  <c:v>75</c:v>
                </c:pt>
                <c:pt idx="118">
                  <c:v>75</c:v>
                </c:pt>
                <c:pt idx="119">
                  <c:v>75</c:v>
                </c:pt>
                <c:pt idx="120">
                  <c:v>40</c:v>
                </c:pt>
                <c:pt idx="121">
                  <c:v>35</c:v>
                </c:pt>
                <c:pt idx="122">
                  <c:v>115</c:v>
                </c:pt>
                <c:pt idx="123">
                  <c:v>40</c:v>
                </c:pt>
                <c:pt idx="124">
                  <c:v>54</c:v>
                </c:pt>
                <c:pt idx="125">
                  <c:v>57</c:v>
                </c:pt>
                <c:pt idx="126">
                  <c:v>45</c:v>
                </c:pt>
                <c:pt idx="127">
                  <c:v>72</c:v>
                </c:pt>
                <c:pt idx="128">
                  <c:v>35</c:v>
                </c:pt>
                <c:pt idx="129">
                  <c:v>35</c:v>
                </c:pt>
                <c:pt idx="130">
                  <c:v>45</c:v>
                </c:pt>
                <c:pt idx="131">
                  <c:v>78</c:v>
                </c:pt>
                <c:pt idx="132">
                  <c:v>45</c:v>
                </c:pt>
                <c:pt idx="133">
                  <c:v>69</c:v>
                </c:pt>
                <c:pt idx="134">
                  <c:v>50</c:v>
                </c:pt>
                <c:pt idx="135">
                  <c:v>74</c:v>
                </c:pt>
                <c:pt idx="136">
                  <c:v>35</c:v>
                </c:pt>
                <c:pt idx="137">
                  <c:v>50</c:v>
                </c:pt>
                <c:pt idx="138">
                  <c:v>55</c:v>
                </c:pt>
                <c:pt idx="139">
                  <c:v>50</c:v>
                </c:pt>
                <c:pt idx="140">
                  <c:v>55</c:v>
                </c:pt>
                <c:pt idx="141">
                  <c:v>81</c:v>
                </c:pt>
                <c:pt idx="142">
                  <c:v>40</c:v>
                </c:pt>
                <c:pt idx="143">
                  <c:v>35</c:v>
                </c:pt>
                <c:pt idx="144">
                  <c:v>37</c:v>
                </c:pt>
                <c:pt idx="145">
                  <c:v>78</c:v>
                </c:pt>
                <c:pt idx="146">
                  <c:v>70</c:v>
                </c:pt>
                <c:pt idx="147">
                  <c:v>70</c:v>
                </c:pt>
                <c:pt idx="148">
                  <c:v>35</c:v>
                </c:pt>
                <c:pt idx="149">
                  <c:v>70</c:v>
                </c:pt>
                <c:pt idx="150">
                  <c:v>97</c:v>
                </c:pt>
                <c:pt idx="151">
                  <c:v>101</c:v>
                </c:pt>
              </c:numCache>
            </c:numRef>
          </c:yVal>
          <c:smooth val="0"/>
          <c:extLst>
            <c:ext xmlns:c16="http://schemas.microsoft.com/office/drawing/2014/chart" uri="{C3380CC4-5D6E-409C-BE32-E72D297353CC}">
              <c16:uniqueId val="{0000005B-E8F2-474C-9CA7-AE033DFA0DA0}"/>
            </c:ext>
          </c:extLst>
        </c:ser>
        <c:dLbls>
          <c:showLegendKey val="0"/>
          <c:showVal val="0"/>
          <c:showCatName val="0"/>
          <c:showSerName val="0"/>
          <c:showPercent val="0"/>
          <c:showBubbleSize val="0"/>
        </c:dLbls>
        <c:axId val="102628623"/>
        <c:axId val="2123106575"/>
      </c:scatterChart>
      <c:valAx>
        <c:axId val="102628623"/>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Recommended total annual N (kg/ha)</a:t>
                </a:r>
              </a:p>
            </c:rich>
          </c:tx>
          <c:layout>
            <c:manualLayout>
              <c:xMode val="edge"/>
              <c:yMode val="edge"/>
              <c:x val="0.35229046369203848"/>
              <c:y val="0.9100462962962963"/>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alpha val="97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2123106575"/>
        <c:crosses val="autoZero"/>
        <c:crossBetween val="midCat"/>
      </c:valAx>
      <c:valAx>
        <c:axId val="2123106575"/>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Yield (ton/ha)</a:t>
                </a:r>
              </a:p>
            </c:rich>
          </c:tx>
          <c:layout>
            <c:manualLayout>
              <c:xMode val="edge"/>
              <c:yMode val="edge"/>
              <c:x val="5.5555555555555558E-3"/>
              <c:y val="0.28388123359580053"/>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02628623"/>
        <c:crosses val="autoZero"/>
        <c:crossBetween val="midCat"/>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147652819417139"/>
          <c:y val="5.3710891292205444E-2"/>
          <c:w val="0.84511351706036741"/>
          <c:h val="0.77986913094196564"/>
        </c:manualLayout>
      </c:layout>
      <c:scatterChart>
        <c:scatterStyle val="lineMarker"/>
        <c:varyColors val="0"/>
        <c:dLbls>
          <c:showLegendKey val="0"/>
          <c:showVal val="0"/>
          <c:showCatName val="0"/>
          <c:showSerName val="0"/>
          <c:showPercent val="0"/>
          <c:showBubbleSize val="0"/>
        </c:dLbls>
        <c:axId val="102628623"/>
        <c:axId val="2123106575"/>
      </c:scatterChart>
      <c:valAx>
        <c:axId val="102628623"/>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Recommended total annual N (kg/ha)</a:t>
                </a:r>
              </a:p>
            </c:rich>
          </c:tx>
          <c:layout>
            <c:manualLayout>
              <c:xMode val="edge"/>
              <c:yMode val="edge"/>
              <c:x val="0.35229046369203848"/>
              <c:y val="0.9100462962962963"/>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alpha val="97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2123106575"/>
        <c:crosses val="autoZero"/>
        <c:crossBetween val="midCat"/>
      </c:valAx>
      <c:valAx>
        <c:axId val="2123106575"/>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Yield (ton/ha)</a:t>
                </a:r>
              </a:p>
            </c:rich>
          </c:tx>
          <c:layout>
            <c:manualLayout>
              <c:xMode val="edge"/>
              <c:yMode val="edge"/>
              <c:x val="5.5555555555555558E-3"/>
              <c:y val="0.28388123359580053"/>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02628623"/>
        <c:crosses val="autoZero"/>
        <c:crossBetween val="midCat"/>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147652508316753"/>
          <c:y val="5.37109483902172E-2"/>
          <c:w val="0.84511351706036741"/>
          <c:h val="0.77986913094196564"/>
        </c:manualLayout>
      </c:layout>
      <c:scatterChart>
        <c:scatterStyle val="lineMarker"/>
        <c:varyColors val="0"/>
        <c:dLbls>
          <c:showLegendKey val="0"/>
          <c:showVal val="0"/>
          <c:showCatName val="0"/>
          <c:showSerName val="0"/>
          <c:showPercent val="0"/>
          <c:showBubbleSize val="0"/>
        </c:dLbls>
        <c:axId val="102628623"/>
        <c:axId val="2123106575"/>
      </c:scatterChart>
      <c:valAx>
        <c:axId val="102628623"/>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Recommended total annual N (kg/ha)</a:t>
                </a:r>
              </a:p>
            </c:rich>
          </c:tx>
          <c:layout>
            <c:manualLayout>
              <c:xMode val="edge"/>
              <c:yMode val="edge"/>
              <c:x val="0.35229046369203848"/>
              <c:y val="0.9100462962962963"/>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alpha val="97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2123106575"/>
        <c:crosses val="autoZero"/>
        <c:crossBetween val="midCat"/>
      </c:valAx>
      <c:valAx>
        <c:axId val="2123106575"/>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kg</a:t>
                </a:r>
                <a:r>
                  <a:rPr lang="en-US" sz="1200" baseline="0"/>
                  <a:t> N/ton fruit</a:t>
                </a:r>
                <a:endParaRPr lang="en-US" sz="1200"/>
              </a:p>
            </c:rich>
          </c:tx>
          <c:layout>
            <c:manualLayout>
              <c:xMode val="edge"/>
              <c:yMode val="edge"/>
              <c:x val="5.5555555555555558E-3"/>
              <c:y val="0.28388123359580053"/>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02628623"/>
        <c:crosses val="autoZero"/>
        <c:crossBetween val="midCat"/>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147652819417139"/>
          <c:y val="5.3710891292205444E-2"/>
          <c:w val="0.84511351706036741"/>
          <c:h val="0.77986913094196564"/>
        </c:manualLayout>
      </c:layout>
      <c:scatterChart>
        <c:scatterStyle val="lineMarker"/>
        <c:varyColors val="0"/>
        <c:ser>
          <c:idx val="0"/>
          <c:order val="0"/>
          <c:tx>
            <c:strRef>
              <c:f>Sheet1!$E$1</c:f>
              <c:strCache>
                <c:ptCount val="1"/>
                <c:pt idx="0">
                  <c:v>NUE</c:v>
                </c:pt>
              </c:strCache>
            </c:strRef>
          </c:tx>
          <c:spPr>
            <a:ln w="25400" cap="rnd">
              <a:noFill/>
              <a:round/>
            </a:ln>
            <a:effectLst/>
          </c:spPr>
          <c:marker>
            <c:symbol val="circle"/>
            <c:size val="5"/>
            <c:spPr>
              <a:solidFill>
                <a:schemeClr val="accent1"/>
              </a:solidFill>
              <a:ln w="9525">
                <a:solidFill>
                  <a:schemeClr val="accent1"/>
                </a:solidFill>
              </a:ln>
              <a:effectLst/>
            </c:spPr>
          </c:marker>
          <c:dPt>
            <c:idx val="5"/>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0-3ED7-4178-BED9-F30BE1567C54}"/>
              </c:ext>
            </c:extLst>
          </c:dPt>
          <c:dPt>
            <c:idx val="6"/>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1-3ED7-4178-BED9-F30BE1567C54}"/>
              </c:ext>
            </c:extLst>
          </c:dPt>
          <c:dPt>
            <c:idx val="7"/>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2-3ED7-4178-BED9-F30BE1567C54}"/>
              </c:ext>
            </c:extLst>
          </c:dPt>
          <c:dPt>
            <c:idx val="10"/>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3-3ED7-4178-BED9-F30BE1567C54}"/>
              </c:ext>
            </c:extLst>
          </c:dPt>
          <c:dPt>
            <c:idx val="13"/>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4-3ED7-4178-BED9-F30BE1567C54}"/>
              </c:ext>
            </c:extLst>
          </c:dPt>
          <c:dPt>
            <c:idx val="14"/>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05-3ED7-4178-BED9-F30BE1567C54}"/>
              </c:ext>
            </c:extLst>
          </c:dPt>
          <c:dPt>
            <c:idx val="15"/>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6-3ED7-4178-BED9-F30BE1567C54}"/>
              </c:ext>
            </c:extLst>
          </c:dPt>
          <c:dPt>
            <c:idx val="16"/>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7-3ED7-4178-BED9-F30BE1567C54}"/>
              </c:ext>
            </c:extLst>
          </c:dPt>
          <c:dPt>
            <c:idx val="17"/>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8-3ED7-4178-BED9-F30BE1567C54}"/>
              </c:ext>
            </c:extLst>
          </c:dPt>
          <c:dPt>
            <c:idx val="18"/>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9-3ED7-4178-BED9-F30BE1567C54}"/>
              </c:ext>
            </c:extLst>
          </c:dPt>
          <c:dPt>
            <c:idx val="19"/>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A-3ED7-4178-BED9-F30BE1567C54}"/>
              </c:ext>
            </c:extLst>
          </c:dPt>
          <c:dPt>
            <c:idx val="20"/>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B-3ED7-4178-BED9-F30BE1567C54}"/>
              </c:ext>
            </c:extLst>
          </c:dPt>
          <c:dPt>
            <c:idx val="21"/>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C-3ED7-4178-BED9-F30BE1567C54}"/>
              </c:ext>
            </c:extLst>
          </c:dPt>
          <c:dPt>
            <c:idx val="25"/>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D-3ED7-4178-BED9-F30BE1567C54}"/>
              </c:ext>
            </c:extLst>
          </c:dPt>
          <c:dPt>
            <c:idx val="26"/>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E-3ED7-4178-BED9-F30BE1567C54}"/>
              </c:ext>
            </c:extLst>
          </c:dPt>
          <c:dPt>
            <c:idx val="29"/>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F-3ED7-4178-BED9-F30BE1567C54}"/>
              </c:ext>
            </c:extLst>
          </c:dPt>
          <c:dPt>
            <c:idx val="33"/>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10-3ED7-4178-BED9-F30BE1567C54}"/>
              </c:ext>
            </c:extLst>
          </c:dPt>
          <c:dPt>
            <c:idx val="34"/>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11-3ED7-4178-BED9-F30BE1567C54}"/>
              </c:ext>
            </c:extLst>
          </c:dPt>
          <c:dPt>
            <c:idx val="35"/>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12-3ED7-4178-BED9-F30BE1567C54}"/>
              </c:ext>
            </c:extLst>
          </c:dPt>
          <c:dPt>
            <c:idx val="36"/>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13-3ED7-4178-BED9-F30BE1567C54}"/>
              </c:ext>
            </c:extLst>
          </c:dPt>
          <c:dPt>
            <c:idx val="37"/>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14-3ED7-4178-BED9-F30BE1567C54}"/>
              </c:ext>
            </c:extLst>
          </c:dPt>
          <c:dPt>
            <c:idx val="43"/>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5-3ED7-4178-BED9-F30BE1567C54}"/>
              </c:ext>
            </c:extLst>
          </c:dPt>
          <c:dPt>
            <c:idx val="4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6-3ED7-4178-BED9-F30BE1567C54}"/>
              </c:ext>
            </c:extLst>
          </c:dPt>
          <c:dPt>
            <c:idx val="47"/>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17-3ED7-4178-BED9-F30BE1567C54}"/>
              </c:ext>
            </c:extLst>
          </c:dPt>
          <c:dPt>
            <c:idx val="49"/>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8-3ED7-4178-BED9-F30BE1567C54}"/>
              </c:ext>
            </c:extLst>
          </c:dPt>
          <c:dPt>
            <c:idx val="50"/>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9-3ED7-4178-BED9-F30BE1567C54}"/>
              </c:ext>
            </c:extLst>
          </c:dPt>
          <c:dPt>
            <c:idx val="51"/>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A-3ED7-4178-BED9-F30BE1567C54}"/>
              </c:ext>
            </c:extLst>
          </c:dPt>
          <c:dPt>
            <c:idx val="5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B-3ED7-4178-BED9-F30BE1567C54}"/>
              </c:ext>
            </c:extLst>
          </c:dPt>
          <c:dPt>
            <c:idx val="59"/>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1C-3ED7-4178-BED9-F30BE1567C54}"/>
              </c:ext>
            </c:extLst>
          </c:dPt>
          <c:dPt>
            <c:idx val="62"/>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D-3ED7-4178-BED9-F30BE1567C54}"/>
              </c:ext>
            </c:extLst>
          </c:dPt>
          <c:dPt>
            <c:idx val="63"/>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E-3ED7-4178-BED9-F30BE1567C54}"/>
              </c:ext>
            </c:extLst>
          </c:dPt>
          <c:dPt>
            <c:idx val="6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F-3ED7-4178-BED9-F30BE1567C54}"/>
              </c:ext>
            </c:extLst>
          </c:dPt>
          <c:dPt>
            <c:idx val="66"/>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0-3ED7-4178-BED9-F30BE1567C54}"/>
              </c:ext>
            </c:extLst>
          </c:dPt>
          <c:dPt>
            <c:idx val="72"/>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1-3ED7-4178-BED9-F30BE1567C54}"/>
              </c:ext>
            </c:extLst>
          </c:dPt>
          <c:dPt>
            <c:idx val="7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2-3ED7-4178-BED9-F30BE1567C54}"/>
              </c:ext>
            </c:extLst>
          </c:dPt>
          <c:dPt>
            <c:idx val="79"/>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3-3ED7-4178-BED9-F30BE1567C54}"/>
              </c:ext>
            </c:extLst>
          </c:dPt>
          <c:dPt>
            <c:idx val="85"/>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4-3ED7-4178-BED9-F30BE1567C54}"/>
              </c:ext>
            </c:extLst>
          </c:dPt>
          <c:dPt>
            <c:idx val="86"/>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5-3ED7-4178-BED9-F30BE1567C54}"/>
              </c:ext>
            </c:extLst>
          </c:dPt>
          <c:dPt>
            <c:idx val="87"/>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6-3ED7-4178-BED9-F30BE1567C54}"/>
              </c:ext>
            </c:extLst>
          </c:dPt>
          <c:dPt>
            <c:idx val="88"/>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7-3ED7-4178-BED9-F30BE1567C54}"/>
              </c:ext>
            </c:extLst>
          </c:dPt>
          <c:dPt>
            <c:idx val="89"/>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8-3ED7-4178-BED9-F30BE1567C54}"/>
              </c:ext>
            </c:extLst>
          </c:dPt>
          <c:dPt>
            <c:idx val="90"/>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9-3ED7-4178-BED9-F30BE1567C54}"/>
              </c:ext>
            </c:extLst>
          </c:dPt>
          <c:dPt>
            <c:idx val="91"/>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A-3ED7-4178-BED9-F30BE1567C54}"/>
              </c:ext>
            </c:extLst>
          </c:dPt>
          <c:dPt>
            <c:idx val="92"/>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B-3ED7-4178-BED9-F30BE1567C54}"/>
              </c:ext>
            </c:extLst>
          </c:dPt>
          <c:dPt>
            <c:idx val="93"/>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C-3ED7-4178-BED9-F30BE1567C54}"/>
              </c:ext>
            </c:extLst>
          </c:dPt>
          <c:dPt>
            <c:idx val="98"/>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D-3ED7-4178-BED9-F30BE1567C54}"/>
              </c:ext>
            </c:extLst>
          </c:dPt>
          <c:dPt>
            <c:idx val="100"/>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E-3ED7-4178-BED9-F30BE1567C54}"/>
              </c:ext>
            </c:extLst>
          </c:dPt>
          <c:dPt>
            <c:idx val="101"/>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2F-3ED7-4178-BED9-F30BE1567C54}"/>
              </c:ext>
            </c:extLst>
          </c:dPt>
          <c:dPt>
            <c:idx val="102"/>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30-3ED7-4178-BED9-F30BE1567C54}"/>
              </c:ext>
            </c:extLst>
          </c:dPt>
          <c:dPt>
            <c:idx val="103"/>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31-3ED7-4178-BED9-F30BE1567C54}"/>
              </c:ext>
            </c:extLst>
          </c:dPt>
          <c:dPt>
            <c:idx val="104"/>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32-3ED7-4178-BED9-F30BE1567C54}"/>
              </c:ext>
            </c:extLst>
          </c:dPt>
          <c:dPt>
            <c:idx val="106"/>
            <c:marker>
              <c:symbol val="circle"/>
              <c:size val="5"/>
              <c:spPr>
                <a:solidFill>
                  <a:schemeClr val="accent4">
                    <a:lumMod val="50000"/>
                  </a:schemeClr>
                </a:solidFill>
                <a:ln w="9525">
                  <a:solidFill>
                    <a:schemeClr val="accent1"/>
                  </a:solidFill>
                </a:ln>
                <a:effectLst/>
              </c:spPr>
            </c:marker>
            <c:bubble3D val="0"/>
            <c:extLst>
              <c:ext xmlns:c16="http://schemas.microsoft.com/office/drawing/2014/chart" uri="{C3380CC4-5D6E-409C-BE32-E72D297353CC}">
                <c16:uniqueId val="{00000033-3ED7-4178-BED9-F30BE1567C54}"/>
              </c:ext>
            </c:extLst>
          </c:dPt>
          <c:dPt>
            <c:idx val="107"/>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34-3ED7-4178-BED9-F30BE1567C54}"/>
              </c:ext>
            </c:extLst>
          </c:dPt>
          <c:dPt>
            <c:idx val="108"/>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5-3ED7-4178-BED9-F30BE1567C54}"/>
              </c:ext>
            </c:extLst>
          </c:dPt>
          <c:dPt>
            <c:idx val="110"/>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6-3ED7-4178-BED9-F30BE1567C54}"/>
              </c:ext>
            </c:extLst>
          </c:dPt>
          <c:dPt>
            <c:idx val="111"/>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37-3ED7-4178-BED9-F30BE1567C54}"/>
              </c:ext>
            </c:extLst>
          </c:dPt>
          <c:dPt>
            <c:idx val="112"/>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8-3ED7-4178-BED9-F30BE1567C54}"/>
              </c:ext>
            </c:extLst>
          </c:dPt>
          <c:dPt>
            <c:idx val="116"/>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39-3ED7-4178-BED9-F30BE1567C54}"/>
              </c:ext>
            </c:extLst>
          </c:dPt>
          <c:dPt>
            <c:idx val="117"/>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A-3ED7-4178-BED9-F30BE1567C54}"/>
              </c:ext>
            </c:extLst>
          </c:dPt>
          <c:dPt>
            <c:idx val="118"/>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B-3ED7-4178-BED9-F30BE1567C54}"/>
              </c:ext>
            </c:extLst>
          </c:dPt>
          <c:dPt>
            <c:idx val="120"/>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3C-3ED7-4178-BED9-F30BE1567C54}"/>
              </c:ext>
            </c:extLst>
          </c:dPt>
          <c:dPt>
            <c:idx val="121"/>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3D-3ED7-4178-BED9-F30BE1567C54}"/>
              </c:ext>
            </c:extLst>
          </c:dPt>
          <c:dPt>
            <c:idx val="122"/>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3E-3ED7-4178-BED9-F30BE1567C54}"/>
              </c:ext>
            </c:extLst>
          </c:dPt>
          <c:dPt>
            <c:idx val="123"/>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3F-3ED7-4178-BED9-F30BE1567C54}"/>
              </c:ext>
            </c:extLst>
          </c:dPt>
          <c:dPt>
            <c:idx val="124"/>
            <c:marker>
              <c:symbol val="circle"/>
              <c:size val="5"/>
              <c:spPr>
                <a:solidFill>
                  <a:srgbClr val="A02B93">
                    <a:lumMod val="40000"/>
                    <a:lumOff val="60000"/>
                  </a:srgbClr>
                </a:solidFill>
                <a:ln w="9525">
                  <a:solidFill>
                    <a:schemeClr val="accent1"/>
                  </a:solidFill>
                </a:ln>
                <a:effectLst/>
              </c:spPr>
            </c:marker>
            <c:bubble3D val="0"/>
            <c:extLst>
              <c:ext xmlns:c16="http://schemas.microsoft.com/office/drawing/2014/chart" uri="{C3380CC4-5D6E-409C-BE32-E72D297353CC}">
                <c16:uniqueId val="{00000040-3ED7-4178-BED9-F30BE1567C54}"/>
              </c:ext>
            </c:extLst>
          </c:dPt>
          <c:dPt>
            <c:idx val="125"/>
            <c:marker>
              <c:symbol val="circle"/>
              <c:size val="5"/>
              <c:spPr>
                <a:solidFill>
                  <a:srgbClr val="A02B93">
                    <a:lumMod val="40000"/>
                    <a:lumOff val="60000"/>
                  </a:srgbClr>
                </a:solidFill>
                <a:ln w="9525">
                  <a:solidFill>
                    <a:schemeClr val="accent1"/>
                  </a:solidFill>
                </a:ln>
                <a:effectLst/>
              </c:spPr>
            </c:marker>
            <c:bubble3D val="0"/>
            <c:extLst>
              <c:ext xmlns:c16="http://schemas.microsoft.com/office/drawing/2014/chart" uri="{C3380CC4-5D6E-409C-BE32-E72D297353CC}">
                <c16:uniqueId val="{00000041-3ED7-4178-BED9-F30BE1567C54}"/>
              </c:ext>
            </c:extLst>
          </c:dPt>
          <c:dPt>
            <c:idx val="126"/>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2-3ED7-4178-BED9-F30BE1567C54}"/>
              </c:ext>
            </c:extLst>
          </c:dPt>
          <c:dPt>
            <c:idx val="127"/>
            <c:marker>
              <c:symbol val="circle"/>
              <c:size val="5"/>
              <c:spPr>
                <a:solidFill>
                  <a:srgbClr val="A02B93">
                    <a:lumMod val="40000"/>
                    <a:lumOff val="60000"/>
                  </a:srgbClr>
                </a:solidFill>
                <a:ln w="9525">
                  <a:solidFill>
                    <a:schemeClr val="accent1"/>
                  </a:solidFill>
                </a:ln>
                <a:effectLst/>
              </c:spPr>
            </c:marker>
            <c:bubble3D val="0"/>
            <c:extLst>
              <c:ext xmlns:c16="http://schemas.microsoft.com/office/drawing/2014/chart" uri="{C3380CC4-5D6E-409C-BE32-E72D297353CC}">
                <c16:uniqueId val="{00000043-3ED7-4178-BED9-F30BE1567C54}"/>
              </c:ext>
            </c:extLst>
          </c:dPt>
          <c:dPt>
            <c:idx val="128"/>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44-3ED7-4178-BED9-F30BE1567C54}"/>
              </c:ext>
            </c:extLst>
          </c:dPt>
          <c:dPt>
            <c:idx val="129"/>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5-3ED7-4178-BED9-F30BE1567C54}"/>
              </c:ext>
            </c:extLst>
          </c:dPt>
          <c:dPt>
            <c:idx val="130"/>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6-3ED7-4178-BED9-F30BE1567C54}"/>
              </c:ext>
            </c:extLst>
          </c:dPt>
          <c:dPt>
            <c:idx val="131"/>
            <c:marker>
              <c:symbol val="circle"/>
              <c:size val="5"/>
              <c:spPr>
                <a:solidFill>
                  <a:srgbClr val="A02B93">
                    <a:lumMod val="40000"/>
                    <a:lumOff val="60000"/>
                  </a:srgbClr>
                </a:solidFill>
                <a:ln w="9525">
                  <a:solidFill>
                    <a:schemeClr val="accent1"/>
                  </a:solidFill>
                </a:ln>
                <a:effectLst/>
              </c:spPr>
            </c:marker>
            <c:bubble3D val="0"/>
            <c:extLst>
              <c:ext xmlns:c16="http://schemas.microsoft.com/office/drawing/2014/chart" uri="{C3380CC4-5D6E-409C-BE32-E72D297353CC}">
                <c16:uniqueId val="{00000047-3ED7-4178-BED9-F30BE1567C54}"/>
              </c:ext>
            </c:extLst>
          </c:dPt>
          <c:dPt>
            <c:idx val="132"/>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8-3ED7-4178-BED9-F30BE1567C54}"/>
              </c:ext>
            </c:extLst>
          </c:dPt>
          <c:dPt>
            <c:idx val="133"/>
            <c:marker>
              <c:symbol val="circle"/>
              <c:size val="5"/>
              <c:spPr>
                <a:solidFill>
                  <a:srgbClr val="A02B93">
                    <a:lumMod val="40000"/>
                    <a:lumOff val="60000"/>
                  </a:srgbClr>
                </a:solidFill>
                <a:ln w="9525">
                  <a:solidFill>
                    <a:schemeClr val="accent1"/>
                  </a:solidFill>
                </a:ln>
                <a:effectLst/>
              </c:spPr>
            </c:marker>
            <c:bubble3D val="0"/>
            <c:extLst>
              <c:ext xmlns:c16="http://schemas.microsoft.com/office/drawing/2014/chart" uri="{C3380CC4-5D6E-409C-BE32-E72D297353CC}">
                <c16:uniqueId val="{00000049-3ED7-4178-BED9-F30BE1567C54}"/>
              </c:ext>
            </c:extLst>
          </c:dPt>
          <c:dPt>
            <c:idx val="134"/>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A-3ED7-4178-BED9-F30BE1567C54}"/>
              </c:ext>
            </c:extLst>
          </c:dPt>
          <c:dPt>
            <c:idx val="135"/>
            <c:marker>
              <c:symbol val="circle"/>
              <c:size val="5"/>
              <c:spPr>
                <a:solidFill>
                  <a:srgbClr val="A02B93">
                    <a:lumMod val="40000"/>
                    <a:lumOff val="60000"/>
                  </a:srgbClr>
                </a:solidFill>
                <a:ln w="9525">
                  <a:solidFill>
                    <a:schemeClr val="accent1"/>
                  </a:solidFill>
                </a:ln>
                <a:effectLst/>
              </c:spPr>
            </c:marker>
            <c:bubble3D val="0"/>
            <c:extLst>
              <c:ext xmlns:c16="http://schemas.microsoft.com/office/drawing/2014/chart" uri="{C3380CC4-5D6E-409C-BE32-E72D297353CC}">
                <c16:uniqueId val="{0000004B-3ED7-4178-BED9-F30BE1567C54}"/>
              </c:ext>
            </c:extLst>
          </c:dPt>
          <c:dPt>
            <c:idx val="136"/>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C-3ED7-4178-BED9-F30BE1567C54}"/>
              </c:ext>
            </c:extLst>
          </c:dPt>
          <c:dPt>
            <c:idx val="137"/>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D-3ED7-4178-BED9-F30BE1567C54}"/>
              </c:ext>
            </c:extLst>
          </c:dPt>
          <c:dPt>
            <c:idx val="138"/>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E-3ED7-4178-BED9-F30BE1567C54}"/>
              </c:ext>
            </c:extLst>
          </c:dPt>
          <c:dPt>
            <c:idx val="139"/>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F-3ED7-4178-BED9-F30BE1567C54}"/>
              </c:ext>
            </c:extLst>
          </c:dPt>
          <c:dPt>
            <c:idx val="140"/>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0-3ED7-4178-BED9-F30BE1567C54}"/>
              </c:ext>
            </c:extLst>
          </c:dPt>
          <c:dPt>
            <c:idx val="141"/>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1-3ED7-4178-BED9-F30BE1567C54}"/>
              </c:ext>
            </c:extLst>
          </c:dPt>
          <c:dPt>
            <c:idx val="142"/>
            <c:marker>
              <c:symbol val="circle"/>
              <c:size val="5"/>
              <c:spPr>
                <a:solidFill>
                  <a:srgbClr val="A02B93">
                    <a:lumMod val="40000"/>
                    <a:lumOff val="60000"/>
                  </a:srgbClr>
                </a:solidFill>
                <a:ln w="9525">
                  <a:solidFill>
                    <a:schemeClr val="accent1"/>
                  </a:solidFill>
                </a:ln>
                <a:effectLst/>
              </c:spPr>
            </c:marker>
            <c:bubble3D val="0"/>
            <c:extLst>
              <c:ext xmlns:c16="http://schemas.microsoft.com/office/drawing/2014/chart" uri="{C3380CC4-5D6E-409C-BE32-E72D297353CC}">
                <c16:uniqueId val="{00000052-3ED7-4178-BED9-F30BE1567C54}"/>
              </c:ext>
            </c:extLst>
          </c:dPt>
          <c:dPt>
            <c:idx val="143"/>
            <c:marker>
              <c:symbol val="circle"/>
              <c:size val="5"/>
              <c:spPr>
                <a:solidFill>
                  <a:srgbClr val="A02B93">
                    <a:lumMod val="40000"/>
                    <a:lumOff val="60000"/>
                  </a:srgbClr>
                </a:solidFill>
                <a:ln w="9525">
                  <a:solidFill>
                    <a:schemeClr val="accent1"/>
                  </a:solidFill>
                </a:ln>
                <a:effectLst/>
              </c:spPr>
            </c:marker>
            <c:bubble3D val="0"/>
            <c:extLst>
              <c:ext xmlns:c16="http://schemas.microsoft.com/office/drawing/2014/chart" uri="{C3380CC4-5D6E-409C-BE32-E72D297353CC}">
                <c16:uniqueId val="{00000053-3ED7-4178-BED9-F30BE1567C54}"/>
              </c:ext>
            </c:extLst>
          </c:dPt>
          <c:dPt>
            <c:idx val="144"/>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4-3ED7-4178-BED9-F30BE1567C54}"/>
              </c:ext>
            </c:extLst>
          </c:dPt>
          <c:dPt>
            <c:idx val="145"/>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5-3ED7-4178-BED9-F30BE1567C54}"/>
              </c:ext>
            </c:extLst>
          </c:dPt>
          <c:dPt>
            <c:idx val="146"/>
            <c:marker>
              <c:symbol val="circle"/>
              <c:size val="5"/>
              <c:spPr>
                <a:solidFill>
                  <a:srgbClr val="A02B93">
                    <a:lumMod val="40000"/>
                    <a:lumOff val="60000"/>
                  </a:srgbClr>
                </a:solidFill>
                <a:ln w="9525">
                  <a:solidFill>
                    <a:schemeClr val="accent1"/>
                  </a:solidFill>
                </a:ln>
                <a:effectLst/>
              </c:spPr>
            </c:marker>
            <c:bubble3D val="0"/>
            <c:extLst>
              <c:ext xmlns:c16="http://schemas.microsoft.com/office/drawing/2014/chart" uri="{C3380CC4-5D6E-409C-BE32-E72D297353CC}">
                <c16:uniqueId val="{00000056-3ED7-4178-BED9-F30BE1567C54}"/>
              </c:ext>
            </c:extLst>
          </c:dPt>
          <c:dPt>
            <c:idx val="148"/>
            <c:marker>
              <c:symbol val="circle"/>
              <c:size val="5"/>
              <c:spPr>
                <a:solidFill>
                  <a:srgbClr val="A02B93">
                    <a:lumMod val="40000"/>
                    <a:lumOff val="60000"/>
                  </a:srgbClr>
                </a:solidFill>
                <a:ln w="9525">
                  <a:solidFill>
                    <a:schemeClr val="accent1"/>
                  </a:solidFill>
                </a:ln>
                <a:effectLst/>
              </c:spPr>
            </c:marker>
            <c:bubble3D val="0"/>
            <c:extLst>
              <c:ext xmlns:c16="http://schemas.microsoft.com/office/drawing/2014/chart" uri="{C3380CC4-5D6E-409C-BE32-E72D297353CC}">
                <c16:uniqueId val="{00000057-3ED7-4178-BED9-F30BE1567C54}"/>
              </c:ext>
            </c:extLst>
          </c:dPt>
          <c:dPt>
            <c:idx val="149"/>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8-3ED7-4178-BED9-F30BE1567C54}"/>
              </c:ext>
            </c:extLst>
          </c:dPt>
          <c:dPt>
            <c:idx val="150"/>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9-3ED7-4178-BED9-F30BE1567C54}"/>
              </c:ext>
            </c:extLst>
          </c:dPt>
          <c:dPt>
            <c:idx val="151"/>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A-3ED7-4178-BED9-F30BE1567C54}"/>
              </c:ext>
            </c:extLst>
          </c:dPt>
          <c:xVal>
            <c:numRef>
              <c:f>Sheet1!$D$2:$D$153</c:f>
              <c:numCache>
                <c:formatCode>General</c:formatCode>
                <c:ptCount val="152"/>
                <c:pt idx="0">
                  <c:v>62</c:v>
                </c:pt>
                <c:pt idx="1">
                  <c:v>62</c:v>
                </c:pt>
                <c:pt idx="2">
                  <c:v>62</c:v>
                </c:pt>
                <c:pt idx="3">
                  <c:v>68</c:v>
                </c:pt>
                <c:pt idx="4">
                  <c:v>68</c:v>
                </c:pt>
                <c:pt idx="5">
                  <c:v>68</c:v>
                </c:pt>
                <c:pt idx="6">
                  <c:v>73</c:v>
                </c:pt>
                <c:pt idx="7">
                  <c:v>85</c:v>
                </c:pt>
                <c:pt idx="8">
                  <c:v>90</c:v>
                </c:pt>
                <c:pt idx="9">
                  <c:v>90</c:v>
                </c:pt>
                <c:pt idx="10">
                  <c:v>103</c:v>
                </c:pt>
                <c:pt idx="11">
                  <c:v>107</c:v>
                </c:pt>
                <c:pt idx="12">
                  <c:v>107</c:v>
                </c:pt>
                <c:pt idx="13">
                  <c:v>115</c:v>
                </c:pt>
                <c:pt idx="14">
                  <c:v>116</c:v>
                </c:pt>
                <c:pt idx="15">
                  <c:v>118</c:v>
                </c:pt>
                <c:pt idx="16">
                  <c:v>119</c:v>
                </c:pt>
                <c:pt idx="17">
                  <c:v>119</c:v>
                </c:pt>
                <c:pt idx="18">
                  <c:v>119</c:v>
                </c:pt>
                <c:pt idx="19" formatCode="0">
                  <c:v>119.25</c:v>
                </c:pt>
                <c:pt idx="20" formatCode="0">
                  <c:v>120</c:v>
                </c:pt>
                <c:pt idx="21" formatCode="0">
                  <c:v>121.5</c:v>
                </c:pt>
                <c:pt idx="22" formatCode="0">
                  <c:v>121.5</c:v>
                </c:pt>
                <c:pt idx="23">
                  <c:v>128</c:v>
                </c:pt>
                <c:pt idx="24">
                  <c:v>130</c:v>
                </c:pt>
                <c:pt idx="25" formatCode="0">
                  <c:v>138</c:v>
                </c:pt>
                <c:pt idx="26">
                  <c:v>140</c:v>
                </c:pt>
                <c:pt idx="27">
                  <c:v>140</c:v>
                </c:pt>
                <c:pt idx="28">
                  <c:v>141</c:v>
                </c:pt>
                <c:pt idx="29" formatCode="0">
                  <c:v>142.5</c:v>
                </c:pt>
                <c:pt idx="30" formatCode="0">
                  <c:v>142.5</c:v>
                </c:pt>
                <c:pt idx="31">
                  <c:v>144</c:v>
                </c:pt>
                <c:pt idx="32">
                  <c:v>144</c:v>
                </c:pt>
                <c:pt idx="33">
                  <c:v>144</c:v>
                </c:pt>
                <c:pt idx="34">
                  <c:v>147</c:v>
                </c:pt>
                <c:pt idx="35">
                  <c:v>148</c:v>
                </c:pt>
                <c:pt idx="36" formatCode="0">
                  <c:v>150.75</c:v>
                </c:pt>
                <c:pt idx="37" formatCode="0">
                  <c:v>150.75</c:v>
                </c:pt>
                <c:pt idx="38">
                  <c:v>156</c:v>
                </c:pt>
                <c:pt idx="39">
                  <c:v>156</c:v>
                </c:pt>
                <c:pt idx="40">
                  <c:v>157</c:v>
                </c:pt>
                <c:pt idx="41">
                  <c:v>157</c:v>
                </c:pt>
                <c:pt idx="42">
                  <c:v>160</c:v>
                </c:pt>
                <c:pt idx="43">
                  <c:v>160</c:v>
                </c:pt>
                <c:pt idx="44">
                  <c:v>160</c:v>
                </c:pt>
                <c:pt idx="45">
                  <c:v>165</c:v>
                </c:pt>
                <c:pt idx="46">
                  <c:v>165</c:v>
                </c:pt>
                <c:pt idx="47">
                  <c:v>166</c:v>
                </c:pt>
                <c:pt idx="48">
                  <c:v>170</c:v>
                </c:pt>
                <c:pt idx="49">
                  <c:v>170</c:v>
                </c:pt>
                <c:pt idx="50">
                  <c:v>170</c:v>
                </c:pt>
                <c:pt idx="51">
                  <c:v>170</c:v>
                </c:pt>
                <c:pt idx="52">
                  <c:v>170</c:v>
                </c:pt>
                <c:pt idx="53">
                  <c:v>173</c:v>
                </c:pt>
                <c:pt idx="54">
                  <c:v>173</c:v>
                </c:pt>
                <c:pt idx="55">
                  <c:v>173</c:v>
                </c:pt>
                <c:pt idx="56">
                  <c:v>174</c:v>
                </c:pt>
                <c:pt idx="57">
                  <c:v>174</c:v>
                </c:pt>
                <c:pt idx="58">
                  <c:v>174</c:v>
                </c:pt>
                <c:pt idx="59">
                  <c:v>179</c:v>
                </c:pt>
                <c:pt idx="60">
                  <c:v>180</c:v>
                </c:pt>
                <c:pt idx="61">
                  <c:v>180</c:v>
                </c:pt>
                <c:pt idx="62">
                  <c:v>180</c:v>
                </c:pt>
                <c:pt idx="63">
                  <c:v>180</c:v>
                </c:pt>
                <c:pt idx="64">
                  <c:v>180</c:v>
                </c:pt>
                <c:pt idx="65">
                  <c:v>183</c:v>
                </c:pt>
                <c:pt idx="66">
                  <c:v>183</c:v>
                </c:pt>
                <c:pt idx="67">
                  <c:v>187</c:v>
                </c:pt>
                <c:pt idx="68">
                  <c:v>187</c:v>
                </c:pt>
                <c:pt idx="69">
                  <c:v>190</c:v>
                </c:pt>
                <c:pt idx="70">
                  <c:v>190</c:v>
                </c:pt>
                <c:pt idx="71">
                  <c:v>190</c:v>
                </c:pt>
                <c:pt idx="72">
                  <c:v>190</c:v>
                </c:pt>
                <c:pt idx="73">
                  <c:v>190</c:v>
                </c:pt>
                <c:pt idx="74">
                  <c:v>190</c:v>
                </c:pt>
                <c:pt idx="75">
                  <c:v>195</c:v>
                </c:pt>
                <c:pt idx="76">
                  <c:v>195</c:v>
                </c:pt>
                <c:pt idx="77">
                  <c:v>195</c:v>
                </c:pt>
                <c:pt idx="78">
                  <c:v>195</c:v>
                </c:pt>
                <c:pt idx="79">
                  <c:v>196</c:v>
                </c:pt>
                <c:pt idx="80">
                  <c:v>196</c:v>
                </c:pt>
                <c:pt idx="81">
                  <c:v>196</c:v>
                </c:pt>
                <c:pt idx="82">
                  <c:v>196</c:v>
                </c:pt>
                <c:pt idx="83">
                  <c:v>196</c:v>
                </c:pt>
                <c:pt idx="84">
                  <c:v>196</c:v>
                </c:pt>
                <c:pt idx="85">
                  <c:v>200</c:v>
                </c:pt>
                <c:pt idx="86">
                  <c:v>200</c:v>
                </c:pt>
                <c:pt idx="87">
                  <c:v>200</c:v>
                </c:pt>
                <c:pt idx="88">
                  <c:v>205</c:v>
                </c:pt>
                <c:pt idx="89">
                  <c:v>208</c:v>
                </c:pt>
                <c:pt idx="90">
                  <c:v>208</c:v>
                </c:pt>
                <c:pt idx="91">
                  <c:v>216</c:v>
                </c:pt>
                <c:pt idx="92">
                  <c:v>216</c:v>
                </c:pt>
                <c:pt idx="93" formatCode="0">
                  <c:v>222.25</c:v>
                </c:pt>
                <c:pt idx="94" formatCode="0">
                  <c:v>222.25</c:v>
                </c:pt>
                <c:pt idx="95" formatCode="0">
                  <c:v>222.25</c:v>
                </c:pt>
                <c:pt idx="96" formatCode="0">
                  <c:v>222.25</c:v>
                </c:pt>
                <c:pt idx="97" formatCode="0">
                  <c:v>222.25</c:v>
                </c:pt>
                <c:pt idx="98" formatCode="0">
                  <c:v>223</c:v>
                </c:pt>
                <c:pt idx="99" formatCode="0">
                  <c:v>223.5</c:v>
                </c:pt>
                <c:pt idx="100" formatCode="0">
                  <c:v>224</c:v>
                </c:pt>
                <c:pt idx="101">
                  <c:v>225</c:v>
                </c:pt>
                <c:pt idx="102" formatCode="0">
                  <c:v>227.5</c:v>
                </c:pt>
                <c:pt idx="103">
                  <c:v>229</c:v>
                </c:pt>
                <c:pt idx="104" formatCode="0">
                  <c:v>239</c:v>
                </c:pt>
                <c:pt idx="105" formatCode="0">
                  <c:v>239.25</c:v>
                </c:pt>
                <c:pt idx="106" formatCode="0">
                  <c:v>241</c:v>
                </c:pt>
                <c:pt idx="107" formatCode="0">
                  <c:v>242</c:v>
                </c:pt>
                <c:pt idx="108" formatCode="0">
                  <c:v>243</c:v>
                </c:pt>
                <c:pt idx="109" formatCode="0">
                  <c:v>243.35</c:v>
                </c:pt>
                <c:pt idx="110" formatCode="0">
                  <c:v>245.75</c:v>
                </c:pt>
                <c:pt idx="111">
                  <c:v>248</c:v>
                </c:pt>
                <c:pt idx="112" formatCode="0">
                  <c:v>255</c:v>
                </c:pt>
                <c:pt idx="113" formatCode="0">
                  <c:v>255</c:v>
                </c:pt>
                <c:pt idx="114" formatCode="0">
                  <c:v>255</c:v>
                </c:pt>
                <c:pt idx="115" formatCode="0">
                  <c:v>255</c:v>
                </c:pt>
                <c:pt idx="116">
                  <c:v>260</c:v>
                </c:pt>
                <c:pt idx="117" formatCode="0">
                  <c:v>260.25</c:v>
                </c:pt>
                <c:pt idx="118" formatCode="0">
                  <c:v>265.5</c:v>
                </c:pt>
                <c:pt idx="119" formatCode="0">
                  <c:v>265.5</c:v>
                </c:pt>
                <c:pt idx="120">
                  <c:v>267</c:v>
                </c:pt>
                <c:pt idx="121">
                  <c:v>268</c:v>
                </c:pt>
                <c:pt idx="122" formatCode="0">
                  <c:v>284</c:v>
                </c:pt>
                <c:pt idx="123">
                  <c:v>288</c:v>
                </c:pt>
                <c:pt idx="124" formatCode="0">
                  <c:v>289</c:v>
                </c:pt>
                <c:pt idx="125" formatCode="0">
                  <c:v>289</c:v>
                </c:pt>
                <c:pt idx="126">
                  <c:v>299</c:v>
                </c:pt>
                <c:pt idx="127" formatCode="0">
                  <c:v>300</c:v>
                </c:pt>
                <c:pt idx="128">
                  <c:v>301</c:v>
                </c:pt>
                <c:pt idx="129">
                  <c:v>302</c:v>
                </c:pt>
                <c:pt idx="130">
                  <c:v>305</c:v>
                </c:pt>
                <c:pt idx="131" formatCode="0">
                  <c:v>308</c:v>
                </c:pt>
                <c:pt idx="132">
                  <c:v>309</c:v>
                </c:pt>
                <c:pt idx="133" formatCode="0">
                  <c:v>310</c:v>
                </c:pt>
                <c:pt idx="134">
                  <c:v>311</c:v>
                </c:pt>
                <c:pt idx="135" formatCode="0">
                  <c:v>314</c:v>
                </c:pt>
                <c:pt idx="136" formatCode="0">
                  <c:v>315</c:v>
                </c:pt>
                <c:pt idx="137">
                  <c:v>319</c:v>
                </c:pt>
                <c:pt idx="138">
                  <c:v>322</c:v>
                </c:pt>
                <c:pt idx="139">
                  <c:v>322</c:v>
                </c:pt>
                <c:pt idx="140">
                  <c:v>335</c:v>
                </c:pt>
                <c:pt idx="141" formatCode="0">
                  <c:v>340</c:v>
                </c:pt>
                <c:pt idx="142" formatCode="0">
                  <c:v>343.45000000000005</c:v>
                </c:pt>
                <c:pt idx="143" formatCode="0">
                  <c:v>343.45000000000005</c:v>
                </c:pt>
                <c:pt idx="144" formatCode="0">
                  <c:v>346</c:v>
                </c:pt>
                <c:pt idx="145" formatCode="0">
                  <c:v>353</c:v>
                </c:pt>
                <c:pt idx="146" formatCode="0">
                  <c:v>355.55</c:v>
                </c:pt>
                <c:pt idx="147" formatCode="0">
                  <c:v>357.05</c:v>
                </c:pt>
                <c:pt idx="148" formatCode="0">
                  <c:v>359.20000000000005</c:v>
                </c:pt>
                <c:pt idx="149" formatCode="0">
                  <c:v>362</c:v>
                </c:pt>
                <c:pt idx="150" formatCode="0">
                  <c:v>368</c:v>
                </c:pt>
                <c:pt idx="151">
                  <c:v>394</c:v>
                </c:pt>
              </c:numCache>
            </c:numRef>
          </c:xVal>
          <c:yVal>
            <c:numRef>
              <c:f>Sheet1!$E$2:$E$153</c:f>
              <c:numCache>
                <c:formatCode>0</c:formatCode>
                <c:ptCount val="152"/>
                <c:pt idx="0">
                  <c:v>1.4761904761904763</c:v>
                </c:pt>
                <c:pt idx="1">
                  <c:v>1.5121951219512195</c:v>
                </c:pt>
                <c:pt idx="2">
                  <c:v>1.2156862745098038</c:v>
                </c:pt>
                <c:pt idx="3">
                  <c:v>1.5813953488372092</c:v>
                </c:pt>
                <c:pt idx="4">
                  <c:v>2.0606060606060606</c:v>
                </c:pt>
                <c:pt idx="5">
                  <c:v>3.2380952380952381</c:v>
                </c:pt>
                <c:pt idx="6">
                  <c:v>1.7804878048780488</c:v>
                </c:pt>
                <c:pt idx="7">
                  <c:v>2.7419354838709675</c:v>
                </c:pt>
                <c:pt idx="8">
                  <c:v>0.92783505154639179</c:v>
                </c:pt>
                <c:pt idx="9">
                  <c:v>0.8910891089108911</c:v>
                </c:pt>
                <c:pt idx="10">
                  <c:v>2.5121951219512195</c:v>
                </c:pt>
                <c:pt idx="11">
                  <c:v>1.019047619047619</c:v>
                </c:pt>
                <c:pt idx="12">
                  <c:v>2.7435897435897436</c:v>
                </c:pt>
                <c:pt idx="13">
                  <c:v>2.3958333333333335</c:v>
                </c:pt>
                <c:pt idx="14">
                  <c:v>2.5777777777777779</c:v>
                </c:pt>
                <c:pt idx="15" formatCode="0.0">
                  <c:v>3.3714285714285714</c:v>
                </c:pt>
                <c:pt idx="16" formatCode="0.0">
                  <c:v>2.6444444444444444</c:v>
                </c:pt>
                <c:pt idx="17" formatCode="0.0">
                  <c:v>3.4</c:v>
                </c:pt>
                <c:pt idx="18" formatCode="0.0">
                  <c:v>2.9750000000000001</c:v>
                </c:pt>
                <c:pt idx="19">
                  <c:v>4.7699999999999996</c:v>
                </c:pt>
                <c:pt idx="20">
                  <c:v>2.4</c:v>
                </c:pt>
                <c:pt idx="21">
                  <c:v>4.05</c:v>
                </c:pt>
                <c:pt idx="22">
                  <c:v>4.05</c:v>
                </c:pt>
                <c:pt idx="23">
                  <c:v>2.1333333333333333</c:v>
                </c:pt>
                <c:pt idx="24">
                  <c:v>1.7105263157894737</c:v>
                </c:pt>
                <c:pt idx="25">
                  <c:v>2.76</c:v>
                </c:pt>
                <c:pt idx="26">
                  <c:v>2.7450980392156863</c:v>
                </c:pt>
                <c:pt idx="27">
                  <c:v>1.7721518987341771</c:v>
                </c:pt>
                <c:pt idx="28" formatCode="0.0">
                  <c:v>2.82</c:v>
                </c:pt>
                <c:pt idx="29">
                  <c:v>2.375</c:v>
                </c:pt>
                <c:pt idx="30">
                  <c:v>9.5</c:v>
                </c:pt>
                <c:pt idx="31">
                  <c:v>2.1176470588235294</c:v>
                </c:pt>
                <c:pt idx="32">
                  <c:v>4.5</c:v>
                </c:pt>
                <c:pt idx="33" formatCode="0.0">
                  <c:v>2.6181818181818182</c:v>
                </c:pt>
                <c:pt idx="34">
                  <c:v>2.4500000000000002</c:v>
                </c:pt>
                <c:pt idx="35">
                  <c:v>2.7924528301886791</c:v>
                </c:pt>
                <c:pt idx="36">
                  <c:v>2.0099999999999998</c:v>
                </c:pt>
                <c:pt idx="37">
                  <c:v>2.1535714285714285</c:v>
                </c:pt>
                <c:pt idx="38">
                  <c:v>2.2608695652173911</c:v>
                </c:pt>
                <c:pt idx="39">
                  <c:v>2.2608695652173911</c:v>
                </c:pt>
                <c:pt idx="40">
                  <c:v>2.3088235294117645</c:v>
                </c:pt>
                <c:pt idx="41">
                  <c:v>2.2753623188405796</c:v>
                </c:pt>
                <c:pt idx="42">
                  <c:v>1.8604651162790697</c:v>
                </c:pt>
                <c:pt idx="43">
                  <c:v>3.5555555555555554</c:v>
                </c:pt>
                <c:pt idx="44">
                  <c:v>6.4</c:v>
                </c:pt>
                <c:pt idx="45">
                  <c:v>1.71875</c:v>
                </c:pt>
                <c:pt idx="46">
                  <c:v>2.2297297297297298</c:v>
                </c:pt>
                <c:pt idx="47">
                  <c:v>3.1320754716981134</c:v>
                </c:pt>
                <c:pt idx="48">
                  <c:v>1.7525773195876289</c:v>
                </c:pt>
                <c:pt idx="49">
                  <c:v>6.2962962962962967</c:v>
                </c:pt>
                <c:pt idx="50">
                  <c:v>4.25</c:v>
                </c:pt>
                <c:pt idx="51">
                  <c:v>4.5945945945945947</c:v>
                </c:pt>
                <c:pt idx="52">
                  <c:v>4.5945945945945947</c:v>
                </c:pt>
                <c:pt idx="53">
                  <c:v>1.9885057471264367</c:v>
                </c:pt>
                <c:pt idx="54">
                  <c:v>5.580645161290323</c:v>
                </c:pt>
                <c:pt idx="55">
                  <c:v>3.5306122448979593</c:v>
                </c:pt>
                <c:pt idx="56">
                  <c:v>2.4857142857142858</c:v>
                </c:pt>
                <c:pt idx="57">
                  <c:v>2.3835616438356166</c:v>
                </c:pt>
                <c:pt idx="58">
                  <c:v>2.4166666666666665</c:v>
                </c:pt>
                <c:pt idx="59">
                  <c:v>2.5571428571428569</c:v>
                </c:pt>
                <c:pt idx="60">
                  <c:v>1.8181818181818181</c:v>
                </c:pt>
                <c:pt idx="61">
                  <c:v>2.0224719101123596</c:v>
                </c:pt>
                <c:pt idx="62">
                  <c:v>4.1860465116279073</c:v>
                </c:pt>
                <c:pt idx="63">
                  <c:v>7.8260869565217392</c:v>
                </c:pt>
                <c:pt idx="64">
                  <c:v>4.7368421052631575</c:v>
                </c:pt>
                <c:pt idx="65">
                  <c:v>3.1551724137931036</c:v>
                </c:pt>
                <c:pt idx="66">
                  <c:v>4.2558139534883717</c:v>
                </c:pt>
                <c:pt idx="67">
                  <c:v>2.2000000000000002</c:v>
                </c:pt>
                <c:pt idx="68">
                  <c:v>2.1744186046511627</c:v>
                </c:pt>
                <c:pt idx="69">
                  <c:v>7.3076923076923075</c:v>
                </c:pt>
                <c:pt idx="70">
                  <c:v>7.6</c:v>
                </c:pt>
                <c:pt idx="71">
                  <c:v>2.4675324675324677</c:v>
                </c:pt>
                <c:pt idx="72">
                  <c:v>5.9375</c:v>
                </c:pt>
                <c:pt idx="73">
                  <c:v>3.8</c:v>
                </c:pt>
                <c:pt idx="74">
                  <c:v>4.3181818181818183</c:v>
                </c:pt>
                <c:pt idx="75">
                  <c:v>1.8224299065420562</c:v>
                </c:pt>
                <c:pt idx="76">
                  <c:v>2.0103092783505154</c:v>
                </c:pt>
                <c:pt idx="77">
                  <c:v>3</c:v>
                </c:pt>
                <c:pt idx="78">
                  <c:v>2.0744680851063828</c:v>
                </c:pt>
                <c:pt idx="79">
                  <c:v>3.92</c:v>
                </c:pt>
                <c:pt idx="80">
                  <c:v>3.92</c:v>
                </c:pt>
                <c:pt idx="81">
                  <c:v>3.92</c:v>
                </c:pt>
                <c:pt idx="82">
                  <c:v>3.92</c:v>
                </c:pt>
                <c:pt idx="83">
                  <c:v>3.92</c:v>
                </c:pt>
                <c:pt idx="84">
                  <c:v>3.92</c:v>
                </c:pt>
                <c:pt idx="85">
                  <c:v>6.666666666666667</c:v>
                </c:pt>
                <c:pt idx="86">
                  <c:v>3.8461538461538463</c:v>
                </c:pt>
                <c:pt idx="87">
                  <c:v>8</c:v>
                </c:pt>
                <c:pt idx="88">
                  <c:v>4.0999999999999996</c:v>
                </c:pt>
                <c:pt idx="89">
                  <c:v>2.7733333333333334</c:v>
                </c:pt>
                <c:pt idx="90">
                  <c:v>3.4666666666666668</c:v>
                </c:pt>
                <c:pt idx="91">
                  <c:v>3.9272727272727272</c:v>
                </c:pt>
                <c:pt idx="92">
                  <c:v>3.6</c:v>
                </c:pt>
                <c:pt idx="93">
                  <c:v>4.4450000000000003</c:v>
                </c:pt>
                <c:pt idx="94">
                  <c:v>4.4450000000000003</c:v>
                </c:pt>
                <c:pt idx="95">
                  <c:v>4.4450000000000003</c:v>
                </c:pt>
                <c:pt idx="96">
                  <c:v>4.4450000000000003</c:v>
                </c:pt>
                <c:pt idx="97">
                  <c:v>4.4450000000000003</c:v>
                </c:pt>
                <c:pt idx="98">
                  <c:v>3.0135135135135136</c:v>
                </c:pt>
                <c:pt idx="99">
                  <c:v>4.47</c:v>
                </c:pt>
                <c:pt idx="100">
                  <c:v>3.2</c:v>
                </c:pt>
                <c:pt idx="101">
                  <c:v>2.8125</c:v>
                </c:pt>
                <c:pt idx="102">
                  <c:v>4.55</c:v>
                </c:pt>
                <c:pt idx="103">
                  <c:v>4.58</c:v>
                </c:pt>
                <c:pt idx="104">
                  <c:v>3.9833333333333334</c:v>
                </c:pt>
                <c:pt idx="105">
                  <c:v>3.9874999999999998</c:v>
                </c:pt>
                <c:pt idx="106">
                  <c:v>3.0897435897435899</c:v>
                </c:pt>
                <c:pt idx="107">
                  <c:v>2.5473684210526315</c:v>
                </c:pt>
                <c:pt idx="108">
                  <c:v>3.24</c:v>
                </c:pt>
                <c:pt idx="109">
                  <c:v>4.0558333333333332</c:v>
                </c:pt>
                <c:pt idx="110">
                  <c:v>4.0958333333333332</c:v>
                </c:pt>
                <c:pt idx="111">
                  <c:v>3.1</c:v>
                </c:pt>
                <c:pt idx="112">
                  <c:v>3.4</c:v>
                </c:pt>
                <c:pt idx="113">
                  <c:v>3.4</c:v>
                </c:pt>
                <c:pt idx="114">
                  <c:v>3.4</c:v>
                </c:pt>
                <c:pt idx="115">
                  <c:v>3.4</c:v>
                </c:pt>
                <c:pt idx="116">
                  <c:v>5.2</c:v>
                </c:pt>
                <c:pt idx="117">
                  <c:v>3.47</c:v>
                </c:pt>
                <c:pt idx="118">
                  <c:v>3.54</c:v>
                </c:pt>
                <c:pt idx="119">
                  <c:v>3.54</c:v>
                </c:pt>
                <c:pt idx="120">
                  <c:v>6.6749999999999998</c:v>
                </c:pt>
                <c:pt idx="121">
                  <c:v>7.6571428571428575</c:v>
                </c:pt>
                <c:pt idx="122">
                  <c:v>2.4695652173913043</c:v>
                </c:pt>
                <c:pt idx="123">
                  <c:v>7.2</c:v>
                </c:pt>
                <c:pt idx="124">
                  <c:v>5.3518518518518521</c:v>
                </c:pt>
                <c:pt idx="125">
                  <c:v>5.0701754385964914</c:v>
                </c:pt>
                <c:pt idx="126">
                  <c:v>6.6444444444444448</c:v>
                </c:pt>
                <c:pt idx="127">
                  <c:v>4.166666666666667</c:v>
                </c:pt>
                <c:pt idx="128">
                  <c:v>8.6</c:v>
                </c:pt>
                <c:pt idx="129">
                  <c:v>8.6285714285714281</c:v>
                </c:pt>
                <c:pt idx="130">
                  <c:v>6.7777777777777777</c:v>
                </c:pt>
                <c:pt idx="131">
                  <c:v>3.9487179487179489</c:v>
                </c:pt>
                <c:pt idx="132">
                  <c:v>6.8666666666666663</c:v>
                </c:pt>
                <c:pt idx="133">
                  <c:v>4.4927536231884062</c:v>
                </c:pt>
                <c:pt idx="134">
                  <c:v>6.22</c:v>
                </c:pt>
                <c:pt idx="135">
                  <c:v>4.243243243243243</c:v>
                </c:pt>
                <c:pt idx="136">
                  <c:v>9</c:v>
                </c:pt>
                <c:pt idx="137">
                  <c:v>6.38</c:v>
                </c:pt>
                <c:pt idx="138">
                  <c:v>5.8545454545454545</c:v>
                </c:pt>
                <c:pt idx="139">
                  <c:v>6.44</c:v>
                </c:pt>
                <c:pt idx="140">
                  <c:v>6.0909090909090908</c:v>
                </c:pt>
                <c:pt idx="141">
                  <c:v>4.1975308641975309</c:v>
                </c:pt>
                <c:pt idx="142">
                  <c:v>8.5862500000000015</c:v>
                </c:pt>
                <c:pt idx="143">
                  <c:v>9.8128571428571441</c:v>
                </c:pt>
                <c:pt idx="144">
                  <c:v>9.3513513513513509</c:v>
                </c:pt>
                <c:pt idx="145">
                  <c:v>4.5256410256410255</c:v>
                </c:pt>
                <c:pt idx="146">
                  <c:v>5.0792857142857146</c:v>
                </c:pt>
                <c:pt idx="147">
                  <c:v>5.100714285714286</c:v>
                </c:pt>
                <c:pt idx="148">
                  <c:v>10.262857142857143</c:v>
                </c:pt>
                <c:pt idx="149">
                  <c:v>5.1714285714285717</c:v>
                </c:pt>
                <c:pt idx="150">
                  <c:v>3.7938144329896906</c:v>
                </c:pt>
                <c:pt idx="151">
                  <c:v>3.9009900990099009</c:v>
                </c:pt>
              </c:numCache>
            </c:numRef>
          </c:yVal>
          <c:smooth val="0"/>
          <c:extLst>
            <c:ext xmlns:c16="http://schemas.microsoft.com/office/drawing/2014/chart" uri="{C3380CC4-5D6E-409C-BE32-E72D297353CC}">
              <c16:uniqueId val="{0000005B-3ED7-4178-BED9-F30BE1567C54}"/>
            </c:ext>
          </c:extLst>
        </c:ser>
        <c:dLbls>
          <c:showLegendKey val="0"/>
          <c:showVal val="0"/>
          <c:showCatName val="0"/>
          <c:showSerName val="0"/>
          <c:showPercent val="0"/>
          <c:showBubbleSize val="0"/>
        </c:dLbls>
        <c:axId val="102628623"/>
        <c:axId val="2123106575"/>
      </c:scatterChart>
      <c:valAx>
        <c:axId val="102628623"/>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Recommended total annual N (kg/ha)</a:t>
                </a:r>
              </a:p>
            </c:rich>
          </c:tx>
          <c:layout>
            <c:manualLayout>
              <c:xMode val="edge"/>
              <c:yMode val="edge"/>
              <c:x val="0.35229046369203848"/>
              <c:y val="0.9100462962962963"/>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alpha val="97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2123106575"/>
        <c:crosses val="autoZero"/>
        <c:crossBetween val="midCat"/>
      </c:valAx>
      <c:valAx>
        <c:axId val="2123106575"/>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kg</a:t>
                </a:r>
                <a:r>
                  <a:rPr lang="en-US" sz="1200" baseline="0"/>
                  <a:t> N/ton fruit</a:t>
                </a:r>
                <a:endParaRPr lang="en-US" sz="1200"/>
              </a:p>
            </c:rich>
          </c:tx>
          <c:layout>
            <c:manualLayout>
              <c:xMode val="edge"/>
              <c:yMode val="edge"/>
              <c:x val="5.5555555555555558E-3"/>
              <c:y val="0.28388123359580053"/>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02628623"/>
        <c:crosses val="autoZero"/>
        <c:crossBetween val="midCat"/>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147652819417139"/>
          <c:y val="5.3710891292205444E-2"/>
          <c:w val="0.84511351706036741"/>
          <c:h val="0.77986913094196564"/>
        </c:manualLayout>
      </c:layout>
      <c:scatterChart>
        <c:scatterStyle val="lineMarker"/>
        <c:varyColors val="0"/>
        <c:ser>
          <c:idx val="0"/>
          <c:order val="0"/>
          <c:tx>
            <c:strRef>
              <c:f>Sheet1!$C$1</c:f>
              <c:strCache>
                <c:ptCount val="1"/>
                <c:pt idx="0">
                  <c:v>Yiled (ton/ha)</c:v>
                </c:pt>
              </c:strCache>
            </c:strRef>
          </c:tx>
          <c:spPr>
            <a:ln w="38100" cap="rnd">
              <a:noFill/>
              <a:round/>
            </a:ln>
            <a:effectLst/>
          </c:spPr>
          <c:marker>
            <c:symbol val="circle"/>
            <c:size val="5"/>
            <c:spPr>
              <a:solidFill>
                <a:schemeClr val="accent1"/>
              </a:solidFill>
              <a:ln w="9525">
                <a:solidFill>
                  <a:schemeClr val="accent1"/>
                </a:solidFill>
              </a:ln>
              <a:effectLst/>
            </c:spPr>
          </c:marker>
          <c:dPt>
            <c:idx val="5"/>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0-902A-4D3F-B7DD-B527566171EF}"/>
              </c:ext>
            </c:extLst>
          </c:dPt>
          <c:dPt>
            <c:idx val="6"/>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1-902A-4D3F-B7DD-B527566171EF}"/>
              </c:ext>
            </c:extLst>
          </c:dPt>
          <c:dPt>
            <c:idx val="7"/>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2-902A-4D3F-B7DD-B527566171EF}"/>
              </c:ext>
            </c:extLst>
          </c:dPt>
          <c:dPt>
            <c:idx val="10"/>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3-902A-4D3F-B7DD-B527566171EF}"/>
              </c:ext>
            </c:extLst>
          </c:dPt>
          <c:dPt>
            <c:idx val="13"/>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4-902A-4D3F-B7DD-B527566171EF}"/>
              </c:ext>
            </c:extLst>
          </c:dPt>
          <c:dPt>
            <c:idx val="14"/>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05-902A-4D3F-B7DD-B527566171EF}"/>
              </c:ext>
            </c:extLst>
          </c:dPt>
          <c:dPt>
            <c:idx val="15"/>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6-902A-4D3F-B7DD-B527566171EF}"/>
              </c:ext>
            </c:extLst>
          </c:dPt>
          <c:dPt>
            <c:idx val="16"/>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7-902A-4D3F-B7DD-B527566171EF}"/>
              </c:ext>
            </c:extLst>
          </c:dPt>
          <c:dPt>
            <c:idx val="17"/>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8-902A-4D3F-B7DD-B527566171EF}"/>
              </c:ext>
            </c:extLst>
          </c:dPt>
          <c:dPt>
            <c:idx val="18"/>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9-902A-4D3F-B7DD-B527566171EF}"/>
              </c:ext>
            </c:extLst>
          </c:dPt>
          <c:dPt>
            <c:idx val="19"/>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A-902A-4D3F-B7DD-B527566171EF}"/>
              </c:ext>
            </c:extLst>
          </c:dPt>
          <c:dPt>
            <c:idx val="20"/>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B-902A-4D3F-B7DD-B527566171EF}"/>
              </c:ext>
            </c:extLst>
          </c:dPt>
          <c:dPt>
            <c:idx val="21"/>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C-902A-4D3F-B7DD-B527566171EF}"/>
              </c:ext>
            </c:extLst>
          </c:dPt>
          <c:dPt>
            <c:idx val="25"/>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D-902A-4D3F-B7DD-B527566171EF}"/>
              </c:ext>
            </c:extLst>
          </c:dPt>
          <c:dPt>
            <c:idx val="26"/>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E-902A-4D3F-B7DD-B527566171EF}"/>
              </c:ext>
            </c:extLst>
          </c:dPt>
          <c:dPt>
            <c:idx val="29"/>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F-902A-4D3F-B7DD-B527566171EF}"/>
              </c:ext>
            </c:extLst>
          </c:dPt>
          <c:dPt>
            <c:idx val="33"/>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10-902A-4D3F-B7DD-B527566171EF}"/>
              </c:ext>
            </c:extLst>
          </c:dPt>
          <c:dPt>
            <c:idx val="34"/>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11-902A-4D3F-B7DD-B527566171EF}"/>
              </c:ext>
            </c:extLst>
          </c:dPt>
          <c:dPt>
            <c:idx val="35"/>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12-902A-4D3F-B7DD-B527566171EF}"/>
              </c:ext>
            </c:extLst>
          </c:dPt>
          <c:dPt>
            <c:idx val="36"/>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13-902A-4D3F-B7DD-B527566171EF}"/>
              </c:ext>
            </c:extLst>
          </c:dPt>
          <c:dPt>
            <c:idx val="37"/>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14-902A-4D3F-B7DD-B527566171EF}"/>
              </c:ext>
            </c:extLst>
          </c:dPt>
          <c:dPt>
            <c:idx val="43"/>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5-902A-4D3F-B7DD-B527566171EF}"/>
              </c:ext>
            </c:extLst>
          </c:dPt>
          <c:dPt>
            <c:idx val="4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6-902A-4D3F-B7DD-B527566171EF}"/>
              </c:ext>
            </c:extLst>
          </c:dPt>
          <c:dPt>
            <c:idx val="47"/>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17-902A-4D3F-B7DD-B527566171EF}"/>
              </c:ext>
            </c:extLst>
          </c:dPt>
          <c:dPt>
            <c:idx val="49"/>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8-902A-4D3F-B7DD-B527566171EF}"/>
              </c:ext>
            </c:extLst>
          </c:dPt>
          <c:dPt>
            <c:idx val="50"/>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9-902A-4D3F-B7DD-B527566171EF}"/>
              </c:ext>
            </c:extLst>
          </c:dPt>
          <c:dPt>
            <c:idx val="51"/>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A-902A-4D3F-B7DD-B527566171EF}"/>
              </c:ext>
            </c:extLst>
          </c:dPt>
          <c:dPt>
            <c:idx val="5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B-902A-4D3F-B7DD-B527566171EF}"/>
              </c:ext>
            </c:extLst>
          </c:dPt>
          <c:dPt>
            <c:idx val="59"/>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1C-902A-4D3F-B7DD-B527566171EF}"/>
              </c:ext>
            </c:extLst>
          </c:dPt>
          <c:dPt>
            <c:idx val="62"/>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D-902A-4D3F-B7DD-B527566171EF}"/>
              </c:ext>
            </c:extLst>
          </c:dPt>
          <c:dPt>
            <c:idx val="63"/>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E-902A-4D3F-B7DD-B527566171EF}"/>
              </c:ext>
            </c:extLst>
          </c:dPt>
          <c:dPt>
            <c:idx val="6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F-902A-4D3F-B7DD-B527566171EF}"/>
              </c:ext>
            </c:extLst>
          </c:dPt>
          <c:dPt>
            <c:idx val="66"/>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0-902A-4D3F-B7DD-B527566171EF}"/>
              </c:ext>
            </c:extLst>
          </c:dPt>
          <c:dPt>
            <c:idx val="72"/>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1-902A-4D3F-B7DD-B527566171EF}"/>
              </c:ext>
            </c:extLst>
          </c:dPt>
          <c:dPt>
            <c:idx val="7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2-902A-4D3F-B7DD-B527566171EF}"/>
              </c:ext>
            </c:extLst>
          </c:dPt>
          <c:dPt>
            <c:idx val="79"/>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3-902A-4D3F-B7DD-B527566171EF}"/>
              </c:ext>
            </c:extLst>
          </c:dPt>
          <c:dPt>
            <c:idx val="85"/>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4-902A-4D3F-B7DD-B527566171EF}"/>
              </c:ext>
            </c:extLst>
          </c:dPt>
          <c:dPt>
            <c:idx val="86"/>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5-902A-4D3F-B7DD-B527566171EF}"/>
              </c:ext>
            </c:extLst>
          </c:dPt>
          <c:dPt>
            <c:idx val="87"/>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6-902A-4D3F-B7DD-B527566171EF}"/>
              </c:ext>
            </c:extLst>
          </c:dPt>
          <c:dPt>
            <c:idx val="88"/>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7-902A-4D3F-B7DD-B527566171EF}"/>
              </c:ext>
            </c:extLst>
          </c:dPt>
          <c:dPt>
            <c:idx val="89"/>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8-902A-4D3F-B7DD-B527566171EF}"/>
              </c:ext>
            </c:extLst>
          </c:dPt>
          <c:dPt>
            <c:idx val="90"/>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9-902A-4D3F-B7DD-B527566171EF}"/>
              </c:ext>
            </c:extLst>
          </c:dPt>
          <c:dPt>
            <c:idx val="91"/>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A-902A-4D3F-B7DD-B527566171EF}"/>
              </c:ext>
            </c:extLst>
          </c:dPt>
          <c:dPt>
            <c:idx val="92"/>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B-902A-4D3F-B7DD-B527566171EF}"/>
              </c:ext>
            </c:extLst>
          </c:dPt>
          <c:dPt>
            <c:idx val="93"/>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C-902A-4D3F-B7DD-B527566171EF}"/>
              </c:ext>
            </c:extLst>
          </c:dPt>
          <c:dPt>
            <c:idx val="98"/>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D-902A-4D3F-B7DD-B527566171EF}"/>
              </c:ext>
            </c:extLst>
          </c:dPt>
          <c:dPt>
            <c:idx val="100"/>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E-902A-4D3F-B7DD-B527566171EF}"/>
              </c:ext>
            </c:extLst>
          </c:dPt>
          <c:dPt>
            <c:idx val="101"/>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2F-902A-4D3F-B7DD-B527566171EF}"/>
              </c:ext>
            </c:extLst>
          </c:dPt>
          <c:dPt>
            <c:idx val="102"/>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30-902A-4D3F-B7DD-B527566171EF}"/>
              </c:ext>
            </c:extLst>
          </c:dPt>
          <c:dPt>
            <c:idx val="103"/>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31-902A-4D3F-B7DD-B527566171EF}"/>
              </c:ext>
            </c:extLst>
          </c:dPt>
          <c:dPt>
            <c:idx val="104"/>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32-902A-4D3F-B7DD-B527566171EF}"/>
              </c:ext>
            </c:extLst>
          </c:dPt>
          <c:dPt>
            <c:idx val="106"/>
            <c:marker>
              <c:symbol val="circle"/>
              <c:size val="5"/>
              <c:spPr>
                <a:solidFill>
                  <a:schemeClr val="accent4">
                    <a:lumMod val="50000"/>
                  </a:schemeClr>
                </a:solidFill>
                <a:ln w="9525">
                  <a:solidFill>
                    <a:schemeClr val="accent1"/>
                  </a:solidFill>
                </a:ln>
                <a:effectLst/>
              </c:spPr>
            </c:marker>
            <c:bubble3D val="0"/>
            <c:extLst>
              <c:ext xmlns:c16="http://schemas.microsoft.com/office/drawing/2014/chart" uri="{C3380CC4-5D6E-409C-BE32-E72D297353CC}">
                <c16:uniqueId val="{00000033-902A-4D3F-B7DD-B527566171EF}"/>
              </c:ext>
            </c:extLst>
          </c:dPt>
          <c:dPt>
            <c:idx val="107"/>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34-902A-4D3F-B7DD-B527566171EF}"/>
              </c:ext>
            </c:extLst>
          </c:dPt>
          <c:dPt>
            <c:idx val="108"/>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5-902A-4D3F-B7DD-B527566171EF}"/>
              </c:ext>
            </c:extLst>
          </c:dPt>
          <c:dPt>
            <c:idx val="110"/>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6-902A-4D3F-B7DD-B527566171EF}"/>
              </c:ext>
            </c:extLst>
          </c:dPt>
          <c:dPt>
            <c:idx val="111"/>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37-902A-4D3F-B7DD-B527566171EF}"/>
              </c:ext>
            </c:extLst>
          </c:dPt>
          <c:dPt>
            <c:idx val="112"/>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8-902A-4D3F-B7DD-B527566171EF}"/>
              </c:ext>
            </c:extLst>
          </c:dPt>
          <c:dPt>
            <c:idx val="116"/>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39-902A-4D3F-B7DD-B527566171EF}"/>
              </c:ext>
            </c:extLst>
          </c:dPt>
          <c:dPt>
            <c:idx val="117"/>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A-902A-4D3F-B7DD-B527566171EF}"/>
              </c:ext>
            </c:extLst>
          </c:dPt>
          <c:dPt>
            <c:idx val="118"/>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B-902A-4D3F-B7DD-B527566171EF}"/>
              </c:ext>
            </c:extLst>
          </c:dPt>
          <c:dPt>
            <c:idx val="120"/>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3C-902A-4D3F-B7DD-B527566171EF}"/>
              </c:ext>
            </c:extLst>
          </c:dPt>
          <c:dPt>
            <c:idx val="121"/>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3D-902A-4D3F-B7DD-B527566171EF}"/>
              </c:ext>
            </c:extLst>
          </c:dPt>
          <c:dPt>
            <c:idx val="122"/>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3E-902A-4D3F-B7DD-B527566171EF}"/>
              </c:ext>
            </c:extLst>
          </c:dPt>
          <c:dPt>
            <c:idx val="123"/>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3F-902A-4D3F-B7DD-B527566171EF}"/>
              </c:ext>
            </c:extLst>
          </c:dPt>
          <c:dPt>
            <c:idx val="124"/>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0-902A-4D3F-B7DD-B527566171EF}"/>
              </c:ext>
            </c:extLst>
          </c:dPt>
          <c:dPt>
            <c:idx val="125"/>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1-902A-4D3F-B7DD-B527566171EF}"/>
              </c:ext>
            </c:extLst>
          </c:dPt>
          <c:dPt>
            <c:idx val="126"/>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2-902A-4D3F-B7DD-B527566171EF}"/>
              </c:ext>
            </c:extLst>
          </c:dPt>
          <c:dPt>
            <c:idx val="127"/>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3-902A-4D3F-B7DD-B527566171EF}"/>
              </c:ext>
            </c:extLst>
          </c:dPt>
          <c:dPt>
            <c:idx val="128"/>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44-902A-4D3F-B7DD-B527566171EF}"/>
              </c:ext>
            </c:extLst>
          </c:dPt>
          <c:dPt>
            <c:idx val="129"/>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5-902A-4D3F-B7DD-B527566171EF}"/>
              </c:ext>
            </c:extLst>
          </c:dPt>
          <c:dPt>
            <c:idx val="130"/>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6-902A-4D3F-B7DD-B527566171EF}"/>
              </c:ext>
            </c:extLst>
          </c:dPt>
          <c:dPt>
            <c:idx val="131"/>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7-902A-4D3F-B7DD-B527566171EF}"/>
              </c:ext>
            </c:extLst>
          </c:dPt>
          <c:dPt>
            <c:idx val="132"/>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8-902A-4D3F-B7DD-B527566171EF}"/>
              </c:ext>
            </c:extLst>
          </c:dPt>
          <c:dPt>
            <c:idx val="133"/>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9-902A-4D3F-B7DD-B527566171EF}"/>
              </c:ext>
            </c:extLst>
          </c:dPt>
          <c:dPt>
            <c:idx val="134"/>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A-902A-4D3F-B7DD-B527566171EF}"/>
              </c:ext>
            </c:extLst>
          </c:dPt>
          <c:dPt>
            <c:idx val="135"/>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B-902A-4D3F-B7DD-B527566171EF}"/>
              </c:ext>
            </c:extLst>
          </c:dPt>
          <c:dPt>
            <c:idx val="136"/>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C-902A-4D3F-B7DD-B527566171EF}"/>
              </c:ext>
            </c:extLst>
          </c:dPt>
          <c:dPt>
            <c:idx val="137"/>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D-902A-4D3F-B7DD-B527566171EF}"/>
              </c:ext>
            </c:extLst>
          </c:dPt>
          <c:dPt>
            <c:idx val="138"/>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E-902A-4D3F-B7DD-B527566171EF}"/>
              </c:ext>
            </c:extLst>
          </c:dPt>
          <c:dPt>
            <c:idx val="139"/>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F-902A-4D3F-B7DD-B527566171EF}"/>
              </c:ext>
            </c:extLst>
          </c:dPt>
          <c:dPt>
            <c:idx val="140"/>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50-902A-4D3F-B7DD-B527566171EF}"/>
              </c:ext>
            </c:extLst>
          </c:dPt>
          <c:dPt>
            <c:idx val="141"/>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1-902A-4D3F-B7DD-B527566171EF}"/>
              </c:ext>
            </c:extLst>
          </c:dPt>
          <c:dPt>
            <c:idx val="142"/>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52-902A-4D3F-B7DD-B527566171EF}"/>
              </c:ext>
            </c:extLst>
          </c:dPt>
          <c:dPt>
            <c:idx val="143"/>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53-902A-4D3F-B7DD-B527566171EF}"/>
              </c:ext>
            </c:extLst>
          </c:dPt>
          <c:dPt>
            <c:idx val="144"/>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4-902A-4D3F-B7DD-B527566171EF}"/>
              </c:ext>
            </c:extLst>
          </c:dPt>
          <c:dPt>
            <c:idx val="145"/>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5-902A-4D3F-B7DD-B527566171EF}"/>
              </c:ext>
            </c:extLst>
          </c:dPt>
          <c:dPt>
            <c:idx val="146"/>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56-902A-4D3F-B7DD-B527566171EF}"/>
              </c:ext>
            </c:extLst>
          </c:dPt>
          <c:dPt>
            <c:idx val="148"/>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57-902A-4D3F-B7DD-B527566171EF}"/>
              </c:ext>
            </c:extLst>
          </c:dPt>
          <c:dPt>
            <c:idx val="149"/>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8-902A-4D3F-B7DD-B527566171EF}"/>
              </c:ext>
            </c:extLst>
          </c:dPt>
          <c:dPt>
            <c:idx val="150"/>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9-902A-4D3F-B7DD-B527566171EF}"/>
              </c:ext>
            </c:extLst>
          </c:dPt>
          <c:dPt>
            <c:idx val="151"/>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A-902A-4D3F-B7DD-B527566171EF}"/>
              </c:ext>
            </c:extLst>
          </c:dPt>
          <c:xVal>
            <c:numRef>
              <c:f>Sheet1!$B$2:$B$153</c:f>
              <c:numCache>
                <c:formatCode>General</c:formatCode>
                <c:ptCount val="152"/>
                <c:pt idx="0">
                  <c:v>62</c:v>
                </c:pt>
                <c:pt idx="1">
                  <c:v>62</c:v>
                </c:pt>
                <c:pt idx="2">
                  <c:v>62</c:v>
                </c:pt>
                <c:pt idx="3">
                  <c:v>68</c:v>
                </c:pt>
                <c:pt idx="4">
                  <c:v>68</c:v>
                </c:pt>
                <c:pt idx="5" formatCode="0">
                  <c:v>68</c:v>
                </c:pt>
                <c:pt idx="6" formatCode="0">
                  <c:v>73</c:v>
                </c:pt>
                <c:pt idx="7" formatCode="0">
                  <c:v>85</c:v>
                </c:pt>
                <c:pt idx="8">
                  <c:v>90</c:v>
                </c:pt>
                <c:pt idx="9">
                  <c:v>90</c:v>
                </c:pt>
                <c:pt idx="10" formatCode="0">
                  <c:v>103</c:v>
                </c:pt>
                <c:pt idx="11">
                  <c:v>107</c:v>
                </c:pt>
                <c:pt idx="12">
                  <c:v>107</c:v>
                </c:pt>
                <c:pt idx="13" formatCode="0">
                  <c:v>115</c:v>
                </c:pt>
                <c:pt idx="14">
                  <c:v>116</c:v>
                </c:pt>
                <c:pt idx="15" formatCode="0">
                  <c:v>118</c:v>
                </c:pt>
                <c:pt idx="16" formatCode="0">
                  <c:v>119</c:v>
                </c:pt>
                <c:pt idx="17" formatCode="0">
                  <c:v>119</c:v>
                </c:pt>
                <c:pt idx="18" formatCode="0">
                  <c:v>119</c:v>
                </c:pt>
                <c:pt idx="19" formatCode="0">
                  <c:v>119.25</c:v>
                </c:pt>
                <c:pt idx="20" formatCode="0">
                  <c:v>120</c:v>
                </c:pt>
                <c:pt idx="21" formatCode="0">
                  <c:v>121.5</c:v>
                </c:pt>
                <c:pt idx="22" formatCode="0">
                  <c:v>121.5</c:v>
                </c:pt>
                <c:pt idx="23">
                  <c:v>128</c:v>
                </c:pt>
                <c:pt idx="24">
                  <c:v>130</c:v>
                </c:pt>
                <c:pt idx="25" formatCode="0">
                  <c:v>138</c:v>
                </c:pt>
                <c:pt idx="26">
                  <c:v>140</c:v>
                </c:pt>
                <c:pt idx="27">
                  <c:v>140</c:v>
                </c:pt>
                <c:pt idx="28" formatCode="0">
                  <c:v>141</c:v>
                </c:pt>
                <c:pt idx="29" formatCode="0">
                  <c:v>142.5</c:v>
                </c:pt>
                <c:pt idx="30" formatCode="0">
                  <c:v>142.5</c:v>
                </c:pt>
                <c:pt idx="31">
                  <c:v>144</c:v>
                </c:pt>
                <c:pt idx="32">
                  <c:v>144</c:v>
                </c:pt>
                <c:pt idx="33" formatCode="0">
                  <c:v>144</c:v>
                </c:pt>
                <c:pt idx="34">
                  <c:v>147</c:v>
                </c:pt>
                <c:pt idx="35" formatCode="0">
                  <c:v>148</c:v>
                </c:pt>
                <c:pt idx="36" formatCode="0">
                  <c:v>150.75</c:v>
                </c:pt>
                <c:pt idx="37" formatCode="0">
                  <c:v>150.75</c:v>
                </c:pt>
                <c:pt idx="38">
                  <c:v>156</c:v>
                </c:pt>
                <c:pt idx="39">
                  <c:v>156</c:v>
                </c:pt>
                <c:pt idx="40">
                  <c:v>157</c:v>
                </c:pt>
                <c:pt idx="41">
                  <c:v>157</c:v>
                </c:pt>
                <c:pt idx="42">
                  <c:v>160</c:v>
                </c:pt>
                <c:pt idx="43">
                  <c:v>160</c:v>
                </c:pt>
                <c:pt idx="44">
                  <c:v>160</c:v>
                </c:pt>
                <c:pt idx="45">
                  <c:v>165</c:v>
                </c:pt>
                <c:pt idx="46">
                  <c:v>165</c:v>
                </c:pt>
                <c:pt idx="47" formatCode="0">
                  <c:v>166</c:v>
                </c:pt>
                <c:pt idx="48">
                  <c:v>170</c:v>
                </c:pt>
                <c:pt idx="49">
                  <c:v>170</c:v>
                </c:pt>
                <c:pt idx="50">
                  <c:v>170</c:v>
                </c:pt>
                <c:pt idx="51">
                  <c:v>170</c:v>
                </c:pt>
                <c:pt idx="52">
                  <c:v>170</c:v>
                </c:pt>
                <c:pt idx="53">
                  <c:v>173</c:v>
                </c:pt>
                <c:pt idx="54">
                  <c:v>173</c:v>
                </c:pt>
                <c:pt idx="55">
                  <c:v>173</c:v>
                </c:pt>
                <c:pt idx="56">
                  <c:v>174</c:v>
                </c:pt>
                <c:pt idx="57">
                  <c:v>174</c:v>
                </c:pt>
                <c:pt idx="58">
                  <c:v>174</c:v>
                </c:pt>
                <c:pt idx="59">
                  <c:v>179</c:v>
                </c:pt>
                <c:pt idx="60">
                  <c:v>180</c:v>
                </c:pt>
                <c:pt idx="61">
                  <c:v>180</c:v>
                </c:pt>
                <c:pt idx="62">
                  <c:v>180</c:v>
                </c:pt>
                <c:pt idx="63">
                  <c:v>180</c:v>
                </c:pt>
                <c:pt idx="64">
                  <c:v>180</c:v>
                </c:pt>
                <c:pt idx="65">
                  <c:v>183</c:v>
                </c:pt>
                <c:pt idx="66">
                  <c:v>183</c:v>
                </c:pt>
                <c:pt idx="67">
                  <c:v>187</c:v>
                </c:pt>
                <c:pt idx="68">
                  <c:v>187</c:v>
                </c:pt>
                <c:pt idx="69">
                  <c:v>190</c:v>
                </c:pt>
                <c:pt idx="70">
                  <c:v>190</c:v>
                </c:pt>
                <c:pt idx="71">
                  <c:v>190</c:v>
                </c:pt>
                <c:pt idx="72">
                  <c:v>190</c:v>
                </c:pt>
                <c:pt idx="73">
                  <c:v>190</c:v>
                </c:pt>
                <c:pt idx="74">
                  <c:v>190</c:v>
                </c:pt>
                <c:pt idx="75">
                  <c:v>195</c:v>
                </c:pt>
                <c:pt idx="76">
                  <c:v>195</c:v>
                </c:pt>
                <c:pt idx="77">
                  <c:v>195</c:v>
                </c:pt>
                <c:pt idx="78">
                  <c:v>195</c:v>
                </c:pt>
                <c:pt idx="79" formatCode="0">
                  <c:v>196</c:v>
                </c:pt>
                <c:pt idx="80" formatCode="0">
                  <c:v>196</c:v>
                </c:pt>
                <c:pt idx="81" formatCode="0">
                  <c:v>196</c:v>
                </c:pt>
                <c:pt idx="82" formatCode="0">
                  <c:v>196</c:v>
                </c:pt>
                <c:pt idx="83" formatCode="0">
                  <c:v>196</c:v>
                </c:pt>
                <c:pt idx="84" formatCode="0">
                  <c:v>196</c:v>
                </c:pt>
                <c:pt idx="85">
                  <c:v>200</c:v>
                </c:pt>
                <c:pt idx="86">
                  <c:v>200</c:v>
                </c:pt>
                <c:pt idx="87" formatCode="0">
                  <c:v>200</c:v>
                </c:pt>
                <c:pt idx="88">
                  <c:v>205</c:v>
                </c:pt>
                <c:pt idx="89" formatCode="0">
                  <c:v>208</c:v>
                </c:pt>
                <c:pt idx="90" formatCode="0">
                  <c:v>208</c:v>
                </c:pt>
                <c:pt idx="91">
                  <c:v>216</c:v>
                </c:pt>
                <c:pt idx="92">
                  <c:v>216</c:v>
                </c:pt>
                <c:pt idx="93" formatCode="0">
                  <c:v>222.25</c:v>
                </c:pt>
                <c:pt idx="94" formatCode="0">
                  <c:v>222.25</c:v>
                </c:pt>
                <c:pt idx="95" formatCode="0">
                  <c:v>222.25</c:v>
                </c:pt>
                <c:pt idx="96" formatCode="0">
                  <c:v>222.25</c:v>
                </c:pt>
                <c:pt idx="97" formatCode="0">
                  <c:v>222.25</c:v>
                </c:pt>
                <c:pt idx="98">
                  <c:v>223</c:v>
                </c:pt>
                <c:pt idx="99" formatCode="0">
                  <c:v>223.5</c:v>
                </c:pt>
                <c:pt idx="100">
                  <c:v>224</c:v>
                </c:pt>
                <c:pt idx="101" formatCode="0">
                  <c:v>225</c:v>
                </c:pt>
                <c:pt idx="102" formatCode="0">
                  <c:v>227.5</c:v>
                </c:pt>
                <c:pt idx="103" formatCode="0">
                  <c:v>229</c:v>
                </c:pt>
                <c:pt idx="104">
                  <c:v>239</c:v>
                </c:pt>
                <c:pt idx="105" formatCode="0">
                  <c:v>239.25</c:v>
                </c:pt>
                <c:pt idx="106">
                  <c:v>241</c:v>
                </c:pt>
                <c:pt idx="107">
                  <c:v>242</c:v>
                </c:pt>
                <c:pt idx="108">
                  <c:v>243</c:v>
                </c:pt>
                <c:pt idx="109" formatCode="0">
                  <c:v>243.35</c:v>
                </c:pt>
                <c:pt idx="110" formatCode="0">
                  <c:v>245.75</c:v>
                </c:pt>
                <c:pt idx="111" formatCode="0">
                  <c:v>248</c:v>
                </c:pt>
                <c:pt idx="112">
                  <c:v>255</c:v>
                </c:pt>
                <c:pt idx="113" formatCode="0">
                  <c:v>255</c:v>
                </c:pt>
                <c:pt idx="114" formatCode="0">
                  <c:v>255</c:v>
                </c:pt>
                <c:pt idx="115" formatCode="0">
                  <c:v>255</c:v>
                </c:pt>
                <c:pt idx="116" formatCode="0">
                  <c:v>260</c:v>
                </c:pt>
                <c:pt idx="117" formatCode="0">
                  <c:v>260.25</c:v>
                </c:pt>
                <c:pt idx="118" formatCode="0">
                  <c:v>265.5</c:v>
                </c:pt>
                <c:pt idx="119" formatCode="0">
                  <c:v>265.5</c:v>
                </c:pt>
                <c:pt idx="120" formatCode="0">
                  <c:v>267</c:v>
                </c:pt>
                <c:pt idx="121" formatCode="0">
                  <c:v>268</c:v>
                </c:pt>
                <c:pt idx="122" formatCode="0">
                  <c:v>284</c:v>
                </c:pt>
                <c:pt idx="123" formatCode="0">
                  <c:v>288</c:v>
                </c:pt>
                <c:pt idx="124">
                  <c:v>289</c:v>
                </c:pt>
                <c:pt idx="125">
                  <c:v>289</c:v>
                </c:pt>
                <c:pt idx="126" formatCode="0">
                  <c:v>299</c:v>
                </c:pt>
                <c:pt idx="127">
                  <c:v>300</c:v>
                </c:pt>
                <c:pt idx="128" formatCode="0">
                  <c:v>301</c:v>
                </c:pt>
                <c:pt idx="129" formatCode="0">
                  <c:v>302</c:v>
                </c:pt>
                <c:pt idx="130" formatCode="0">
                  <c:v>305</c:v>
                </c:pt>
                <c:pt idx="131">
                  <c:v>308</c:v>
                </c:pt>
                <c:pt idx="132" formatCode="0">
                  <c:v>309</c:v>
                </c:pt>
                <c:pt idx="133">
                  <c:v>310</c:v>
                </c:pt>
                <c:pt idx="134" formatCode="0">
                  <c:v>311</c:v>
                </c:pt>
                <c:pt idx="135">
                  <c:v>314</c:v>
                </c:pt>
                <c:pt idx="136">
                  <c:v>315</c:v>
                </c:pt>
                <c:pt idx="137" formatCode="0">
                  <c:v>319</c:v>
                </c:pt>
                <c:pt idx="138" formatCode="0">
                  <c:v>322</c:v>
                </c:pt>
                <c:pt idx="139" formatCode="0">
                  <c:v>322</c:v>
                </c:pt>
                <c:pt idx="140" formatCode="0">
                  <c:v>335</c:v>
                </c:pt>
                <c:pt idx="141">
                  <c:v>340</c:v>
                </c:pt>
                <c:pt idx="142" formatCode="0">
                  <c:v>343.45000000000005</c:v>
                </c:pt>
                <c:pt idx="143" formatCode="0">
                  <c:v>343.45000000000005</c:v>
                </c:pt>
                <c:pt idx="144">
                  <c:v>346</c:v>
                </c:pt>
                <c:pt idx="145">
                  <c:v>353</c:v>
                </c:pt>
                <c:pt idx="146" formatCode="0">
                  <c:v>355.55</c:v>
                </c:pt>
                <c:pt idx="147" formatCode="0">
                  <c:v>357.05</c:v>
                </c:pt>
                <c:pt idx="148" formatCode="0">
                  <c:v>359.20000000000005</c:v>
                </c:pt>
                <c:pt idx="149">
                  <c:v>362</c:v>
                </c:pt>
                <c:pt idx="150">
                  <c:v>368</c:v>
                </c:pt>
                <c:pt idx="151">
                  <c:v>394</c:v>
                </c:pt>
              </c:numCache>
            </c:numRef>
          </c:xVal>
          <c:yVal>
            <c:numRef>
              <c:f>Sheet1!$C$2:$C$153</c:f>
              <c:numCache>
                <c:formatCode>General</c:formatCode>
                <c:ptCount val="152"/>
                <c:pt idx="0">
                  <c:v>42</c:v>
                </c:pt>
                <c:pt idx="1">
                  <c:v>41</c:v>
                </c:pt>
                <c:pt idx="2">
                  <c:v>51</c:v>
                </c:pt>
                <c:pt idx="3">
                  <c:v>43</c:v>
                </c:pt>
                <c:pt idx="4">
                  <c:v>33</c:v>
                </c:pt>
                <c:pt idx="5">
                  <c:v>21</c:v>
                </c:pt>
                <c:pt idx="6">
                  <c:v>41</c:v>
                </c:pt>
                <c:pt idx="7">
                  <c:v>31</c:v>
                </c:pt>
                <c:pt idx="8">
                  <c:v>97</c:v>
                </c:pt>
                <c:pt idx="9">
                  <c:v>101</c:v>
                </c:pt>
                <c:pt idx="10">
                  <c:v>41</c:v>
                </c:pt>
                <c:pt idx="11">
                  <c:v>105</c:v>
                </c:pt>
                <c:pt idx="12">
                  <c:v>39</c:v>
                </c:pt>
                <c:pt idx="13">
                  <c:v>48</c:v>
                </c:pt>
                <c:pt idx="14">
                  <c:v>45</c:v>
                </c:pt>
                <c:pt idx="15">
                  <c:v>35</c:v>
                </c:pt>
                <c:pt idx="16">
                  <c:v>45</c:v>
                </c:pt>
                <c:pt idx="17">
                  <c:v>35</c:v>
                </c:pt>
                <c:pt idx="18">
                  <c:v>40</c:v>
                </c:pt>
                <c:pt idx="19">
                  <c:v>25</c:v>
                </c:pt>
                <c:pt idx="20">
                  <c:v>50</c:v>
                </c:pt>
                <c:pt idx="21">
                  <c:v>30</c:v>
                </c:pt>
                <c:pt idx="22">
                  <c:v>30</c:v>
                </c:pt>
                <c:pt idx="23">
                  <c:v>60</c:v>
                </c:pt>
                <c:pt idx="24">
                  <c:v>76</c:v>
                </c:pt>
                <c:pt idx="25">
                  <c:v>50</c:v>
                </c:pt>
                <c:pt idx="26">
                  <c:v>51</c:v>
                </c:pt>
                <c:pt idx="27">
                  <c:v>79</c:v>
                </c:pt>
                <c:pt idx="28">
                  <c:v>50</c:v>
                </c:pt>
                <c:pt idx="29">
                  <c:v>60</c:v>
                </c:pt>
                <c:pt idx="30">
                  <c:v>15</c:v>
                </c:pt>
                <c:pt idx="31">
                  <c:v>68</c:v>
                </c:pt>
                <c:pt idx="32">
                  <c:v>32</c:v>
                </c:pt>
                <c:pt idx="33">
                  <c:v>55</c:v>
                </c:pt>
                <c:pt idx="34">
                  <c:v>60</c:v>
                </c:pt>
                <c:pt idx="35">
                  <c:v>53</c:v>
                </c:pt>
                <c:pt idx="36">
                  <c:v>75</c:v>
                </c:pt>
                <c:pt idx="37">
                  <c:v>70</c:v>
                </c:pt>
                <c:pt idx="38">
                  <c:v>69</c:v>
                </c:pt>
                <c:pt idx="39">
                  <c:v>69</c:v>
                </c:pt>
                <c:pt idx="40">
                  <c:v>68</c:v>
                </c:pt>
                <c:pt idx="41">
                  <c:v>69</c:v>
                </c:pt>
                <c:pt idx="42">
                  <c:v>86</c:v>
                </c:pt>
                <c:pt idx="43">
                  <c:v>45</c:v>
                </c:pt>
                <c:pt idx="44">
                  <c:v>25</c:v>
                </c:pt>
                <c:pt idx="45">
                  <c:v>96</c:v>
                </c:pt>
                <c:pt idx="46">
                  <c:v>74</c:v>
                </c:pt>
                <c:pt idx="47">
                  <c:v>53</c:v>
                </c:pt>
                <c:pt idx="48">
                  <c:v>97</c:v>
                </c:pt>
                <c:pt idx="49">
                  <c:v>27</c:v>
                </c:pt>
                <c:pt idx="50">
                  <c:v>40</c:v>
                </c:pt>
                <c:pt idx="51">
                  <c:v>37</c:v>
                </c:pt>
                <c:pt idx="52">
                  <c:v>37</c:v>
                </c:pt>
                <c:pt idx="53">
                  <c:v>87</c:v>
                </c:pt>
                <c:pt idx="54">
                  <c:v>31</c:v>
                </c:pt>
                <c:pt idx="55">
                  <c:v>49</c:v>
                </c:pt>
                <c:pt idx="56">
                  <c:v>70</c:v>
                </c:pt>
                <c:pt idx="57">
                  <c:v>73</c:v>
                </c:pt>
                <c:pt idx="58">
                  <c:v>72</c:v>
                </c:pt>
                <c:pt idx="59">
                  <c:v>70</c:v>
                </c:pt>
                <c:pt idx="60">
                  <c:v>99</c:v>
                </c:pt>
                <c:pt idx="61">
                  <c:v>89</c:v>
                </c:pt>
                <c:pt idx="62">
                  <c:v>43</c:v>
                </c:pt>
                <c:pt idx="63">
                  <c:v>23</c:v>
                </c:pt>
                <c:pt idx="64">
                  <c:v>38</c:v>
                </c:pt>
                <c:pt idx="65">
                  <c:v>58</c:v>
                </c:pt>
                <c:pt idx="66">
                  <c:v>43</c:v>
                </c:pt>
                <c:pt idx="67">
                  <c:v>85</c:v>
                </c:pt>
                <c:pt idx="68">
                  <c:v>86</c:v>
                </c:pt>
                <c:pt idx="69">
                  <c:v>26</c:v>
                </c:pt>
                <c:pt idx="70">
                  <c:v>25</c:v>
                </c:pt>
                <c:pt idx="71">
                  <c:v>77</c:v>
                </c:pt>
                <c:pt idx="72">
                  <c:v>32</c:v>
                </c:pt>
                <c:pt idx="73">
                  <c:v>50</c:v>
                </c:pt>
                <c:pt idx="74">
                  <c:v>44</c:v>
                </c:pt>
                <c:pt idx="75">
                  <c:v>107</c:v>
                </c:pt>
                <c:pt idx="76">
                  <c:v>97</c:v>
                </c:pt>
                <c:pt idx="77">
                  <c:v>65</c:v>
                </c:pt>
                <c:pt idx="78">
                  <c:v>94</c:v>
                </c:pt>
                <c:pt idx="79">
                  <c:v>50</c:v>
                </c:pt>
                <c:pt idx="80">
                  <c:v>50</c:v>
                </c:pt>
                <c:pt idx="81">
                  <c:v>50</c:v>
                </c:pt>
                <c:pt idx="82">
                  <c:v>50</c:v>
                </c:pt>
                <c:pt idx="83">
                  <c:v>50</c:v>
                </c:pt>
                <c:pt idx="84">
                  <c:v>50</c:v>
                </c:pt>
                <c:pt idx="85">
                  <c:v>30</c:v>
                </c:pt>
                <c:pt idx="86">
                  <c:v>52</c:v>
                </c:pt>
                <c:pt idx="87">
                  <c:v>25</c:v>
                </c:pt>
                <c:pt idx="88">
                  <c:v>50</c:v>
                </c:pt>
                <c:pt idx="89">
                  <c:v>75</c:v>
                </c:pt>
                <c:pt idx="90">
                  <c:v>60</c:v>
                </c:pt>
                <c:pt idx="91">
                  <c:v>55</c:v>
                </c:pt>
                <c:pt idx="92">
                  <c:v>60</c:v>
                </c:pt>
                <c:pt idx="93">
                  <c:v>50</c:v>
                </c:pt>
                <c:pt idx="94">
                  <c:v>50</c:v>
                </c:pt>
                <c:pt idx="95">
                  <c:v>50</c:v>
                </c:pt>
                <c:pt idx="96">
                  <c:v>50</c:v>
                </c:pt>
                <c:pt idx="97">
                  <c:v>50</c:v>
                </c:pt>
                <c:pt idx="98">
                  <c:v>74</c:v>
                </c:pt>
                <c:pt idx="99">
                  <c:v>50</c:v>
                </c:pt>
                <c:pt idx="100">
                  <c:v>70</c:v>
                </c:pt>
                <c:pt idx="101">
                  <c:v>80</c:v>
                </c:pt>
                <c:pt idx="102">
                  <c:v>50</c:v>
                </c:pt>
                <c:pt idx="103">
                  <c:v>50</c:v>
                </c:pt>
                <c:pt idx="104">
                  <c:v>60</c:v>
                </c:pt>
                <c:pt idx="105">
                  <c:v>60</c:v>
                </c:pt>
                <c:pt idx="106">
                  <c:v>78</c:v>
                </c:pt>
                <c:pt idx="107">
                  <c:v>95</c:v>
                </c:pt>
                <c:pt idx="108">
                  <c:v>75</c:v>
                </c:pt>
                <c:pt idx="109">
                  <c:v>60</c:v>
                </c:pt>
                <c:pt idx="110">
                  <c:v>60</c:v>
                </c:pt>
                <c:pt idx="111">
                  <c:v>80</c:v>
                </c:pt>
                <c:pt idx="112">
                  <c:v>75</c:v>
                </c:pt>
                <c:pt idx="113">
                  <c:v>75</c:v>
                </c:pt>
                <c:pt idx="114">
                  <c:v>75</c:v>
                </c:pt>
                <c:pt idx="115">
                  <c:v>75</c:v>
                </c:pt>
                <c:pt idx="116">
                  <c:v>50</c:v>
                </c:pt>
                <c:pt idx="117">
                  <c:v>75</c:v>
                </c:pt>
                <c:pt idx="118">
                  <c:v>75</c:v>
                </c:pt>
                <c:pt idx="119">
                  <c:v>75</c:v>
                </c:pt>
                <c:pt idx="120">
                  <c:v>40</c:v>
                </c:pt>
                <c:pt idx="121">
                  <c:v>35</c:v>
                </c:pt>
                <c:pt idx="122">
                  <c:v>115</c:v>
                </c:pt>
                <c:pt idx="123">
                  <c:v>40</c:v>
                </c:pt>
                <c:pt idx="124">
                  <c:v>54</c:v>
                </c:pt>
                <c:pt idx="125">
                  <c:v>57</c:v>
                </c:pt>
                <c:pt idx="126">
                  <c:v>45</c:v>
                </c:pt>
                <c:pt idx="127">
                  <c:v>72</c:v>
                </c:pt>
                <c:pt idx="128">
                  <c:v>35</c:v>
                </c:pt>
                <c:pt idx="129">
                  <c:v>35</c:v>
                </c:pt>
                <c:pt idx="130">
                  <c:v>45</c:v>
                </c:pt>
                <c:pt idx="131">
                  <c:v>78</c:v>
                </c:pt>
                <c:pt idx="132">
                  <c:v>45</c:v>
                </c:pt>
                <c:pt idx="133">
                  <c:v>69</c:v>
                </c:pt>
                <c:pt idx="134">
                  <c:v>50</c:v>
                </c:pt>
                <c:pt idx="135">
                  <c:v>74</c:v>
                </c:pt>
                <c:pt idx="136">
                  <c:v>35</c:v>
                </c:pt>
                <c:pt idx="137">
                  <c:v>50</c:v>
                </c:pt>
                <c:pt idx="138">
                  <c:v>55</c:v>
                </c:pt>
                <c:pt idx="139">
                  <c:v>50</c:v>
                </c:pt>
                <c:pt idx="140">
                  <c:v>55</c:v>
                </c:pt>
                <c:pt idx="141">
                  <c:v>81</c:v>
                </c:pt>
                <c:pt idx="142">
                  <c:v>40</c:v>
                </c:pt>
                <c:pt idx="143">
                  <c:v>35</c:v>
                </c:pt>
                <c:pt idx="144">
                  <c:v>37</c:v>
                </c:pt>
                <c:pt idx="145">
                  <c:v>78</c:v>
                </c:pt>
                <c:pt idx="146">
                  <c:v>70</c:v>
                </c:pt>
                <c:pt idx="147">
                  <c:v>70</c:v>
                </c:pt>
                <c:pt idx="148">
                  <c:v>35</c:v>
                </c:pt>
                <c:pt idx="149">
                  <c:v>70</c:v>
                </c:pt>
                <c:pt idx="150">
                  <c:v>97</c:v>
                </c:pt>
                <c:pt idx="151">
                  <c:v>101</c:v>
                </c:pt>
              </c:numCache>
            </c:numRef>
          </c:yVal>
          <c:smooth val="0"/>
          <c:extLst>
            <c:ext xmlns:c16="http://schemas.microsoft.com/office/drawing/2014/chart" uri="{C3380CC4-5D6E-409C-BE32-E72D297353CC}">
              <c16:uniqueId val="{0000005B-902A-4D3F-B7DD-B527566171EF}"/>
            </c:ext>
          </c:extLst>
        </c:ser>
        <c:dLbls>
          <c:showLegendKey val="0"/>
          <c:showVal val="0"/>
          <c:showCatName val="0"/>
          <c:showSerName val="0"/>
          <c:showPercent val="0"/>
          <c:showBubbleSize val="0"/>
        </c:dLbls>
        <c:axId val="102628623"/>
        <c:axId val="2123106575"/>
      </c:scatterChart>
      <c:valAx>
        <c:axId val="102628623"/>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Recommended total annual N (kg/ha)</a:t>
                </a:r>
              </a:p>
            </c:rich>
          </c:tx>
          <c:layout>
            <c:manualLayout>
              <c:xMode val="edge"/>
              <c:yMode val="edge"/>
              <c:x val="0.35229046369203848"/>
              <c:y val="0.9100462962962963"/>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alpha val="97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2123106575"/>
        <c:crosses val="autoZero"/>
        <c:crossBetween val="midCat"/>
      </c:valAx>
      <c:valAx>
        <c:axId val="2123106575"/>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Yield (ton/ha)</a:t>
                </a:r>
              </a:p>
            </c:rich>
          </c:tx>
          <c:layout>
            <c:manualLayout>
              <c:xMode val="edge"/>
              <c:yMode val="edge"/>
              <c:x val="5.5555555555555558E-3"/>
              <c:y val="0.28388123359580053"/>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02628623"/>
        <c:crosses val="autoZero"/>
        <c:crossBetween val="midCat"/>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147652819417139"/>
          <c:y val="5.3710891292205444E-2"/>
          <c:w val="0.84511351706036741"/>
          <c:h val="0.77986913094196564"/>
        </c:manualLayout>
      </c:layout>
      <c:scatterChart>
        <c:scatterStyle val="lineMarker"/>
        <c:varyColors val="0"/>
        <c:dLbls>
          <c:showLegendKey val="0"/>
          <c:showVal val="0"/>
          <c:showCatName val="0"/>
          <c:showSerName val="0"/>
          <c:showPercent val="0"/>
          <c:showBubbleSize val="0"/>
        </c:dLbls>
        <c:axId val="102628623"/>
        <c:axId val="2123106575"/>
      </c:scatterChart>
      <c:valAx>
        <c:axId val="102628623"/>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Recommended total annual N (kg/ha)</a:t>
                </a:r>
              </a:p>
            </c:rich>
          </c:tx>
          <c:layout>
            <c:manualLayout>
              <c:xMode val="edge"/>
              <c:yMode val="edge"/>
              <c:x val="0.35229046369203848"/>
              <c:y val="0.9100462962962963"/>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alpha val="97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2123106575"/>
        <c:crosses val="autoZero"/>
        <c:crossBetween val="midCat"/>
      </c:valAx>
      <c:valAx>
        <c:axId val="2123106575"/>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Yield (ton/ha)</a:t>
                </a:r>
              </a:p>
            </c:rich>
          </c:tx>
          <c:layout>
            <c:manualLayout>
              <c:xMode val="edge"/>
              <c:yMode val="edge"/>
              <c:x val="5.5555555555555558E-3"/>
              <c:y val="0.28388123359580053"/>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02628623"/>
        <c:crosses val="autoZero"/>
        <c:crossBetween val="midCat"/>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147652508316753"/>
          <c:y val="5.37109483902172E-2"/>
          <c:w val="0.84511351706036741"/>
          <c:h val="0.77986913094196564"/>
        </c:manualLayout>
      </c:layout>
      <c:scatterChart>
        <c:scatterStyle val="lineMarker"/>
        <c:varyColors val="0"/>
        <c:dLbls>
          <c:showLegendKey val="0"/>
          <c:showVal val="0"/>
          <c:showCatName val="0"/>
          <c:showSerName val="0"/>
          <c:showPercent val="0"/>
          <c:showBubbleSize val="0"/>
        </c:dLbls>
        <c:axId val="102628623"/>
        <c:axId val="2123106575"/>
      </c:scatterChart>
      <c:valAx>
        <c:axId val="102628623"/>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Recommended total annual N (kg/ha)</a:t>
                </a:r>
              </a:p>
            </c:rich>
          </c:tx>
          <c:layout>
            <c:manualLayout>
              <c:xMode val="edge"/>
              <c:yMode val="edge"/>
              <c:x val="0.35229046369203848"/>
              <c:y val="0.9100462962962963"/>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alpha val="97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2123106575"/>
        <c:crosses val="autoZero"/>
        <c:crossBetween val="midCat"/>
      </c:valAx>
      <c:valAx>
        <c:axId val="2123106575"/>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kg</a:t>
                </a:r>
                <a:r>
                  <a:rPr lang="en-US" sz="1200" baseline="0"/>
                  <a:t> N/ton fruit</a:t>
                </a:r>
                <a:endParaRPr lang="en-US" sz="1200"/>
              </a:p>
            </c:rich>
          </c:tx>
          <c:layout>
            <c:manualLayout>
              <c:xMode val="edge"/>
              <c:yMode val="edge"/>
              <c:x val="5.5555555555555558E-3"/>
              <c:y val="0.28388123359580053"/>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02628623"/>
        <c:crosses val="autoZero"/>
        <c:crossBetween val="midCat"/>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147652819417139"/>
          <c:y val="5.3710891292205444E-2"/>
          <c:w val="0.84511351706036741"/>
          <c:h val="0.77986913094196564"/>
        </c:manualLayout>
      </c:layout>
      <c:scatterChart>
        <c:scatterStyle val="lineMarker"/>
        <c:varyColors val="0"/>
        <c:ser>
          <c:idx val="0"/>
          <c:order val="0"/>
          <c:tx>
            <c:strRef>
              <c:f>Sheet1!$E$1</c:f>
              <c:strCache>
                <c:ptCount val="1"/>
                <c:pt idx="0">
                  <c:v>NUE</c:v>
                </c:pt>
              </c:strCache>
            </c:strRef>
          </c:tx>
          <c:spPr>
            <a:ln w="25400" cap="rnd">
              <a:noFill/>
              <a:round/>
            </a:ln>
            <a:effectLst/>
          </c:spPr>
          <c:marker>
            <c:symbol val="circle"/>
            <c:size val="5"/>
            <c:spPr>
              <a:solidFill>
                <a:schemeClr val="accent1"/>
              </a:solidFill>
              <a:ln w="9525">
                <a:solidFill>
                  <a:schemeClr val="accent1"/>
                </a:solidFill>
              </a:ln>
              <a:effectLst/>
            </c:spPr>
          </c:marker>
          <c:dPt>
            <c:idx val="5"/>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0-0B88-4C2A-8125-E0CA46006BF0}"/>
              </c:ext>
            </c:extLst>
          </c:dPt>
          <c:dPt>
            <c:idx val="6"/>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1-0B88-4C2A-8125-E0CA46006BF0}"/>
              </c:ext>
            </c:extLst>
          </c:dPt>
          <c:dPt>
            <c:idx val="7"/>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2-0B88-4C2A-8125-E0CA46006BF0}"/>
              </c:ext>
            </c:extLst>
          </c:dPt>
          <c:dPt>
            <c:idx val="10"/>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3-0B88-4C2A-8125-E0CA46006BF0}"/>
              </c:ext>
            </c:extLst>
          </c:dPt>
          <c:dPt>
            <c:idx val="13"/>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4-0B88-4C2A-8125-E0CA46006BF0}"/>
              </c:ext>
            </c:extLst>
          </c:dPt>
          <c:dPt>
            <c:idx val="14"/>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05-0B88-4C2A-8125-E0CA46006BF0}"/>
              </c:ext>
            </c:extLst>
          </c:dPt>
          <c:dPt>
            <c:idx val="15"/>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6-0B88-4C2A-8125-E0CA46006BF0}"/>
              </c:ext>
            </c:extLst>
          </c:dPt>
          <c:dPt>
            <c:idx val="16"/>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7-0B88-4C2A-8125-E0CA46006BF0}"/>
              </c:ext>
            </c:extLst>
          </c:dPt>
          <c:dPt>
            <c:idx val="17"/>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8-0B88-4C2A-8125-E0CA46006BF0}"/>
              </c:ext>
            </c:extLst>
          </c:dPt>
          <c:dPt>
            <c:idx val="18"/>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9-0B88-4C2A-8125-E0CA46006BF0}"/>
              </c:ext>
            </c:extLst>
          </c:dPt>
          <c:dPt>
            <c:idx val="19"/>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A-0B88-4C2A-8125-E0CA46006BF0}"/>
              </c:ext>
            </c:extLst>
          </c:dPt>
          <c:dPt>
            <c:idx val="20"/>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B-0B88-4C2A-8125-E0CA46006BF0}"/>
              </c:ext>
            </c:extLst>
          </c:dPt>
          <c:dPt>
            <c:idx val="21"/>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C-0B88-4C2A-8125-E0CA46006BF0}"/>
              </c:ext>
            </c:extLst>
          </c:dPt>
          <c:dPt>
            <c:idx val="25"/>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D-0B88-4C2A-8125-E0CA46006BF0}"/>
              </c:ext>
            </c:extLst>
          </c:dPt>
          <c:dPt>
            <c:idx val="26"/>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E-0B88-4C2A-8125-E0CA46006BF0}"/>
              </c:ext>
            </c:extLst>
          </c:dPt>
          <c:dPt>
            <c:idx val="29"/>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F-0B88-4C2A-8125-E0CA46006BF0}"/>
              </c:ext>
            </c:extLst>
          </c:dPt>
          <c:dPt>
            <c:idx val="33"/>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10-0B88-4C2A-8125-E0CA46006BF0}"/>
              </c:ext>
            </c:extLst>
          </c:dPt>
          <c:dPt>
            <c:idx val="34"/>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11-0B88-4C2A-8125-E0CA46006BF0}"/>
              </c:ext>
            </c:extLst>
          </c:dPt>
          <c:dPt>
            <c:idx val="35"/>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12-0B88-4C2A-8125-E0CA46006BF0}"/>
              </c:ext>
            </c:extLst>
          </c:dPt>
          <c:dPt>
            <c:idx val="36"/>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13-0B88-4C2A-8125-E0CA46006BF0}"/>
              </c:ext>
            </c:extLst>
          </c:dPt>
          <c:dPt>
            <c:idx val="37"/>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14-0B88-4C2A-8125-E0CA46006BF0}"/>
              </c:ext>
            </c:extLst>
          </c:dPt>
          <c:dPt>
            <c:idx val="43"/>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5-0B88-4C2A-8125-E0CA46006BF0}"/>
              </c:ext>
            </c:extLst>
          </c:dPt>
          <c:dPt>
            <c:idx val="4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6-0B88-4C2A-8125-E0CA46006BF0}"/>
              </c:ext>
            </c:extLst>
          </c:dPt>
          <c:dPt>
            <c:idx val="47"/>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17-0B88-4C2A-8125-E0CA46006BF0}"/>
              </c:ext>
            </c:extLst>
          </c:dPt>
          <c:dPt>
            <c:idx val="49"/>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8-0B88-4C2A-8125-E0CA46006BF0}"/>
              </c:ext>
            </c:extLst>
          </c:dPt>
          <c:dPt>
            <c:idx val="50"/>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9-0B88-4C2A-8125-E0CA46006BF0}"/>
              </c:ext>
            </c:extLst>
          </c:dPt>
          <c:dPt>
            <c:idx val="51"/>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A-0B88-4C2A-8125-E0CA46006BF0}"/>
              </c:ext>
            </c:extLst>
          </c:dPt>
          <c:dPt>
            <c:idx val="5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B-0B88-4C2A-8125-E0CA46006BF0}"/>
              </c:ext>
            </c:extLst>
          </c:dPt>
          <c:dPt>
            <c:idx val="59"/>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1C-0B88-4C2A-8125-E0CA46006BF0}"/>
              </c:ext>
            </c:extLst>
          </c:dPt>
          <c:dPt>
            <c:idx val="62"/>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D-0B88-4C2A-8125-E0CA46006BF0}"/>
              </c:ext>
            </c:extLst>
          </c:dPt>
          <c:dPt>
            <c:idx val="63"/>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E-0B88-4C2A-8125-E0CA46006BF0}"/>
              </c:ext>
            </c:extLst>
          </c:dPt>
          <c:dPt>
            <c:idx val="6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F-0B88-4C2A-8125-E0CA46006BF0}"/>
              </c:ext>
            </c:extLst>
          </c:dPt>
          <c:dPt>
            <c:idx val="66"/>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0-0B88-4C2A-8125-E0CA46006BF0}"/>
              </c:ext>
            </c:extLst>
          </c:dPt>
          <c:dPt>
            <c:idx val="72"/>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1-0B88-4C2A-8125-E0CA46006BF0}"/>
              </c:ext>
            </c:extLst>
          </c:dPt>
          <c:dPt>
            <c:idx val="7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2-0B88-4C2A-8125-E0CA46006BF0}"/>
              </c:ext>
            </c:extLst>
          </c:dPt>
          <c:dPt>
            <c:idx val="79"/>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3-0B88-4C2A-8125-E0CA46006BF0}"/>
              </c:ext>
            </c:extLst>
          </c:dPt>
          <c:dPt>
            <c:idx val="85"/>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4-0B88-4C2A-8125-E0CA46006BF0}"/>
              </c:ext>
            </c:extLst>
          </c:dPt>
          <c:dPt>
            <c:idx val="86"/>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5-0B88-4C2A-8125-E0CA46006BF0}"/>
              </c:ext>
            </c:extLst>
          </c:dPt>
          <c:dPt>
            <c:idx val="87"/>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6-0B88-4C2A-8125-E0CA46006BF0}"/>
              </c:ext>
            </c:extLst>
          </c:dPt>
          <c:dPt>
            <c:idx val="88"/>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7-0B88-4C2A-8125-E0CA46006BF0}"/>
              </c:ext>
            </c:extLst>
          </c:dPt>
          <c:dPt>
            <c:idx val="89"/>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8-0B88-4C2A-8125-E0CA46006BF0}"/>
              </c:ext>
            </c:extLst>
          </c:dPt>
          <c:dPt>
            <c:idx val="90"/>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9-0B88-4C2A-8125-E0CA46006BF0}"/>
              </c:ext>
            </c:extLst>
          </c:dPt>
          <c:dPt>
            <c:idx val="91"/>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A-0B88-4C2A-8125-E0CA46006BF0}"/>
              </c:ext>
            </c:extLst>
          </c:dPt>
          <c:dPt>
            <c:idx val="92"/>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B-0B88-4C2A-8125-E0CA46006BF0}"/>
              </c:ext>
            </c:extLst>
          </c:dPt>
          <c:dPt>
            <c:idx val="93"/>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C-0B88-4C2A-8125-E0CA46006BF0}"/>
              </c:ext>
            </c:extLst>
          </c:dPt>
          <c:dPt>
            <c:idx val="98"/>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D-0B88-4C2A-8125-E0CA46006BF0}"/>
              </c:ext>
            </c:extLst>
          </c:dPt>
          <c:dPt>
            <c:idx val="100"/>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E-0B88-4C2A-8125-E0CA46006BF0}"/>
              </c:ext>
            </c:extLst>
          </c:dPt>
          <c:dPt>
            <c:idx val="101"/>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2F-0B88-4C2A-8125-E0CA46006BF0}"/>
              </c:ext>
            </c:extLst>
          </c:dPt>
          <c:dPt>
            <c:idx val="102"/>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30-0B88-4C2A-8125-E0CA46006BF0}"/>
              </c:ext>
            </c:extLst>
          </c:dPt>
          <c:dPt>
            <c:idx val="103"/>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31-0B88-4C2A-8125-E0CA46006BF0}"/>
              </c:ext>
            </c:extLst>
          </c:dPt>
          <c:dPt>
            <c:idx val="104"/>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32-0B88-4C2A-8125-E0CA46006BF0}"/>
              </c:ext>
            </c:extLst>
          </c:dPt>
          <c:dPt>
            <c:idx val="106"/>
            <c:marker>
              <c:symbol val="circle"/>
              <c:size val="5"/>
              <c:spPr>
                <a:solidFill>
                  <a:schemeClr val="accent4">
                    <a:lumMod val="50000"/>
                  </a:schemeClr>
                </a:solidFill>
                <a:ln w="9525">
                  <a:solidFill>
                    <a:schemeClr val="accent1"/>
                  </a:solidFill>
                </a:ln>
                <a:effectLst/>
              </c:spPr>
            </c:marker>
            <c:bubble3D val="0"/>
            <c:extLst>
              <c:ext xmlns:c16="http://schemas.microsoft.com/office/drawing/2014/chart" uri="{C3380CC4-5D6E-409C-BE32-E72D297353CC}">
                <c16:uniqueId val="{00000033-0B88-4C2A-8125-E0CA46006BF0}"/>
              </c:ext>
            </c:extLst>
          </c:dPt>
          <c:dPt>
            <c:idx val="107"/>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34-0B88-4C2A-8125-E0CA46006BF0}"/>
              </c:ext>
            </c:extLst>
          </c:dPt>
          <c:dPt>
            <c:idx val="108"/>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5-0B88-4C2A-8125-E0CA46006BF0}"/>
              </c:ext>
            </c:extLst>
          </c:dPt>
          <c:dPt>
            <c:idx val="110"/>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6-0B88-4C2A-8125-E0CA46006BF0}"/>
              </c:ext>
            </c:extLst>
          </c:dPt>
          <c:dPt>
            <c:idx val="111"/>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37-0B88-4C2A-8125-E0CA46006BF0}"/>
              </c:ext>
            </c:extLst>
          </c:dPt>
          <c:dPt>
            <c:idx val="112"/>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8-0B88-4C2A-8125-E0CA46006BF0}"/>
              </c:ext>
            </c:extLst>
          </c:dPt>
          <c:dPt>
            <c:idx val="116"/>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39-0B88-4C2A-8125-E0CA46006BF0}"/>
              </c:ext>
            </c:extLst>
          </c:dPt>
          <c:dPt>
            <c:idx val="117"/>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A-0B88-4C2A-8125-E0CA46006BF0}"/>
              </c:ext>
            </c:extLst>
          </c:dPt>
          <c:dPt>
            <c:idx val="118"/>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B-0B88-4C2A-8125-E0CA46006BF0}"/>
              </c:ext>
            </c:extLst>
          </c:dPt>
          <c:dPt>
            <c:idx val="120"/>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3C-0B88-4C2A-8125-E0CA46006BF0}"/>
              </c:ext>
            </c:extLst>
          </c:dPt>
          <c:dPt>
            <c:idx val="121"/>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3D-0B88-4C2A-8125-E0CA46006BF0}"/>
              </c:ext>
            </c:extLst>
          </c:dPt>
          <c:dPt>
            <c:idx val="122"/>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3E-0B88-4C2A-8125-E0CA46006BF0}"/>
              </c:ext>
            </c:extLst>
          </c:dPt>
          <c:dPt>
            <c:idx val="123"/>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3F-0B88-4C2A-8125-E0CA46006BF0}"/>
              </c:ext>
            </c:extLst>
          </c:dPt>
          <c:dPt>
            <c:idx val="124"/>
            <c:marker>
              <c:symbol val="circle"/>
              <c:size val="5"/>
              <c:spPr>
                <a:solidFill>
                  <a:srgbClr val="A02B93">
                    <a:lumMod val="40000"/>
                    <a:lumOff val="60000"/>
                  </a:srgbClr>
                </a:solidFill>
                <a:ln w="9525">
                  <a:solidFill>
                    <a:schemeClr val="accent1"/>
                  </a:solidFill>
                </a:ln>
                <a:effectLst/>
              </c:spPr>
            </c:marker>
            <c:bubble3D val="0"/>
            <c:extLst>
              <c:ext xmlns:c16="http://schemas.microsoft.com/office/drawing/2014/chart" uri="{C3380CC4-5D6E-409C-BE32-E72D297353CC}">
                <c16:uniqueId val="{00000040-0B88-4C2A-8125-E0CA46006BF0}"/>
              </c:ext>
            </c:extLst>
          </c:dPt>
          <c:dPt>
            <c:idx val="125"/>
            <c:marker>
              <c:symbol val="circle"/>
              <c:size val="5"/>
              <c:spPr>
                <a:solidFill>
                  <a:srgbClr val="A02B93">
                    <a:lumMod val="40000"/>
                    <a:lumOff val="60000"/>
                  </a:srgbClr>
                </a:solidFill>
                <a:ln w="9525">
                  <a:solidFill>
                    <a:schemeClr val="accent1"/>
                  </a:solidFill>
                </a:ln>
                <a:effectLst/>
              </c:spPr>
            </c:marker>
            <c:bubble3D val="0"/>
            <c:extLst>
              <c:ext xmlns:c16="http://schemas.microsoft.com/office/drawing/2014/chart" uri="{C3380CC4-5D6E-409C-BE32-E72D297353CC}">
                <c16:uniqueId val="{00000041-0B88-4C2A-8125-E0CA46006BF0}"/>
              </c:ext>
            </c:extLst>
          </c:dPt>
          <c:dPt>
            <c:idx val="126"/>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2-0B88-4C2A-8125-E0CA46006BF0}"/>
              </c:ext>
            </c:extLst>
          </c:dPt>
          <c:dPt>
            <c:idx val="127"/>
            <c:marker>
              <c:symbol val="circle"/>
              <c:size val="5"/>
              <c:spPr>
                <a:solidFill>
                  <a:srgbClr val="A02B93">
                    <a:lumMod val="40000"/>
                    <a:lumOff val="60000"/>
                  </a:srgbClr>
                </a:solidFill>
                <a:ln w="9525">
                  <a:solidFill>
                    <a:schemeClr val="accent1"/>
                  </a:solidFill>
                </a:ln>
                <a:effectLst/>
              </c:spPr>
            </c:marker>
            <c:bubble3D val="0"/>
            <c:extLst>
              <c:ext xmlns:c16="http://schemas.microsoft.com/office/drawing/2014/chart" uri="{C3380CC4-5D6E-409C-BE32-E72D297353CC}">
                <c16:uniqueId val="{00000043-0B88-4C2A-8125-E0CA46006BF0}"/>
              </c:ext>
            </c:extLst>
          </c:dPt>
          <c:dPt>
            <c:idx val="128"/>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44-0B88-4C2A-8125-E0CA46006BF0}"/>
              </c:ext>
            </c:extLst>
          </c:dPt>
          <c:dPt>
            <c:idx val="129"/>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5-0B88-4C2A-8125-E0CA46006BF0}"/>
              </c:ext>
            </c:extLst>
          </c:dPt>
          <c:dPt>
            <c:idx val="130"/>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6-0B88-4C2A-8125-E0CA46006BF0}"/>
              </c:ext>
            </c:extLst>
          </c:dPt>
          <c:dPt>
            <c:idx val="131"/>
            <c:marker>
              <c:symbol val="circle"/>
              <c:size val="5"/>
              <c:spPr>
                <a:solidFill>
                  <a:srgbClr val="A02B93">
                    <a:lumMod val="40000"/>
                    <a:lumOff val="60000"/>
                  </a:srgbClr>
                </a:solidFill>
                <a:ln w="9525">
                  <a:solidFill>
                    <a:schemeClr val="accent1"/>
                  </a:solidFill>
                </a:ln>
                <a:effectLst/>
              </c:spPr>
            </c:marker>
            <c:bubble3D val="0"/>
            <c:extLst>
              <c:ext xmlns:c16="http://schemas.microsoft.com/office/drawing/2014/chart" uri="{C3380CC4-5D6E-409C-BE32-E72D297353CC}">
                <c16:uniqueId val="{00000047-0B88-4C2A-8125-E0CA46006BF0}"/>
              </c:ext>
            </c:extLst>
          </c:dPt>
          <c:dPt>
            <c:idx val="132"/>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8-0B88-4C2A-8125-E0CA46006BF0}"/>
              </c:ext>
            </c:extLst>
          </c:dPt>
          <c:dPt>
            <c:idx val="133"/>
            <c:marker>
              <c:symbol val="circle"/>
              <c:size val="5"/>
              <c:spPr>
                <a:solidFill>
                  <a:srgbClr val="A02B93">
                    <a:lumMod val="40000"/>
                    <a:lumOff val="60000"/>
                  </a:srgbClr>
                </a:solidFill>
                <a:ln w="9525">
                  <a:solidFill>
                    <a:schemeClr val="accent1"/>
                  </a:solidFill>
                </a:ln>
                <a:effectLst/>
              </c:spPr>
            </c:marker>
            <c:bubble3D val="0"/>
            <c:extLst>
              <c:ext xmlns:c16="http://schemas.microsoft.com/office/drawing/2014/chart" uri="{C3380CC4-5D6E-409C-BE32-E72D297353CC}">
                <c16:uniqueId val="{00000049-0B88-4C2A-8125-E0CA46006BF0}"/>
              </c:ext>
            </c:extLst>
          </c:dPt>
          <c:dPt>
            <c:idx val="134"/>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A-0B88-4C2A-8125-E0CA46006BF0}"/>
              </c:ext>
            </c:extLst>
          </c:dPt>
          <c:dPt>
            <c:idx val="135"/>
            <c:marker>
              <c:symbol val="circle"/>
              <c:size val="5"/>
              <c:spPr>
                <a:solidFill>
                  <a:srgbClr val="A02B93">
                    <a:lumMod val="40000"/>
                    <a:lumOff val="60000"/>
                  </a:srgbClr>
                </a:solidFill>
                <a:ln w="9525">
                  <a:solidFill>
                    <a:schemeClr val="accent1"/>
                  </a:solidFill>
                </a:ln>
                <a:effectLst/>
              </c:spPr>
            </c:marker>
            <c:bubble3D val="0"/>
            <c:extLst>
              <c:ext xmlns:c16="http://schemas.microsoft.com/office/drawing/2014/chart" uri="{C3380CC4-5D6E-409C-BE32-E72D297353CC}">
                <c16:uniqueId val="{0000004B-0B88-4C2A-8125-E0CA46006BF0}"/>
              </c:ext>
            </c:extLst>
          </c:dPt>
          <c:dPt>
            <c:idx val="136"/>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C-0B88-4C2A-8125-E0CA46006BF0}"/>
              </c:ext>
            </c:extLst>
          </c:dPt>
          <c:dPt>
            <c:idx val="137"/>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D-0B88-4C2A-8125-E0CA46006BF0}"/>
              </c:ext>
            </c:extLst>
          </c:dPt>
          <c:dPt>
            <c:idx val="138"/>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E-0B88-4C2A-8125-E0CA46006BF0}"/>
              </c:ext>
            </c:extLst>
          </c:dPt>
          <c:dPt>
            <c:idx val="139"/>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F-0B88-4C2A-8125-E0CA46006BF0}"/>
              </c:ext>
            </c:extLst>
          </c:dPt>
          <c:dPt>
            <c:idx val="140"/>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0-0B88-4C2A-8125-E0CA46006BF0}"/>
              </c:ext>
            </c:extLst>
          </c:dPt>
          <c:dPt>
            <c:idx val="141"/>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1-0B88-4C2A-8125-E0CA46006BF0}"/>
              </c:ext>
            </c:extLst>
          </c:dPt>
          <c:dPt>
            <c:idx val="142"/>
            <c:marker>
              <c:symbol val="circle"/>
              <c:size val="5"/>
              <c:spPr>
                <a:solidFill>
                  <a:srgbClr val="A02B93">
                    <a:lumMod val="40000"/>
                    <a:lumOff val="60000"/>
                  </a:srgbClr>
                </a:solidFill>
                <a:ln w="9525">
                  <a:solidFill>
                    <a:schemeClr val="accent1"/>
                  </a:solidFill>
                </a:ln>
                <a:effectLst/>
              </c:spPr>
            </c:marker>
            <c:bubble3D val="0"/>
            <c:extLst>
              <c:ext xmlns:c16="http://schemas.microsoft.com/office/drawing/2014/chart" uri="{C3380CC4-5D6E-409C-BE32-E72D297353CC}">
                <c16:uniqueId val="{00000052-0B88-4C2A-8125-E0CA46006BF0}"/>
              </c:ext>
            </c:extLst>
          </c:dPt>
          <c:dPt>
            <c:idx val="143"/>
            <c:marker>
              <c:symbol val="circle"/>
              <c:size val="5"/>
              <c:spPr>
                <a:solidFill>
                  <a:srgbClr val="A02B93">
                    <a:lumMod val="40000"/>
                    <a:lumOff val="60000"/>
                  </a:srgbClr>
                </a:solidFill>
                <a:ln w="9525">
                  <a:solidFill>
                    <a:schemeClr val="accent1"/>
                  </a:solidFill>
                </a:ln>
                <a:effectLst/>
              </c:spPr>
            </c:marker>
            <c:bubble3D val="0"/>
            <c:extLst>
              <c:ext xmlns:c16="http://schemas.microsoft.com/office/drawing/2014/chart" uri="{C3380CC4-5D6E-409C-BE32-E72D297353CC}">
                <c16:uniqueId val="{00000053-0B88-4C2A-8125-E0CA46006BF0}"/>
              </c:ext>
            </c:extLst>
          </c:dPt>
          <c:dPt>
            <c:idx val="144"/>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4-0B88-4C2A-8125-E0CA46006BF0}"/>
              </c:ext>
            </c:extLst>
          </c:dPt>
          <c:dPt>
            <c:idx val="145"/>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5-0B88-4C2A-8125-E0CA46006BF0}"/>
              </c:ext>
            </c:extLst>
          </c:dPt>
          <c:dPt>
            <c:idx val="146"/>
            <c:marker>
              <c:symbol val="circle"/>
              <c:size val="5"/>
              <c:spPr>
                <a:solidFill>
                  <a:srgbClr val="A02B93">
                    <a:lumMod val="40000"/>
                    <a:lumOff val="60000"/>
                  </a:srgbClr>
                </a:solidFill>
                <a:ln w="9525">
                  <a:solidFill>
                    <a:schemeClr val="accent1"/>
                  </a:solidFill>
                </a:ln>
                <a:effectLst/>
              </c:spPr>
            </c:marker>
            <c:bubble3D val="0"/>
            <c:extLst>
              <c:ext xmlns:c16="http://schemas.microsoft.com/office/drawing/2014/chart" uri="{C3380CC4-5D6E-409C-BE32-E72D297353CC}">
                <c16:uniqueId val="{00000056-0B88-4C2A-8125-E0CA46006BF0}"/>
              </c:ext>
            </c:extLst>
          </c:dPt>
          <c:dPt>
            <c:idx val="148"/>
            <c:marker>
              <c:symbol val="circle"/>
              <c:size val="5"/>
              <c:spPr>
                <a:solidFill>
                  <a:srgbClr val="A02B93">
                    <a:lumMod val="40000"/>
                    <a:lumOff val="60000"/>
                  </a:srgbClr>
                </a:solidFill>
                <a:ln w="9525">
                  <a:solidFill>
                    <a:schemeClr val="accent1"/>
                  </a:solidFill>
                </a:ln>
                <a:effectLst/>
              </c:spPr>
            </c:marker>
            <c:bubble3D val="0"/>
            <c:extLst>
              <c:ext xmlns:c16="http://schemas.microsoft.com/office/drawing/2014/chart" uri="{C3380CC4-5D6E-409C-BE32-E72D297353CC}">
                <c16:uniqueId val="{00000057-0B88-4C2A-8125-E0CA46006BF0}"/>
              </c:ext>
            </c:extLst>
          </c:dPt>
          <c:dPt>
            <c:idx val="149"/>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8-0B88-4C2A-8125-E0CA46006BF0}"/>
              </c:ext>
            </c:extLst>
          </c:dPt>
          <c:dPt>
            <c:idx val="150"/>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9-0B88-4C2A-8125-E0CA46006BF0}"/>
              </c:ext>
            </c:extLst>
          </c:dPt>
          <c:dPt>
            <c:idx val="151"/>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A-0B88-4C2A-8125-E0CA46006BF0}"/>
              </c:ext>
            </c:extLst>
          </c:dPt>
          <c:xVal>
            <c:numRef>
              <c:f>Sheet1!$D$2:$D$153</c:f>
              <c:numCache>
                <c:formatCode>General</c:formatCode>
                <c:ptCount val="152"/>
                <c:pt idx="0">
                  <c:v>62</c:v>
                </c:pt>
                <c:pt idx="1">
                  <c:v>62</c:v>
                </c:pt>
                <c:pt idx="2">
                  <c:v>62</c:v>
                </c:pt>
                <c:pt idx="3">
                  <c:v>68</c:v>
                </c:pt>
                <c:pt idx="4">
                  <c:v>68</c:v>
                </c:pt>
                <c:pt idx="5">
                  <c:v>68</c:v>
                </c:pt>
                <c:pt idx="6">
                  <c:v>73</c:v>
                </c:pt>
                <c:pt idx="7">
                  <c:v>85</c:v>
                </c:pt>
                <c:pt idx="8">
                  <c:v>90</c:v>
                </c:pt>
                <c:pt idx="9">
                  <c:v>90</c:v>
                </c:pt>
                <c:pt idx="10">
                  <c:v>103</c:v>
                </c:pt>
                <c:pt idx="11">
                  <c:v>107</c:v>
                </c:pt>
                <c:pt idx="12">
                  <c:v>107</c:v>
                </c:pt>
                <c:pt idx="13">
                  <c:v>115</c:v>
                </c:pt>
                <c:pt idx="14">
                  <c:v>116</c:v>
                </c:pt>
                <c:pt idx="15">
                  <c:v>118</c:v>
                </c:pt>
                <c:pt idx="16">
                  <c:v>119</c:v>
                </c:pt>
                <c:pt idx="17">
                  <c:v>119</c:v>
                </c:pt>
                <c:pt idx="18">
                  <c:v>119</c:v>
                </c:pt>
                <c:pt idx="19" formatCode="0">
                  <c:v>119.25</c:v>
                </c:pt>
                <c:pt idx="20" formatCode="0">
                  <c:v>120</c:v>
                </c:pt>
                <c:pt idx="21" formatCode="0">
                  <c:v>121.5</c:v>
                </c:pt>
                <c:pt idx="22" formatCode="0">
                  <c:v>121.5</c:v>
                </c:pt>
                <c:pt idx="23">
                  <c:v>128</c:v>
                </c:pt>
                <c:pt idx="24">
                  <c:v>130</c:v>
                </c:pt>
                <c:pt idx="25" formatCode="0">
                  <c:v>138</c:v>
                </c:pt>
                <c:pt idx="26">
                  <c:v>140</c:v>
                </c:pt>
                <c:pt idx="27">
                  <c:v>140</c:v>
                </c:pt>
                <c:pt idx="28">
                  <c:v>141</c:v>
                </c:pt>
                <c:pt idx="29" formatCode="0">
                  <c:v>142.5</c:v>
                </c:pt>
                <c:pt idx="30" formatCode="0">
                  <c:v>142.5</c:v>
                </c:pt>
                <c:pt idx="31">
                  <c:v>144</c:v>
                </c:pt>
                <c:pt idx="32">
                  <c:v>144</c:v>
                </c:pt>
                <c:pt idx="33">
                  <c:v>144</c:v>
                </c:pt>
                <c:pt idx="34">
                  <c:v>147</c:v>
                </c:pt>
                <c:pt idx="35">
                  <c:v>148</c:v>
                </c:pt>
                <c:pt idx="36" formatCode="0">
                  <c:v>150.75</c:v>
                </c:pt>
                <c:pt idx="37" formatCode="0">
                  <c:v>150.75</c:v>
                </c:pt>
                <c:pt idx="38">
                  <c:v>156</c:v>
                </c:pt>
                <c:pt idx="39">
                  <c:v>156</c:v>
                </c:pt>
                <c:pt idx="40">
                  <c:v>157</c:v>
                </c:pt>
                <c:pt idx="41">
                  <c:v>157</c:v>
                </c:pt>
                <c:pt idx="42">
                  <c:v>160</c:v>
                </c:pt>
                <c:pt idx="43">
                  <c:v>160</c:v>
                </c:pt>
                <c:pt idx="44">
                  <c:v>160</c:v>
                </c:pt>
                <c:pt idx="45">
                  <c:v>165</c:v>
                </c:pt>
                <c:pt idx="46">
                  <c:v>165</c:v>
                </c:pt>
                <c:pt idx="47">
                  <c:v>166</c:v>
                </c:pt>
                <c:pt idx="48">
                  <c:v>170</c:v>
                </c:pt>
                <c:pt idx="49">
                  <c:v>170</c:v>
                </c:pt>
                <c:pt idx="50">
                  <c:v>170</c:v>
                </c:pt>
                <c:pt idx="51">
                  <c:v>170</c:v>
                </c:pt>
                <c:pt idx="52">
                  <c:v>170</c:v>
                </c:pt>
                <c:pt idx="53">
                  <c:v>173</c:v>
                </c:pt>
                <c:pt idx="54">
                  <c:v>173</c:v>
                </c:pt>
                <c:pt idx="55">
                  <c:v>173</c:v>
                </c:pt>
                <c:pt idx="56">
                  <c:v>174</c:v>
                </c:pt>
                <c:pt idx="57">
                  <c:v>174</c:v>
                </c:pt>
                <c:pt idx="58">
                  <c:v>174</c:v>
                </c:pt>
                <c:pt idx="59">
                  <c:v>179</c:v>
                </c:pt>
                <c:pt idx="60">
                  <c:v>180</c:v>
                </c:pt>
                <c:pt idx="61">
                  <c:v>180</c:v>
                </c:pt>
                <c:pt idx="62">
                  <c:v>180</c:v>
                </c:pt>
                <c:pt idx="63">
                  <c:v>180</c:v>
                </c:pt>
                <c:pt idx="64">
                  <c:v>180</c:v>
                </c:pt>
                <c:pt idx="65">
                  <c:v>183</c:v>
                </c:pt>
                <c:pt idx="66">
                  <c:v>183</c:v>
                </c:pt>
                <c:pt idx="67">
                  <c:v>187</c:v>
                </c:pt>
                <c:pt idx="68">
                  <c:v>187</c:v>
                </c:pt>
                <c:pt idx="69">
                  <c:v>190</c:v>
                </c:pt>
                <c:pt idx="70">
                  <c:v>190</c:v>
                </c:pt>
                <c:pt idx="71">
                  <c:v>190</c:v>
                </c:pt>
                <c:pt idx="72">
                  <c:v>190</c:v>
                </c:pt>
                <c:pt idx="73">
                  <c:v>190</c:v>
                </c:pt>
                <c:pt idx="74">
                  <c:v>190</c:v>
                </c:pt>
                <c:pt idx="75">
                  <c:v>195</c:v>
                </c:pt>
                <c:pt idx="76">
                  <c:v>195</c:v>
                </c:pt>
                <c:pt idx="77">
                  <c:v>195</c:v>
                </c:pt>
                <c:pt idx="78">
                  <c:v>195</c:v>
                </c:pt>
                <c:pt idx="79">
                  <c:v>196</c:v>
                </c:pt>
                <c:pt idx="80">
                  <c:v>196</c:v>
                </c:pt>
                <c:pt idx="81">
                  <c:v>196</c:v>
                </c:pt>
                <c:pt idx="82">
                  <c:v>196</c:v>
                </c:pt>
                <c:pt idx="83">
                  <c:v>196</c:v>
                </c:pt>
                <c:pt idx="84">
                  <c:v>196</c:v>
                </c:pt>
                <c:pt idx="85">
                  <c:v>200</c:v>
                </c:pt>
                <c:pt idx="86">
                  <c:v>200</c:v>
                </c:pt>
                <c:pt idx="87">
                  <c:v>200</c:v>
                </c:pt>
                <c:pt idx="88">
                  <c:v>205</c:v>
                </c:pt>
                <c:pt idx="89">
                  <c:v>208</c:v>
                </c:pt>
                <c:pt idx="90">
                  <c:v>208</c:v>
                </c:pt>
                <c:pt idx="91">
                  <c:v>216</c:v>
                </c:pt>
                <c:pt idx="92">
                  <c:v>216</c:v>
                </c:pt>
                <c:pt idx="93" formatCode="0">
                  <c:v>222.25</c:v>
                </c:pt>
                <c:pt idx="94" formatCode="0">
                  <c:v>222.25</c:v>
                </c:pt>
                <c:pt idx="95" formatCode="0">
                  <c:v>222.25</c:v>
                </c:pt>
                <c:pt idx="96" formatCode="0">
                  <c:v>222.25</c:v>
                </c:pt>
                <c:pt idx="97" formatCode="0">
                  <c:v>222.25</c:v>
                </c:pt>
                <c:pt idx="98" formatCode="0">
                  <c:v>223</c:v>
                </c:pt>
                <c:pt idx="99" formatCode="0">
                  <c:v>223.5</c:v>
                </c:pt>
                <c:pt idx="100" formatCode="0">
                  <c:v>224</c:v>
                </c:pt>
                <c:pt idx="101">
                  <c:v>225</c:v>
                </c:pt>
                <c:pt idx="102" formatCode="0">
                  <c:v>227.5</c:v>
                </c:pt>
                <c:pt idx="103">
                  <c:v>229</c:v>
                </c:pt>
                <c:pt idx="104" formatCode="0">
                  <c:v>239</c:v>
                </c:pt>
                <c:pt idx="105" formatCode="0">
                  <c:v>239.25</c:v>
                </c:pt>
                <c:pt idx="106" formatCode="0">
                  <c:v>241</c:v>
                </c:pt>
                <c:pt idx="107" formatCode="0">
                  <c:v>242</c:v>
                </c:pt>
                <c:pt idx="108" formatCode="0">
                  <c:v>243</c:v>
                </c:pt>
                <c:pt idx="109" formatCode="0">
                  <c:v>243.35</c:v>
                </c:pt>
                <c:pt idx="110" formatCode="0">
                  <c:v>245.75</c:v>
                </c:pt>
                <c:pt idx="111">
                  <c:v>248</c:v>
                </c:pt>
                <c:pt idx="112" formatCode="0">
                  <c:v>255</c:v>
                </c:pt>
                <c:pt idx="113" formatCode="0">
                  <c:v>255</c:v>
                </c:pt>
                <c:pt idx="114" formatCode="0">
                  <c:v>255</c:v>
                </c:pt>
                <c:pt idx="115" formatCode="0">
                  <c:v>255</c:v>
                </c:pt>
                <c:pt idx="116">
                  <c:v>260</c:v>
                </c:pt>
                <c:pt idx="117" formatCode="0">
                  <c:v>260.25</c:v>
                </c:pt>
                <c:pt idx="118" formatCode="0">
                  <c:v>265.5</c:v>
                </c:pt>
                <c:pt idx="119" formatCode="0">
                  <c:v>265.5</c:v>
                </c:pt>
                <c:pt idx="120">
                  <c:v>267</c:v>
                </c:pt>
                <c:pt idx="121">
                  <c:v>268</c:v>
                </c:pt>
                <c:pt idx="122" formatCode="0">
                  <c:v>284</c:v>
                </c:pt>
                <c:pt idx="123">
                  <c:v>288</c:v>
                </c:pt>
                <c:pt idx="124" formatCode="0">
                  <c:v>289</c:v>
                </c:pt>
                <c:pt idx="125" formatCode="0">
                  <c:v>289</c:v>
                </c:pt>
                <c:pt idx="126">
                  <c:v>299</c:v>
                </c:pt>
                <c:pt idx="127" formatCode="0">
                  <c:v>300</c:v>
                </c:pt>
                <c:pt idx="128">
                  <c:v>301</c:v>
                </c:pt>
                <c:pt idx="129">
                  <c:v>302</c:v>
                </c:pt>
                <c:pt idx="130">
                  <c:v>305</c:v>
                </c:pt>
                <c:pt idx="131" formatCode="0">
                  <c:v>308</c:v>
                </c:pt>
                <c:pt idx="132">
                  <c:v>309</c:v>
                </c:pt>
                <c:pt idx="133" formatCode="0">
                  <c:v>310</c:v>
                </c:pt>
                <c:pt idx="134">
                  <c:v>311</c:v>
                </c:pt>
                <c:pt idx="135" formatCode="0">
                  <c:v>314</c:v>
                </c:pt>
                <c:pt idx="136" formatCode="0">
                  <c:v>315</c:v>
                </c:pt>
                <c:pt idx="137">
                  <c:v>319</c:v>
                </c:pt>
                <c:pt idx="138">
                  <c:v>322</c:v>
                </c:pt>
                <c:pt idx="139">
                  <c:v>322</c:v>
                </c:pt>
                <c:pt idx="140">
                  <c:v>335</c:v>
                </c:pt>
                <c:pt idx="141" formatCode="0">
                  <c:v>340</c:v>
                </c:pt>
                <c:pt idx="142" formatCode="0">
                  <c:v>343.45000000000005</c:v>
                </c:pt>
                <c:pt idx="143" formatCode="0">
                  <c:v>343.45000000000005</c:v>
                </c:pt>
                <c:pt idx="144" formatCode="0">
                  <c:v>346</c:v>
                </c:pt>
                <c:pt idx="145" formatCode="0">
                  <c:v>353</c:v>
                </c:pt>
                <c:pt idx="146" formatCode="0">
                  <c:v>355.55</c:v>
                </c:pt>
                <c:pt idx="147" formatCode="0">
                  <c:v>357.05</c:v>
                </c:pt>
                <c:pt idx="148" formatCode="0">
                  <c:v>359.20000000000005</c:v>
                </c:pt>
                <c:pt idx="149" formatCode="0">
                  <c:v>362</c:v>
                </c:pt>
                <c:pt idx="150" formatCode="0">
                  <c:v>368</c:v>
                </c:pt>
                <c:pt idx="151">
                  <c:v>394</c:v>
                </c:pt>
              </c:numCache>
            </c:numRef>
          </c:xVal>
          <c:yVal>
            <c:numRef>
              <c:f>Sheet1!$E$2:$E$153</c:f>
              <c:numCache>
                <c:formatCode>0</c:formatCode>
                <c:ptCount val="152"/>
                <c:pt idx="0">
                  <c:v>1.4761904761904763</c:v>
                </c:pt>
                <c:pt idx="1">
                  <c:v>1.5121951219512195</c:v>
                </c:pt>
                <c:pt idx="2">
                  <c:v>1.2156862745098038</c:v>
                </c:pt>
                <c:pt idx="3">
                  <c:v>1.5813953488372092</c:v>
                </c:pt>
                <c:pt idx="4">
                  <c:v>2.0606060606060606</c:v>
                </c:pt>
                <c:pt idx="5">
                  <c:v>3.2380952380952381</c:v>
                </c:pt>
                <c:pt idx="6">
                  <c:v>1.7804878048780488</c:v>
                </c:pt>
                <c:pt idx="7">
                  <c:v>2.7419354838709675</c:v>
                </c:pt>
                <c:pt idx="8">
                  <c:v>0.92783505154639179</c:v>
                </c:pt>
                <c:pt idx="9">
                  <c:v>0.8910891089108911</c:v>
                </c:pt>
                <c:pt idx="10">
                  <c:v>2.5121951219512195</c:v>
                </c:pt>
                <c:pt idx="11">
                  <c:v>1.019047619047619</c:v>
                </c:pt>
                <c:pt idx="12">
                  <c:v>2.7435897435897436</c:v>
                </c:pt>
                <c:pt idx="13">
                  <c:v>2.3958333333333335</c:v>
                </c:pt>
                <c:pt idx="14">
                  <c:v>2.5777777777777779</c:v>
                </c:pt>
                <c:pt idx="15" formatCode="0.0">
                  <c:v>3.3714285714285714</c:v>
                </c:pt>
                <c:pt idx="16" formatCode="0.0">
                  <c:v>2.6444444444444444</c:v>
                </c:pt>
                <c:pt idx="17" formatCode="0.0">
                  <c:v>3.4</c:v>
                </c:pt>
                <c:pt idx="18" formatCode="0.0">
                  <c:v>2.9750000000000001</c:v>
                </c:pt>
                <c:pt idx="19">
                  <c:v>4.7699999999999996</c:v>
                </c:pt>
                <c:pt idx="20">
                  <c:v>2.4</c:v>
                </c:pt>
                <c:pt idx="21">
                  <c:v>4.05</c:v>
                </c:pt>
                <c:pt idx="22">
                  <c:v>4.05</c:v>
                </c:pt>
                <c:pt idx="23">
                  <c:v>2.1333333333333333</c:v>
                </c:pt>
                <c:pt idx="24">
                  <c:v>1.7105263157894737</c:v>
                </c:pt>
                <c:pt idx="25">
                  <c:v>2.76</c:v>
                </c:pt>
                <c:pt idx="26">
                  <c:v>2.7450980392156863</c:v>
                </c:pt>
                <c:pt idx="27">
                  <c:v>1.7721518987341771</c:v>
                </c:pt>
                <c:pt idx="28" formatCode="0.0">
                  <c:v>2.82</c:v>
                </c:pt>
                <c:pt idx="29">
                  <c:v>2.375</c:v>
                </c:pt>
                <c:pt idx="30">
                  <c:v>9.5</c:v>
                </c:pt>
                <c:pt idx="31">
                  <c:v>2.1176470588235294</c:v>
                </c:pt>
                <c:pt idx="32">
                  <c:v>4.5</c:v>
                </c:pt>
                <c:pt idx="33" formatCode="0.0">
                  <c:v>2.6181818181818182</c:v>
                </c:pt>
                <c:pt idx="34">
                  <c:v>2.4500000000000002</c:v>
                </c:pt>
                <c:pt idx="35">
                  <c:v>2.7924528301886791</c:v>
                </c:pt>
                <c:pt idx="36">
                  <c:v>2.0099999999999998</c:v>
                </c:pt>
                <c:pt idx="37">
                  <c:v>2.1535714285714285</c:v>
                </c:pt>
                <c:pt idx="38">
                  <c:v>2.2608695652173911</c:v>
                </c:pt>
                <c:pt idx="39">
                  <c:v>2.2608695652173911</c:v>
                </c:pt>
                <c:pt idx="40">
                  <c:v>2.3088235294117645</c:v>
                </c:pt>
                <c:pt idx="41">
                  <c:v>2.2753623188405796</c:v>
                </c:pt>
                <c:pt idx="42">
                  <c:v>1.8604651162790697</c:v>
                </c:pt>
                <c:pt idx="43">
                  <c:v>3.5555555555555554</c:v>
                </c:pt>
                <c:pt idx="44">
                  <c:v>6.4</c:v>
                </c:pt>
                <c:pt idx="45">
                  <c:v>1.71875</c:v>
                </c:pt>
                <c:pt idx="46">
                  <c:v>2.2297297297297298</c:v>
                </c:pt>
                <c:pt idx="47">
                  <c:v>3.1320754716981134</c:v>
                </c:pt>
                <c:pt idx="48">
                  <c:v>1.7525773195876289</c:v>
                </c:pt>
                <c:pt idx="49">
                  <c:v>6.2962962962962967</c:v>
                </c:pt>
                <c:pt idx="50">
                  <c:v>4.25</c:v>
                </c:pt>
                <c:pt idx="51">
                  <c:v>4.5945945945945947</c:v>
                </c:pt>
                <c:pt idx="52">
                  <c:v>4.5945945945945947</c:v>
                </c:pt>
                <c:pt idx="53">
                  <c:v>1.9885057471264367</c:v>
                </c:pt>
                <c:pt idx="54">
                  <c:v>5.580645161290323</c:v>
                </c:pt>
                <c:pt idx="55">
                  <c:v>3.5306122448979593</c:v>
                </c:pt>
                <c:pt idx="56">
                  <c:v>2.4857142857142858</c:v>
                </c:pt>
                <c:pt idx="57">
                  <c:v>2.3835616438356166</c:v>
                </c:pt>
                <c:pt idx="58">
                  <c:v>2.4166666666666665</c:v>
                </c:pt>
                <c:pt idx="59">
                  <c:v>2.5571428571428569</c:v>
                </c:pt>
                <c:pt idx="60">
                  <c:v>1.8181818181818181</c:v>
                </c:pt>
                <c:pt idx="61">
                  <c:v>2.0224719101123596</c:v>
                </c:pt>
                <c:pt idx="62">
                  <c:v>4.1860465116279073</c:v>
                </c:pt>
                <c:pt idx="63">
                  <c:v>7.8260869565217392</c:v>
                </c:pt>
                <c:pt idx="64">
                  <c:v>4.7368421052631575</c:v>
                </c:pt>
                <c:pt idx="65">
                  <c:v>3.1551724137931036</c:v>
                </c:pt>
                <c:pt idx="66">
                  <c:v>4.2558139534883717</c:v>
                </c:pt>
                <c:pt idx="67">
                  <c:v>2.2000000000000002</c:v>
                </c:pt>
                <c:pt idx="68">
                  <c:v>2.1744186046511627</c:v>
                </c:pt>
                <c:pt idx="69">
                  <c:v>7.3076923076923075</c:v>
                </c:pt>
                <c:pt idx="70">
                  <c:v>7.6</c:v>
                </c:pt>
                <c:pt idx="71">
                  <c:v>2.4675324675324677</c:v>
                </c:pt>
                <c:pt idx="72">
                  <c:v>5.9375</c:v>
                </c:pt>
                <c:pt idx="73">
                  <c:v>3.8</c:v>
                </c:pt>
                <c:pt idx="74">
                  <c:v>4.3181818181818183</c:v>
                </c:pt>
                <c:pt idx="75">
                  <c:v>1.8224299065420562</c:v>
                </c:pt>
                <c:pt idx="76">
                  <c:v>2.0103092783505154</c:v>
                </c:pt>
                <c:pt idx="77">
                  <c:v>3</c:v>
                </c:pt>
                <c:pt idx="78">
                  <c:v>2.0744680851063828</c:v>
                </c:pt>
                <c:pt idx="79">
                  <c:v>3.92</c:v>
                </c:pt>
                <c:pt idx="80">
                  <c:v>3.92</c:v>
                </c:pt>
                <c:pt idx="81">
                  <c:v>3.92</c:v>
                </c:pt>
                <c:pt idx="82">
                  <c:v>3.92</c:v>
                </c:pt>
                <c:pt idx="83">
                  <c:v>3.92</c:v>
                </c:pt>
                <c:pt idx="84">
                  <c:v>3.92</c:v>
                </c:pt>
                <c:pt idx="85">
                  <c:v>6.666666666666667</c:v>
                </c:pt>
                <c:pt idx="86">
                  <c:v>3.8461538461538463</c:v>
                </c:pt>
                <c:pt idx="87">
                  <c:v>8</c:v>
                </c:pt>
                <c:pt idx="88">
                  <c:v>4.0999999999999996</c:v>
                </c:pt>
                <c:pt idx="89">
                  <c:v>2.7733333333333334</c:v>
                </c:pt>
                <c:pt idx="90">
                  <c:v>3.4666666666666668</c:v>
                </c:pt>
                <c:pt idx="91">
                  <c:v>3.9272727272727272</c:v>
                </c:pt>
                <c:pt idx="92">
                  <c:v>3.6</c:v>
                </c:pt>
                <c:pt idx="93">
                  <c:v>4.4450000000000003</c:v>
                </c:pt>
                <c:pt idx="94">
                  <c:v>4.4450000000000003</c:v>
                </c:pt>
                <c:pt idx="95">
                  <c:v>4.4450000000000003</c:v>
                </c:pt>
                <c:pt idx="96">
                  <c:v>4.4450000000000003</c:v>
                </c:pt>
                <c:pt idx="97">
                  <c:v>4.4450000000000003</c:v>
                </c:pt>
                <c:pt idx="98">
                  <c:v>3.0135135135135136</c:v>
                </c:pt>
                <c:pt idx="99">
                  <c:v>4.47</c:v>
                </c:pt>
                <c:pt idx="100">
                  <c:v>3.2</c:v>
                </c:pt>
                <c:pt idx="101">
                  <c:v>2.8125</c:v>
                </c:pt>
                <c:pt idx="102">
                  <c:v>4.55</c:v>
                </c:pt>
                <c:pt idx="103">
                  <c:v>4.58</c:v>
                </c:pt>
                <c:pt idx="104">
                  <c:v>3.9833333333333334</c:v>
                </c:pt>
                <c:pt idx="105">
                  <c:v>3.9874999999999998</c:v>
                </c:pt>
                <c:pt idx="106">
                  <c:v>3.0897435897435899</c:v>
                </c:pt>
                <c:pt idx="107">
                  <c:v>2.5473684210526315</c:v>
                </c:pt>
                <c:pt idx="108">
                  <c:v>3.24</c:v>
                </c:pt>
                <c:pt idx="109">
                  <c:v>4.0558333333333332</c:v>
                </c:pt>
                <c:pt idx="110">
                  <c:v>4.0958333333333332</c:v>
                </c:pt>
                <c:pt idx="111">
                  <c:v>3.1</c:v>
                </c:pt>
                <c:pt idx="112">
                  <c:v>3.4</c:v>
                </c:pt>
                <c:pt idx="113">
                  <c:v>3.4</c:v>
                </c:pt>
                <c:pt idx="114">
                  <c:v>3.4</c:v>
                </c:pt>
                <c:pt idx="115">
                  <c:v>3.4</c:v>
                </c:pt>
                <c:pt idx="116">
                  <c:v>5.2</c:v>
                </c:pt>
                <c:pt idx="117">
                  <c:v>3.47</c:v>
                </c:pt>
                <c:pt idx="118">
                  <c:v>3.54</c:v>
                </c:pt>
                <c:pt idx="119">
                  <c:v>3.54</c:v>
                </c:pt>
                <c:pt idx="120">
                  <c:v>6.6749999999999998</c:v>
                </c:pt>
                <c:pt idx="121">
                  <c:v>7.6571428571428575</c:v>
                </c:pt>
                <c:pt idx="122">
                  <c:v>2.4695652173913043</c:v>
                </c:pt>
                <c:pt idx="123">
                  <c:v>7.2</c:v>
                </c:pt>
                <c:pt idx="124">
                  <c:v>5.3518518518518521</c:v>
                </c:pt>
                <c:pt idx="125">
                  <c:v>5.0701754385964914</c:v>
                </c:pt>
                <c:pt idx="126">
                  <c:v>6.6444444444444448</c:v>
                </c:pt>
                <c:pt idx="127">
                  <c:v>4.166666666666667</c:v>
                </c:pt>
                <c:pt idx="128">
                  <c:v>8.6</c:v>
                </c:pt>
                <c:pt idx="129">
                  <c:v>8.6285714285714281</c:v>
                </c:pt>
                <c:pt idx="130">
                  <c:v>6.7777777777777777</c:v>
                </c:pt>
                <c:pt idx="131">
                  <c:v>3.9487179487179489</c:v>
                </c:pt>
                <c:pt idx="132">
                  <c:v>6.8666666666666663</c:v>
                </c:pt>
                <c:pt idx="133">
                  <c:v>4.4927536231884062</c:v>
                </c:pt>
                <c:pt idx="134">
                  <c:v>6.22</c:v>
                </c:pt>
                <c:pt idx="135">
                  <c:v>4.243243243243243</c:v>
                </c:pt>
                <c:pt idx="136">
                  <c:v>9</c:v>
                </c:pt>
                <c:pt idx="137">
                  <c:v>6.38</c:v>
                </c:pt>
                <c:pt idx="138">
                  <c:v>5.8545454545454545</c:v>
                </c:pt>
                <c:pt idx="139">
                  <c:v>6.44</c:v>
                </c:pt>
                <c:pt idx="140">
                  <c:v>6.0909090909090908</c:v>
                </c:pt>
                <c:pt idx="141">
                  <c:v>4.1975308641975309</c:v>
                </c:pt>
                <c:pt idx="142">
                  <c:v>8.5862500000000015</c:v>
                </c:pt>
                <c:pt idx="143">
                  <c:v>9.8128571428571441</c:v>
                </c:pt>
                <c:pt idx="144">
                  <c:v>9.3513513513513509</c:v>
                </c:pt>
                <c:pt idx="145">
                  <c:v>4.5256410256410255</c:v>
                </c:pt>
                <c:pt idx="146">
                  <c:v>5.0792857142857146</c:v>
                </c:pt>
                <c:pt idx="147">
                  <c:v>5.100714285714286</c:v>
                </c:pt>
                <c:pt idx="148">
                  <c:v>10.262857142857143</c:v>
                </c:pt>
                <c:pt idx="149">
                  <c:v>5.1714285714285717</c:v>
                </c:pt>
                <c:pt idx="150">
                  <c:v>3.7938144329896906</c:v>
                </c:pt>
                <c:pt idx="151">
                  <c:v>3.9009900990099009</c:v>
                </c:pt>
              </c:numCache>
            </c:numRef>
          </c:yVal>
          <c:smooth val="0"/>
          <c:extLst>
            <c:ext xmlns:c16="http://schemas.microsoft.com/office/drawing/2014/chart" uri="{C3380CC4-5D6E-409C-BE32-E72D297353CC}">
              <c16:uniqueId val="{0000005B-0B88-4C2A-8125-E0CA46006BF0}"/>
            </c:ext>
          </c:extLst>
        </c:ser>
        <c:dLbls>
          <c:showLegendKey val="0"/>
          <c:showVal val="0"/>
          <c:showCatName val="0"/>
          <c:showSerName val="0"/>
          <c:showPercent val="0"/>
          <c:showBubbleSize val="0"/>
        </c:dLbls>
        <c:axId val="102628623"/>
        <c:axId val="2123106575"/>
      </c:scatterChart>
      <c:valAx>
        <c:axId val="102628623"/>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Recommended total annual N (kg/ha)</a:t>
                </a:r>
              </a:p>
            </c:rich>
          </c:tx>
          <c:layout>
            <c:manualLayout>
              <c:xMode val="edge"/>
              <c:yMode val="edge"/>
              <c:x val="0.35229046369203848"/>
              <c:y val="0.9100462962962963"/>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alpha val="97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2123106575"/>
        <c:crosses val="autoZero"/>
        <c:crossBetween val="midCat"/>
      </c:valAx>
      <c:valAx>
        <c:axId val="2123106575"/>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kg</a:t>
                </a:r>
                <a:r>
                  <a:rPr lang="en-US" sz="1200" baseline="0"/>
                  <a:t> N/ton fruit</a:t>
                </a:r>
                <a:endParaRPr lang="en-US" sz="1200"/>
              </a:p>
            </c:rich>
          </c:tx>
          <c:layout>
            <c:manualLayout>
              <c:xMode val="edge"/>
              <c:yMode val="edge"/>
              <c:x val="5.5555555555555558E-3"/>
              <c:y val="0.28388123359580053"/>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02628623"/>
        <c:crosses val="autoZero"/>
        <c:crossBetween val="midCat"/>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147652819417139"/>
          <c:y val="5.3710891292205444E-2"/>
          <c:w val="0.84511351706036741"/>
          <c:h val="0.77986913094196564"/>
        </c:manualLayout>
      </c:layout>
      <c:scatterChart>
        <c:scatterStyle val="lineMarker"/>
        <c:varyColors val="0"/>
        <c:ser>
          <c:idx val="0"/>
          <c:order val="0"/>
          <c:tx>
            <c:strRef>
              <c:f>Sheet1!$C$1</c:f>
              <c:strCache>
                <c:ptCount val="1"/>
                <c:pt idx="0">
                  <c:v>Yiled (ton/ha)</c:v>
                </c:pt>
              </c:strCache>
            </c:strRef>
          </c:tx>
          <c:spPr>
            <a:ln w="38100" cap="rnd">
              <a:noFill/>
              <a:round/>
            </a:ln>
            <a:effectLst/>
          </c:spPr>
          <c:marker>
            <c:symbol val="circle"/>
            <c:size val="5"/>
            <c:spPr>
              <a:solidFill>
                <a:schemeClr val="accent1"/>
              </a:solidFill>
              <a:ln w="9525">
                <a:solidFill>
                  <a:schemeClr val="accent1"/>
                </a:solidFill>
              </a:ln>
              <a:effectLst/>
            </c:spPr>
          </c:marker>
          <c:dPt>
            <c:idx val="5"/>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0-CA4E-458F-82B4-9694AF7835BD}"/>
              </c:ext>
            </c:extLst>
          </c:dPt>
          <c:dPt>
            <c:idx val="6"/>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1-CA4E-458F-82B4-9694AF7835BD}"/>
              </c:ext>
            </c:extLst>
          </c:dPt>
          <c:dPt>
            <c:idx val="7"/>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2-CA4E-458F-82B4-9694AF7835BD}"/>
              </c:ext>
            </c:extLst>
          </c:dPt>
          <c:dPt>
            <c:idx val="10"/>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3-CA4E-458F-82B4-9694AF7835BD}"/>
              </c:ext>
            </c:extLst>
          </c:dPt>
          <c:dPt>
            <c:idx val="13"/>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04-CA4E-458F-82B4-9694AF7835BD}"/>
              </c:ext>
            </c:extLst>
          </c:dPt>
          <c:dPt>
            <c:idx val="14"/>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05-CA4E-458F-82B4-9694AF7835BD}"/>
              </c:ext>
            </c:extLst>
          </c:dPt>
          <c:dPt>
            <c:idx val="15"/>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6-CA4E-458F-82B4-9694AF7835BD}"/>
              </c:ext>
            </c:extLst>
          </c:dPt>
          <c:dPt>
            <c:idx val="16"/>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7-CA4E-458F-82B4-9694AF7835BD}"/>
              </c:ext>
            </c:extLst>
          </c:dPt>
          <c:dPt>
            <c:idx val="17"/>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8-CA4E-458F-82B4-9694AF7835BD}"/>
              </c:ext>
            </c:extLst>
          </c:dPt>
          <c:dPt>
            <c:idx val="18"/>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9-CA4E-458F-82B4-9694AF7835BD}"/>
              </c:ext>
            </c:extLst>
          </c:dPt>
          <c:dPt>
            <c:idx val="19"/>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A-CA4E-458F-82B4-9694AF7835BD}"/>
              </c:ext>
            </c:extLst>
          </c:dPt>
          <c:dPt>
            <c:idx val="20"/>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B-CA4E-458F-82B4-9694AF7835BD}"/>
              </c:ext>
            </c:extLst>
          </c:dPt>
          <c:dPt>
            <c:idx val="21"/>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C-CA4E-458F-82B4-9694AF7835BD}"/>
              </c:ext>
            </c:extLst>
          </c:dPt>
          <c:dPt>
            <c:idx val="25"/>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D-CA4E-458F-82B4-9694AF7835BD}"/>
              </c:ext>
            </c:extLst>
          </c:dPt>
          <c:dPt>
            <c:idx val="26"/>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0E-CA4E-458F-82B4-9694AF7835BD}"/>
              </c:ext>
            </c:extLst>
          </c:dPt>
          <c:dPt>
            <c:idx val="29"/>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0F-CA4E-458F-82B4-9694AF7835BD}"/>
              </c:ext>
            </c:extLst>
          </c:dPt>
          <c:dPt>
            <c:idx val="33"/>
            <c:marker>
              <c:symbol val="circle"/>
              <c:size val="5"/>
              <c:spPr>
                <a:solidFill>
                  <a:srgbClr val="FF00FF"/>
                </a:solidFill>
                <a:ln w="9525">
                  <a:solidFill>
                    <a:schemeClr val="accent1"/>
                  </a:solidFill>
                </a:ln>
                <a:effectLst/>
              </c:spPr>
            </c:marker>
            <c:bubble3D val="0"/>
            <c:extLst>
              <c:ext xmlns:c16="http://schemas.microsoft.com/office/drawing/2014/chart" uri="{C3380CC4-5D6E-409C-BE32-E72D297353CC}">
                <c16:uniqueId val="{00000010-CA4E-458F-82B4-9694AF7835BD}"/>
              </c:ext>
            </c:extLst>
          </c:dPt>
          <c:dPt>
            <c:idx val="34"/>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11-CA4E-458F-82B4-9694AF7835BD}"/>
              </c:ext>
            </c:extLst>
          </c:dPt>
          <c:dPt>
            <c:idx val="35"/>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12-CA4E-458F-82B4-9694AF7835BD}"/>
              </c:ext>
            </c:extLst>
          </c:dPt>
          <c:dPt>
            <c:idx val="36"/>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13-CA4E-458F-82B4-9694AF7835BD}"/>
              </c:ext>
            </c:extLst>
          </c:dPt>
          <c:dPt>
            <c:idx val="37"/>
            <c:marker>
              <c:symbol val="circle"/>
              <c:size val="5"/>
              <c:spPr>
                <a:solidFill>
                  <a:srgbClr val="C0C0C0"/>
                </a:solidFill>
                <a:ln w="9525">
                  <a:solidFill>
                    <a:schemeClr val="accent1"/>
                  </a:solidFill>
                </a:ln>
                <a:effectLst/>
              </c:spPr>
            </c:marker>
            <c:bubble3D val="0"/>
            <c:extLst>
              <c:ext xmlns:c16="http://schemas.microsoft.com/office/drawing/2014/chart" uri="{C3380CC4-5D6E-409C-BE32-E72D297353CC}">
                <c16:uniqueId val="{00000014-CA4E-458F-82B4-9694AF7835BD}"/>
              </c:ext>
            </c:extLst>
          </c:dPt>
          <c:dPt>
            <c:idx val="43"/>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5-CA4E-458F-82B4-9694AF7835BD}"/>
              </c:ext>
            </c:extLst>
          </c:dPt>
          <c:dPt>
            <c:idx val="4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6-CA4E-458F-82B4-9694AF7835BD}"/>
              </c:ext>
            </c:extLst>
          </c:dPt>
          <c:dPt>
            <c:idx val="47"/>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17-CA4E-458F-82B4-9694AF7835BD}"/>
              </c:ext>
            </c:extLst>
          </c:dPt>
          <c:dPt>
            <c:idx val="49"/>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8-CA4E-458F-82B4-9694AF7835BD}"/>
              </c:ext>
            </c:extLst>
          </c:dPt>
          <c:dPt>
            <c:idx val="50"/>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9-CA4E-458F-82B4-9694AF7835BD}"/>
              </c:ext>
            </c:extLst>
          </c:dPt>
          <c:dPt>
            <c:idx val="51"/>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A-CA4E-458F-82B4-9694AF7835BD}"/>
              </c:ext>
            </c:extLst>
          </c:dPt>
          <c:dPt>
            <c:idx val="5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B-CA4E-458F-82B4-9694AF7835BD}"/>
              </c:ext>
            </c:extLst>
          </c:dPt>
          <c:dPt>
            <c:idx val="59"/>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1C-CA4E-458F-82B4-9694AF7835BD}"/>
              </c:ext>
            </c:extLst>
          </c:dPt>
          <c:dPt>
            <c:idx val="62"/>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D-CA4E-458F-82B4-9694AF7835BD}"/>
              </c:ext>
            </c:extLst>
          </c:dPt>
          <c:dPt>
            <c:idx val="63"/>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E-CA4E-458F-82B4-9694AF7835BD}"/>
              </c:ext>
            </c:extLst>
          </c:dPt>
          <c:dPt>
            <c:idx val="6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1F-CA4E-458F-82B4-9694AF7835BD}"/>
              </c:ext>
            </c:extLst>
          </c:dPt>
          <c:dPt>
            <c:idx val="66"/>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0-CA4E-458F-82B4-9694AF7835BD}"/>
              </c:ext>
            </c:extLst>
          </c:dPt>
          <c:dPt>
            <c:idx val="72"/>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1-CA4E-458F-82B4-9694AF7835BD}"/>
              </c:ext>
            </c:extLst>
          </c:dPt>
          <c:dPt>
            <c:idx val="74"/>
            <c:marker>
              <c:symbol val="circle"/>
              <c:size val="5"/>
              <c:spPr>
                <a:solidFill>
                  <a:srgbClr val="92D050"/>
                </a:solidFill>
                <a:ln w="9525">
                  <a:solidFill>
                    <a:schemeClr val="accent1"/>
                  </a:solidFill>
                </a:ln>
                <a:effectLst/>
              </c:spPr>
            </c:marker>
            <c:bubble3D val="0"/>
            <c:extLst>
              <c:ext xmlns:c16="http://schemas.microsoft.com/office/drawing/2014/chart" uri="{C3380CC4-5D6E-409C-BE32-E72D297353CC}">
                <c16:uniqueId val="{00000022-CA4E-458F-82B4-9694AF7835BD}"/>
              </c:ext>
            </c:extLst>
          </c:dPt>
          <c:dPt>
            <c:idx val="79"/>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3-CA4E-458F-82B4-9694AF7835BD}"/>
              </c:ext>
            </c:extLst>
          </c:dPt>
          <c:dPt>
            <c:idx val="85"/>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4-CA4E-458F-82B4-9694AF7835BD}"/>
              </c:ext>
            </c:extLst>
          </c:dPt>
          <c:dPt>
            <c:idx val="86"/>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5-CA4E-458F-82B4-9694AF7835BD}"/>
              </c:ext>
            </c:extLst>
          </c:dPt>
          <c:dPt>
            <c:idx val="87"/>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6-CA4E-458F-82B4-9694AF7835BD}"/>
              </c:ext>
            </c:extLst>
          </c:dPt>
          <c:dPt>
            <c:idx val="88"/>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7-CA4E-458F-82B4-9694AF7835BD}"/>
              </c:ext>
            </c:extLst>
          </c:dPt>
          <c:dPt>
            <c:idx val="89"/>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8-CA4E-458F-82B4-9694AF7835BD}"/>
              </c:ext>
            </c:extLst>
          </c:dPt>
          <c:dPt>
            <c:idx val="90"/>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29-CA4E-458F-82B4-9694AF7835BD}"/>
              </c:ext>
            </c:extLst>
          </c:dPt>
          <c:dPt>
            <c:idx val="91"/>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A-CA4E-458F-82B4-9694AF7835BD}"/>
              </c:ext>
            </c:extLst>
          </c:dPt>
          <c:dPt>
            <c:idx val="92"/>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B-CA4E-458F-82B4-9694AF7835BD}"/>
              </c:ext>
            </c:extLst>
          </c:dPt>
          <c:dPt>
            <c:idx val="93"/>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C-CA4E-458F-82B4-9694AF7835BD}"/>
              </c:ext>
            </c:extLst>
          </c:dPt>
          <c:dPt>
            <c:idx val="98"/>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D-CA4E-458F-82B4-9694AF7835BD}"/>
              </c:ext>
            </c:extLst>
          </c:dPt>
          <c:dPt>
            <c:idx val="100"/>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2E-CA4E-458F-82B4-9694AF7835BD}"/>
              </c:ext>
            </c:extLst>
          </c:dPt>
          <c:dPt>
            <c:idx val="101"/>
            <c:marker>
              <c:symbol val="circle"/>
              <c:size val="7"/>
              <c:spPr>
                <a:solidFill>
                  <a:srgbClr val="FFFF00"/>
                </a:solidFill>
                <a:ln w="9525">
                  <a:solidFill>
                    <a:schemeClr val="accent1"/>
                  </a:solidFill>
                </a:ln>
                <a:effectLst/>
              </c:spPr>
            </c:marker>
            <c:bubble3D val="0"/>
            <c:extLst>
              <c:ext xmlns:c16="http://schemas.microsoft.com/office/drawing/2014/chart" uri="{C3380CC4-5D6E-409C-BE32-E72D297353CC}">
                <c16:uniqueId val="{0000002F-CA4E-458F-82B4-9694AF7835BD}"/>
              </c:ext>
            </c:extLst>
          </c:dPt>
          <c:dPt>
            <c:idx val="102"/>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30-CA4E-458F-82B4-9694AF7835BD}"/>
              </c:ext>
            </c:extLst>
          </c:dPt>
          <c:dPt>
            <c:idx val="103"/>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31-CA4E-458F-82B4-9694AF7835BD}"/>
              </c:ext>
            </c:extLst>
          </c:dPt>
          <c:dPt>
            <c:idx val="104"/>
            <c:marker>
              <c:symbol val="circle"/>
              <c:size val="5"/>
              <c:spPr>
                <a:solidFill>
                  <a:srgbClr val="00B0F0"/>
                </a:solidFill>
                <a:ln w="9525">
                  <a:solidFill>
                    <a:schemeClr val="accent1"/>
                  </a:solidFill>
                </a:ln>
                <a:effectLst/>
              </c:spPr>
            </c:marker>
            <c:bubble3D val="0"/>
            <c:extLst>
              <c:ext xmlns:c16="http://schemas.microsoft.com/office/drawing/2014/chart" uri="{C3380CC4-5D6E-409C-BE32-E72D297353CC}">
                <c16:uniqueId val="{00000032-CA4E-458F-82B4-9694AF7835BD}"/>
              </c:ext>
            </c:extLst>
          </c:dPt>
          <c:dPt>
            <c:idx val="106"/>
            <c:marker>
              <c:symbol val="circle"/>
              <c:size val="5"/>
              <c:spPr>
                <a:solidFill>
                  <a:schemeClr val="accent4">
                    <a:lumMod val="50000"/>
                  </a:schemeClr>
                </a:solidFill>
                <a:ln w="9525">
                  <a:solidFill>
                    <a:schemeClr val="accent1"/>
                  </a:solidFill>
                </a:ln>
                <a:effectLst/>
              </c:spPr>
            </c:marker>
            <c:bubble3D val="0"/>
            <c:extLst>
              <c:ext xmlns:c16="http://schemas.microsoft.com/office/drawing/2014/chart" uri="{C3380CC4-5D6E-409C-BE32-E72D297353CC}">
                <c16:uniqueId val="{00000033-CA4E-458F-82B4-9694AF7835BD}"/>
              </c:ext>
            </c:extLst>
          </c:dPt>
          <c:dPt>
            <c:idx val="107"/>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34-CA4E-458F-82B4-9694AF7835BD}"/>
              </c:ext>
            </c:extLst>
          </c:dPt>
          <c:dPt>
            <c:idx val="108"/>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5-CA4E-458F-82B4-9694AF7835BD}"/>
              </c:ext>
            </c:extLst>
          </c:dPt>
          <c:dPt>
            <c:idx val="110"/>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6-CA4E-458F-82B4-9694AF7835BD}"/>
              </c:ext>
            </c:extLst>
          </c:dPt>
          <c:dPt>
            <c:idx val="111"/>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37-CA4E-458F-82B4-9694AF7835BD}"/>
              </c:ext>
            </c:extLst>
          </c:dPt>
          <c:dPt>
            <c:idx val="112"/>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8-CA4E-458F-82B4-9694AF7835BD}"/>
              </c:ext>
            </c:extLst>
          </c:dPt>
          <c:dPt>
            <c:idx val="116"/>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39-CA4E-458F-82B4-9694AF7835BD}"/>
              </c:ext>
            </c:extLst>
          </c:dPt>
          <c:dPt>
            <c:idx val="117"/>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A-CA4E-458F-82B4-9694AF7835BD}"/>
              </c:ext>
            </c:extLst>
          </c:dPt>
          <c:dPt>
            <c:idx val="118"/>
            <c:marker>
              <c:symbol val="circle"/>
              <c:size val="5"/>
              <c:spPr>
                <a:solidFill>
                  <a:schemeClr val="accent4">
                    <a:lumMod val="60000"/>
                    <a:lumOff val="40000"/>
                  </a:schemeClr>
                </a:solidFill>
                <a:ln w="9525">
                  <a:solidFill>
                    <a:schemeClr val="accent1"/>
                  </a:solidFill>
                </a:ln>
                <a:effectLst/>
              </c:spPr>
            </c:marker>
            <c:bubble3D val="0"/>
            <c:extLst>
              <c:ext xmlns:c16="http://schemas.microsoft.com/office/drawing/2014/chart" uri="{C3380CC4-5D6E-409C-BE32-E72D297353CC}">
                <c16:uniqueId val="{0000003B-CA4E-458F-82B4-9694AF7835BD}"/>
              </c:ext>
            </c:extLst>
          </c:dPt>
          <c:dPt>
            <c:idx val="120"/>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3C-CA4E-458F-82B4-9694AF7835BD}"/>
              </c:ext>
            </c:extLst>
          </c:dPt>
          <c:dPt>
            <c:idx val="121"/>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3D-CA4E-458F-82B4-9694AF7835BD}"/>
              </c:ext>
            </c:extLst>
          </c:dPt>
          <c:dPt>
            <c:idx val="122"/>
            <c:marker>
              <c:symbol val="circle"/>
              <c:size val="7"/>
              <c:spPr>
                <a:solidFill>
                  <a:srgbClr val="FFC000"/>
                </a:solidFill>
                <a:ln w="9525">
                  <a:solidFill>
                    <a:schemeClr val="accent1"/>
                  </a:solidFill>
                </a:ln>
                <a:effectLst/>
              </c:spPr>
            </c:marker>
            <c:bubble3D val="0"/>
            <c:extLst>
              <c:ext xmlns:c16="http://schemas.microsoft.com/office/drawing/2014/chart" uri="{C3380CC4-5D6E-409C-BE32-E72D297353CC}">
                <c16:uniqueId val="{0000003E-CA4E-458F-82B4-9694AF7835BD}"/>
              </c:ext>
            </c:extLst>
          </c:dPt>
          <c:dPt>
            <c:idx val="123"/>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3F-CA4E-458F-82B4-9694AF7835BD}"/>
              </c:ext>
            </c:extLst>
          </c:dPt>
          <c:dPt>
            <c:idx val="124"/>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0-CA4E-458F-82B4-9694AF7835BD}"/>
              </c:ext>
            </c:extLst>
          </c:dPt>
          <c:dPt>
            <c:idx val="125"/>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1-CA4E-458F-82B4-9694AF7835BD}"/>
              </c:ext>
            </c:extLst>
          </c:dPt>
          <c:dPt>
            <c:idx val="126"/>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2-CA4E-458F-82B4-9694AF7835BD}"/>
              </c:ext>
            </c:extLst>
          </c:dPt>
          <c:dPt>
            <c:idx val="127"/>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3-CA4E-458F-82B4-9694AF7835BD}"/>
              </c:ext>
            </c:extLst>
          </c:dPt>
          <c:dPt>
            <c:idx val="128"/>
            <c:marker>
              <c:symbol val="circle"/>
              <c:size val="5"/>
              <c:spPr>
                <a:solidFill>
                  <a:schemeClr val="bg1"/>
                </a:solidFill>
                <a:ln w="9525">
                  <a:solidFill>
                    <a:schemeClr val="accent1"/>
                  </a:solidFill>
                </a:ln>
                <a:effectLst/>
              </c:spPr>
            </c:marker>
            <c:bubble3D val="0"/>
            <c:extLst>
              <c:ext xmlns:c16="http://schemas.microsoft.com/office/drawing/2014/chart" uri="{C3380CC4-5D6E-409C-BE32-E72D297353CC}">
                <c16:uniqueId val="{00000044-CA4E-458F-82B4-9694AF7835BD}"/>
              </c:ext>
            </c:extLst>
          </c:dPt>
          <c:dPt>
            <c:idx val="129"/>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5-CA4E-458F-82B4-9694AF7835BD}"/>
              </c:ext>
            </c:extLst>
          </c:dPt>
          <c:dPt>
            <c:idx val="130"/>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6-CA4E-458F-82B4-9694AF7835BD}"/>
              </c:ext>
            </c:extLst>
          </c:dPt>
          <c:dPt>
            <c:idx val="131"/>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7-CA4E-458F-82B4-9694AF7835BD}"/>
              </c:ext>
            </c:extLst>
          </c:dPt>
          <c:dPt>
            <c:idx val="132"/>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8-CA4E-458F-82B4-9694AF7835BD}"/>
              </c:ext>
            </c:extLst>
          </c:dPt>
          <c:dPt>
            <c:idx val="133"/>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9-CA4E-458F-82B4-9694AF7835BD}"/>
              </c:ext>
            </c:extLst>
          </c:dPt>
          <c:dPt>
            <c:idx val="134"/>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A-CA4E-458F-82B4-9694AF7835BD}"/>
              </c:ext>
            </c:extLst>
          </c:dPt>
          <c:dPt>
            <c:idx val="135"/>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4B-CA4E-458F-82B4-9694AF7835BD}"/>
              </c:ext>
            </c:extLst>
          </c:dPt>
          <c:dPt>
            <c:idx val="136"/>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4C-CA4E-458F-82B4-9694AF7835BD}"/>
              </c:ext>
            </c:extLst>
          </c:dPt>
          <c:dPt>
            <c:idx val="137"/>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D-CA4E-458F-82B4-9694AF7835BD}"/>
              </c:ext>
            </c:extLst>
          </c:dPt>
          <c:dPt>
            <c:idx val="138"/>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E-CA4E-458F-82B4-9694AF7835BD}"/>
              </c:ext>
            </c:extLst>
          </c:dPt>
          <c:dPt>
            <c:idx val="139"/>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4F-CA4E-458F-82B4-9694AF7835BD}"/>
              </c:ext>
            </c:extLst>
          </c:dPt>
          <c:dPt>
            <c:idx val="140"/>
            <c:marker>
              <c:symbol val="circle"/>
              <c:size val="5"/>
              <c:spPr>
                <a:solidFill>
                  <a:schemeClr val="accent2"/>
                </a:solidFill>
                <a:ln w="9525">
                  <a:solidFill>
                    <a:schemeClr val="accent1"/>
                  </a:solidFill>
                </a:ln>
                <a:effectLst/>
              </c:spPr>
            </c:marker>
            <c:bubble3D val="0"/>
            <c:extLst>
              <c:ext xmlns:c16="http://schemas.microsoft.com/office/drawing/2014/chart" uri="{C3380CC4-5D6E-409C-BE32-E72D297353CC}">
                <c16:uniqueId val="{00000050-CA4E-458F-82B4-9694AF7835BD}"/>
              </c:ext>
            </c:extLst>
          </c:dPt>
          <c:dPt>
            <c:idx val="141"/>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1-CA4E-458F-82B4-9694AF7835BD}"/>
              </c:ext>
            </c:extLst>
          </c:dPt>
          <c:dPt>
            <c:idx val="142"/>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52-CA4E-458F-82B4-9694AF7835BD}"/>
              </c:ext>
            </c:extLst>
          </c:dPt>
          <c:dPt>
            <c:idx val="143"/>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53-CA4E-458F-82B4-9694AF7835BD}"/>
              </c:ext>
            </c:extLst>
          </c:dPt>
          <c:dPt>
            <c:idx val="144"/>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4-CA4E-458F-82B4-9694AF7835BD}"/>
              </c:ext>
            </c:extLst>
          </c:dPt>
          <c:dPt>
            <c:idx val="145"/>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5-CA4E-458F-82B4-9694AF7835BD}"/>
              </c:ext>
            </c:extLst>
          </c:dPt>
          <c:dPt>
            <c:idx val="146"/>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56-CA4E-458F-82B4-9694AF7835BD}"/>
              </c:ext>
            </c:extLst>
          </c:dPt>
          <c:dPt>
            <c:idx val="148"/>
            <c:marker>
              <c:symbol val="circle"/>
              <c:size val="5"/>
              <c:spPr>
                <a:solidFill>
                  <a:schemeClr val="accent5">
                    <a:lumMod val="40000"/>
                    <a:lumOff val="60000"/>
                  </a:schemeClr>
                </a:solidFill>
                <a:ln w="9525">
                  <a:solidFill>
                    <a:schemeClr val="accent1"/>
                  </a:solidFill>
                </a:ln>
                <a:effectLst/>
              </c:spPr>
            </c:marker>
            <c:bubble3D val="0"/>
            <c:extLst>
              <c:ext xmlns:c16="http://schemas.microsoft.com/office/drawing/2014/chart" uri="{C3380CC4-5D6E-409C-BE32-E72D297353CC}">
                <c16:uniqueId val="{00000057-CA4E-458F-82B4-9694AF7835BD}"/>
              </c:ext>
            </c:extLst>
          </c:dPt>
          <c:dPt>
            <c:idx val="149"/>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8-CA4E-458F-82B4-9694AF7835BD}"/>
              </c:ext>
            </c:extLst>
          </c:dPt>
          <c:dPt>
            <c:idx val="150"/>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9-CA4E-458F-82B4-9694AF7835BD}"/>
              </c:ext>
            </c:extLst>
          </c:dPt>
          <c:dPt>
            <c:idx val="151"/>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5A-CA4E-458F-82B4-9694AF7835BD}"/>
              </c:ext>
            </c:extLst>
          </c:dPt>
          <c:xVal>
            <c:numRef>
              <c:f>Sheet1!$B$2:$B$153</c:f>
              <c:numCache>
                <c:formatCode>General</c:formatCode>
                <c:ptCount val="152"/>
                <c:pt idx="0">
                  <c:v>62</c:v>
                </c:pt>
                <c:pt idx="1">
                  <c:v>62</c:v>
                </c:pt>
                <c:pt idx="2">
                  <c:v>62</c:v>
                </c:pt>
                <c:pt idx="3">
                  <c:v>68</c:v>
                </c:pt>
                <c:pt idx="4">
                  <c:v>68</c:v>
                </c:pt>
                <c:pt idx="5" formatCode="0">
                  <c:v>68</c:v>
                </c:pt>
                <c:pt idx="6" formatCode="0">
                  <c:v>73</c:v>
                </c:pt>
                <c:pt idx="7" formatCode="0">
                  <c:v>85</c:v>
                </c:pt>
                <c:pt idx="8">
                  <c:v>90</c:v>
                </c:pt>
                <c:pt idx="9">
                  <c:v>90</c:v>
                </c:pt>
                <c:pt idx="10" formatCode="0">
                  <c:v>103</c:v>
                </c:pt>
                <c:pt idx="11">
                  <c:v>107</c:v>
                </c:pt>
                <c:pt idx="12">
                  <c:v>107</c:v>
                </c:pt>
                <c:pt idx="13" formatCode="0">
                  <c:v>115</c:v>
                </c:pt>
                <c:pt idx="14">
                  <c:v>116</c:v>
                </c:pt>
                <c:pt idx="15" formatCode="0">
                  <c:v>118</c:v>
                </c:pt>
                <c:pt idx="16" formatCode="0">
                  <c:v>119</c:v>
                </c:pt>
                <c:pt idx="17" formatCode="0">
                  <c:v>119</c:v>
                </c:pt>
                <c:pt idx="18" formatCode="0">
                  <c:v>119</c:v>
                </c:pt>
                <c:pt idx="19" formatCode="0">
                  <c:v>119.25</c:v>
                </c:pt>
                <c:pt idx="20" formatCode="0">
                  <c:v>120</c:v>
                </c:pt>
                <c:pt idx="21" formatCode="0">
                  <c:v>121.5</c:v>
                </c:pt>
                <c:pt idx="22" formatCode="0">
                  <c:v>121.5</c:v>
                </c:pt>
                <c:pt idx="23">
                  <c:v>128</c:v>
                </c:pt>
                <c:pt idx="24">
                  <c:v>130</c:v>
                </c:pt>
                <c:pt idx="25" formatCode="0">
                  <c:v>138</c:v>
                </c:pt>
                <c:pt idx="26">
                  <c:v>140</c:v>
                </c:pt>
                <c:pt idx="27">
                  <c:v>140</c:v>
                </c:pt>
                <c:pt idx="28" formatCode="0">
                  <c:v>141</c:v>
                </c:pt>
                <c:pt idx="29" formatCode="0">
                  <c:v>142.5</c:v>
                </c:pt>
                <c:pt idx="30" formatCode="0">
                  <c:v>142.5</c:v>
                </c:pt>
                <c:pt idx="31">
                  <c:v>144</c:v>
                </c:pt>
                <c:pt idx="32">
                  <c:v>144</c:v>
                </c:pt>
                <c:pt idx="33" formatCode="0">
                  <c:v>144</c:v>
                </c:pt>
                <c:pt idx="34">
                  <c:v>147</c:v>
                </c:pt>
                <c:pt idx="35" formatCode="0">
                  <c:v>148</c:v>
                </c:pt>
                <c:pt idx="36" formatCode="0">
                  <c:v>150.75</c:v>
                </c:pt>
                <c:pt idx="37" formatCode="0">
                  <c:v>150.75</c:v>
                </c:pt>
                <c:pt idx="38">
                  <c:v>156</c:v>
                </c:pt>
                <c:pt idx="39">
                  <c:v>156</c:v>
                </c:pt>
                <c:pt idx="40">
                  <c:v>157</c:v>
                </c:pt>
                <c:pt idx="41">
                  <c:v>157</c:v>
                </c:pt>
                <c:pt idx="42">
                  <c:v>160</c:v>
                </c:pt>
                <c:pt idx="43">
                  <c:v>160</c:v>
                </c:pt>
                <c:pt idx="44">
                  <c:v>160</c:v>
                </c:pt>
                <c:pt idx="45">
                  <c:v>165</c:v>
                </c:pt>
                <c:pt idx="46">
                  <c:v>165</c:v>
                </c:pt>
                <c:pt idx="47" formatCode="0">
                  <c:v>166</c:v>
                </c:pt>
                <c:pt idx="48">
                  <c:v>170</c:v>
                </c:pt>
                <c:pt idx="49">
                  <c:v>170</c:v>
                </c:pt>
                <c:pt idx="50">
                  <c:v>170</c:v>
                </c:pt>
                <c:pt idx="51">
                  <c:v>170</c:v>
                </c:pt>
                <c:pt idx="52">
                  <c:v>170</c:v>
                </c:pt>
                <c:pt idx="53">
                  <c:v>173</c:v>
                </c:pt>
                <c:pt idx="54">
                  <c:v>173</c:v>
                </c:pt>
                <c:pt idx="55">
                  <c:v>173</c:v>
                </c:pt>
                <c:pt idx="56">
                  <c:v>174</c:v>
                </c:pt>
                <c:pt idx="57">
                  <c:v>174</c:v>
                </c:pt>
                <c:pt idx="58">
                  <c:v>174</c:v>
                </c:pt>
                <c:pt idx="59">
                  <c:v>179</c:v>
                </c:pt>
                <c:pt idx="60">
                  <c:v>180</c:v>
                </c:pt>
                <c:pt idx="61">
                  <c:v>180</c:v>
                </c:pt>
                <c:pt idx="62">
                  <c:v>180</c:v>
                </c:pt>
                <c:pt idx="63">
                  <c:v>180</c:v>
                </c:pt>
                <c:pt idx="64">
                  <c:v>180</c:v>
                </c:pt>
                <c:pt idx="65">
                  <c:v>183</c:v>
                </c:pt>
                <c:pt idx="66">
                  <c:v>183</c:v>
                </c:pt>
                <c:pt idx="67">
                  <c:v>187</c:v>
                </c:pt>
                <c:pt idx="68">
                  <c:v>187</c:v>
                </c:pt>
                <c:pt idx="69">
                  <c:v>190</c:v>
                </c:pt>
                <c:pt idx="70">
                  <c:v>190</c:v>
                </c:pt>
                <c:pt idx="71">
                  <c:v>190</c:v>
                </c:pt>
                <c:pt idx="72">
                  <c:v>190</c:v>
                </c:pt>
                <c:pt idx="73">
                  <c:v>190</c:v>
                </c:pt>
                <c:pt idx="74">
                  <c:v>190</c:v>
                </c:pt>
                <c:pt idx="75">
                  <c:v>195</c:v>
                </c:pt>
                <c:pt idx="76">
                  <c:v>195</c:v>
                </c:pt>
                <c:pt idx="77">
                  <c:v>195</c:v>
                </c:pt>
                <c:pt idx="78">
                  <c:v>195</c:v>
                </c:pt>
                <c:pt idx="79" formatCode="0">
                  <c:v>196</c:v>
                </c:pt>
                <c:pt idx="80" formatCode="0">
                  <c:v>196</c:v>
                </c:pt>
                <c:pt idx="81" formatCode="0">
                  <c:v>196</c:v>
                </c:pt>
                <c:pt idx="82" formatCode="0">
                  <c:v>196</c:v>
                </c:pt>
                <c:pt idx="83" formatCode="0">
                  <c:v>196</c:v>
                </c:pt>
                <c:pt idx="84" formatCode="0">
                  <c:v>196</c:v>
                </c:pt>
                <c:pt idx="85">
                  <c:v>200</c:v>
                </c:pt>
                <c:pt idx="86">
                  <c:v>200</c:v>
                </c:pt>
                <c:pt idx="87" formatCode="0">
                  <c:v>200</c:v>
                </c:pt>
                <c:pt idx="88">
                  <c:v>205</c:v>
                </c:pt>
                <c:pt idx="89" formatCode="0">
                  <c:v>208</c:v>
                </c:pt>
                <c:pt idx="90" formatCode="0">
                  <c:v>208</c:v>
                </c:pt>
                <c:pt idx="91">
                  <c:v>216</c:v>
                </c:pt>
                <c:pt idx="92">
                  <c:v>216</c:v>
                </c:pt>
                <c:pt idx="93" formatCode="0">
                  <c:v>222.25</c:v>
                </c:pt>
                <c:pt idx="94" formatCode="0">
                  <c:v>222.25</c:v>
                </c:pt>
                <c:pt idx="95" formatCode="0">
                  <c:v>222.25</c:v>
                </c:pt>
                <c:pt idx="96" formatCode="0">
                  <c:v>222.25</c:v>
                </c:pt>
                <c:pt idx="97" formatCode="0">
                  <c:v>222.25</c:v>
                </c:pt>
                <c:pt idx="98">
                  <c:v>223</c:v>
                </c:pt>
                <c:pt idx="99" formatCode="0">
                  <c:v>223.5</c:v>
                </c:pt>
                <c:pt idx="100">
                  <c:v>224</c:v>
                </c:pt>
                <c:pt idx="101" formatCode="0">
                  <c:v>225</c:v>
                </c:pt>
                <c:pt idx="102" formatCode="0">
                  <c:v>227.5</c:v>
                </c:pt>
                <c:pt idx="103" formatCode="0">
                  <c:v>229</c:v>
                </c:pt>
                <c:pt idx="104">
                  <c:v>239</c:v>
                </c:pt>
                <c:pt idx="105" formatCode="0">
                  <c:v>239.25</c:v>
                </c:pt>
                <c:pt idx="106">
                  <c:v>241</c:v>
                </c:pt>
                <c:pt idx="107">
                  <c:v>242</c:v>
                </c:pt>
                <c:pt idx="108">
                  <c:v>243</c:v>
                </c:pt>
                <c:pt idx="109" formatCode="0">
                  <c:v>243.35</c:v>
                </c:pt>
                <c:pt idx="110" formatCode="0">
                  <c:v>245.75</c:v>
                </c:pt>
                <c:pt idx="111" formatCode="0">
                  <c:v>248</c:v>
                </c:pt>
                <c:pt idx="112">
                  <c:v>255</c:v>
                </c:pt>
                <c:pt idx="113" formatCode="0">
                  <c:v>255</c:v>
                </c:pt>
                <c:pt idx="114" formatCode="0">
                  <c:v>255</c:v>
                </c:pt>
                <c:pt idx="115" formatCode="0">
                  <c:v>255</c:v>
                </c:pt>
                <c:pt idx="116" formatCode="0">
                  <c:v>260</c:v>
                </c:pt>
                <c:pt idx="117" formatCode="0">
                  <c:v>260.25</c:v>
                </c:pt>
                <c:pt idx="118" formatCode="0">
                  <c:v>265.5</c:v>
                </c:pt>
                <c:pt idx="119" formatCode="0">
                  <c:v>265.5</c:v>
                </c:pt>
                <c:pt idx="120" formatCode="0">
                  <c:v>267</c:v>
                </c:pt>
                <c:pt idx="121" formatCode="0">
                  <c:v>268</c:v>
                </c:pt>
                <c:pt idx="122" formatCode="0">
                  <c:v>284</c:v>
                </c:pt>
                <c:pt idx="123" formatCode="0">
                  <c:v>288</c:v>
                </c:pt>
                <c:pt idx="124">
                  <c:v>289</c:v>
                </c:pt>
                <c:pt idx="125">
                  <c:v>289</c:v>
                </c:pt>
                <c:pt idx="126" formatCode="0">
                  <c:v>299</c:v>
                </c:pt>
                <c:pt idx="127">
                  <c:v>300</c:v>
                </c:pt>
                <c:pt idx="128" formatCode="0">
                  <c:v>301</c:v>
                </c:pt>
                <c:pt idx="129" formatCode="0">
                  <c:v>302</c:v>
                </c:pt>
                <c:pt idx="130" formatCode="0">
                  <c:v>305</c:v>
                </c:pt>
                <c:pt idx="131">
                  <c:v>308</c:v>
                </c:pt>
                <c:pt idx="132" formatCode="0">
                  <c:v>309</c:v>
                </c:pt>
                <c:pt idx="133">
                  <c:v>310</c:v>
                </c:pt>
                <c:pt idx="134" formatCode="0">
                  <c:v>311</c:v>
                </c:pt>
                <c:pt idx="135">
                  <c:v>314</c:v>
                </c:pt>
                <c:pt idx="136">
                  <c:v>315</c:v>
                </c:pt>
                <c:pt idx="137" formatCode="0">
                  <c:v>319</c:v>
                </c:pt>
                <c:pt idx="138" formatCode="0">
                  <c:v>322</c:v>
                </c:pt>
                <c:pt idx="139" formatCode="0">
                  <c:v>322</c:v>
                </c:pt>
                <c:pt idx="140" formatCode="0">
                  <c:v>335</c:v>
                </c:pt>
                <c:pt idx="141">
                  <c:v>340</c:v>
                </c:pt>
                <c:pt idx="142" formatCode="0">
                  <c:v>343.45000000000005</c:v>
                </c:pt>
                <c:pt idx="143" formatCode="0">
                  <c:v>343.45000000000005</c:v>
                </c:pt>
                <c:pt idx="144">
                  <c:v>346</c:v>
                </c:pt>
                <c:pt idx="145">
                  <c:v>353</c:v>
                </c:pt>
                <c:pt idx="146" formatCode="0">
                  <c:v>355.55</c:v>
                </c:pt>
                <c:pt idx="147" formatCode="0">
                  <c:v>357.05</c:v>
                </c:pt>
                <c:pt idx="148" formatCode="0">
                  <c:v>359.20000000000005</c:v>
                </c:pt>
                <c:pt idx="149">
                  <c:v>362</c:v>
                </c:pt>
                <c:pt idx="150">
                  <c:v>368</c:v>
                </c:pt>
                <c:pt idx="151">
                  <c:v>394</c:v>
                </c:pt>
              </c:numCache>
            </c:numRef>
          </c:xVal>
          <c:yVal>
            <c:numRef>
              <c:f>Sheet1!$C$2:$C$153</c:f>
              <c:numCache>
                <c:formatCode>General</c:formatCode>
                <c:ptCount val="152"/>
                <c:pt idx="0">
                  <c:v>42</c:v>
                </c:pt>
                <c:pt idx="1">
                  <c:v>41</c:v>
                </c:pt>
                <c:pt idx="2">
                  <c:v>51</c:v>
                </c:pt>
                <c:pt idx="3">
                  <c:v>43</c:v>
                </c:pt>
                <c:pt idx="4">
                  <c:v>33</c:v>
                </c:pt>
                <c:pt idx="5">
                  <c:v>21</c:v>
                </c:pt>
                <c:pt idx="6">
                  <c:v>41</c:v>
                </c:pt>
                <c:pt idx="7">
                  <c:v>31</c:v>
                </c:pt>
                <c:pt idx="8">
                  <c:v>97</c:v>
                </c:pt>
                <c:pt idx="9">
                  <c:v>101</c:v>
                </c:pt>
                <c:pt idx="10">
                  <c:v>41</c:v>
                </c:pt>
                <c:pt idx="11">
                  <c:v>105</c:v>
                </c:pt>
                <c:pt idx="12">
                  <c:v>39</c:v>
                </c:pt>
                <c:pt idx="13">
                  <c:v>48</c:v>
                </c:pt>
                <c:pt idx="14">
                  <c:v>45</c:v>
                </c:pt>
                <c:pt idx="15">
                  <c:v>35</c:v>
                </c:pt>
                <c:pt idx="16">
                  <c:v>45</c:v>
                </c:pt>
                <c:pt idx="17">
                  <c:v>35</c:v>
                </c:pt>
                <c:pt idx="18">
                  <c:v>40</c:v>
                </c:pt>
                <c:pt idx="19">
                  <c:v>25</c:v>
                </c:pt>
                <c:pt idx="20">
                  <c:v>50</c:v>
                </c:pt>
                <c:pt idx="21">
                  <c:v>30</c:v>
                </c:pt>
                <c:pt idx="22">
                  <c:v>30</c:v>
                </c:pt>
                <c:pt idx="23">
                  <c:v>60</c:v>
                </c:pt>
                <c:pt idx="24">
                  <c:v>76</c:v>
                </c:pt>
                <c:pt idx="25">
                  <c:v>50</c:v>
                </c:pt>
                <c:pt idx="26">
                  <c:v>51</c:v>
                </c:pt>
                <c:pt idx="27">
                  <c:v>79</c:v>
                </c:pt>
                <c:pt idx="28">
                  <c:v>50</c:v>
                </c:pt>
                <c:pt idx="29">
                  <c:v>60</c:v>
                </c:pt>
                <c:pt idx="30">
                  <c:v>15</c:v>
                </c:pt>
                <c:pt idx="31">
                  <c:v>68</c:v>
                </c:pt>
                <c:pt idx="32">
                  <c:v>32</c:v>
                </c:pt>
                <c:pt idx="33">
                  <c:v>55</c:v>
                </c:pt>
                <c:pt idx="34">
                  <c:v>60</c:v>
                </c:pt>
                <c:pt idx="35">
                  <c:v>53</c:v>
                </c:pt>
                <c:pt idx="36">
                  <c:v>75</c:v>
                </c:pt>
                <c:pt idx="37">
                  <c:v>70</c:v>
                </c:pt>
                <c:pt idx="38">
                  <c:v>69</c:v>
                </c:pt>
                <c:pt idx="39">
                  <c:v>69</c:v>
                </c:pt>
                <c:pt idx="40">
                  <c:v>68</c:v>
                </c:pt>
                <c:pt idx="41">
                  <c:v>69</c:v>
                </c:pt>
                <c:pt idx="42">
                  <c:v>86</c:v>
                </c:pt>
                <c:pt idx="43">
                  <c:v>45</c:v>
                </c:pt>
                <c:pt idx="44">
                  <c:v>25</c:v>
                </c:pt>
                <c:pt idx="45">
                  <c:v>96</c:v>
                </c:pt>
                <c:pt idx="46">
                  <c:v>74</c:v>
                </c:pt>
                <c:pt idx="47">
                  <c:v>53</c:v>
                </c:pt>
                <c:pt idx="48">
                  <c:v>97</c:v>
                </c:pt>
                <c:pt idx="49">
                  <c:v>27</c:v>
                </c:pt>
                <c:pt idx="50">
                  <c:v>40</c:v>
                </c:pt>
                <c:pt idx="51">
                  <c:v>37</c:v>
                </c:pt>
                <c:pt idx="52">
                  <c:v>37</c:v>
                </c:pt>
                <c:pt idx="53">
                  <c:v>87</c:v>
                </c:pt>
                <c:pt idx="54">
                  <c:v>31</c:v>
                </c:pt>
                <c:pt idx="55">
                  <c:v>49</c:v>
                </c:pt>
                <c:pt idx="56">
                  <c:v>70</c:v>
                </c:pt>
                <c:pt idx="57">
                  <c:v>73</c:v>
                </c:pt>
                <c:pt idx="58">
                  <c:v>72</c:v>
                </c:pt>
                <c:pt idx="59">
                  <c:v>70</c:v>
                </c:pt>
                <c:pt idx="60">
                  <c:v>99</c:v>
                </c:pt>
                <c:pt idx="61">
                  <c:v>89</c:v>
                </c:pt>
                <c:pt idx="62">
                  <c:v>43</c:v>
                </c:pt>
                <c:pt idx="63">
                  <c:v>23</c:v>
                </c:pt>
                <c:pt idx="64">
                  <c:v>38</c:v>
                </c:pt>
                <c:pt idx="65">
                  <c:v>58</c:v>
                </c:pt>
                <c:pt idx="66">
                  <c:v>43</c:v>
                </c:pt>
                <c:pt idx="67">
                  <c:v>85</c:v>
                </c:pt>
                <c:pt idx="68">
                  <c:v>86</c:v>
                </c:pt>
                <c:pt idx="69">
                  <c:v>26</c:v>
                </c:pt>
                <c:pt idx="70">
                  <c:v>25</c:v>
                </c:pt>
                <c:pt idx="71">
                  <c:v>77</c:v>
                </c:pt>
                <c:pt idx="72">
                  <c:v>32</c:v>
                </c:pt>
                <c:pt idx="73">
                  <c:v>50</c:v>
                </c:pt>
                <c:pt idx="74">
                  <c:v>44</c:v>
                </c:pt>
                <c:pt idx="75">
                  <c:v>107</c:v>
                </c:pt>
                <c:pt idx="76">
                  <c:v>97</c:v>
                </c:pt>
                <c:pt idx="77">
                  <c:v>65</c:v>
                </c:pt>
                <c:pt idx="78">
                  <c:v>94</c:v>
                </c:pt>
                <c:pt idx="79">
                  <c:v>50</c:v>
                </c:pt>
                <c:pt idx="80">
                  <c:v>50</c:v>
                </c:pt>
                <c:pt idx="81">
                  <c:v>50</c:v>
                </c:pt>
                <c:pt idx="82">
                  <c:v>50</c:v>
                </c:pt>
                <c:pt idx="83">
                  <c:v>50</c:v>
                </c:pt>
                <c:pt idx="84">
                  <c:v>50</c:v>
                </c:pt>
                <c:pt idx="85">
                  <c:v>30</c:v>
                </c:pt>
                <c:pt idx="86">
                  <c:v>52</c:v>
                </c:pt>
                <c:pt idx="87">
                  <c:v>25</c:v>
                </c:pt>
                <c:pt idx="88">
                  <c:v>50</c:v>
                </c:pt>
                <c:pt idx="89">
                  <c:v>75</c:v>
                </c:pt>
                <c:pt idx="90">
                  <c:v>60</c:v>
                </c:pt>
                <c:pt idx="91">
                  <c:v>55</c:v>
                </c:pt>
                <c:pt idx="92">
                  <c:v>60</c:v>
                </c:pt>
                <c:pt idx="93">
                  <c:v>50</c:v>
                </c:pt>
                <c:pt idx="94">
                  <c:v>50</c:v>
                </c:pt>
                <c:pt idx="95">
                  <c:v>50</c:v>
                </c:pt>
                <c:pt idx="96">
                  <c:v>50</c:v>
                </c:pt>
                <c:pt idx="97">
                  <c:v>50</c:v>
                </c:pt>
                <c:pt idx="98">
                  <c:v>74</c:v>
                </c:pt>
                <c:pt idx="99">
                  <c:v>50</c:v>
                </c:pt>
                <c:pt idx="100">
                  <c:v>70</c:v>
                </c:pt>
                <c:pt idx="101">
                  <c:v>80</c:v>
                </c:pt>
                <c:pt idx="102">
                  <c:v>50</c:v>
                </c:pt>
                <c:pt idx="103">
                  <c:v>50</c:v>
                </c:pt>
                <c:pt idx="104">
                  <c:v>60</c:v>
                </c:pt>
                <c:pt idx="105">
                  <c:v>60</c:v>
                </c:pt>
                <c:pt idx="106">
                  <c:v>78</c:v>
                </c:pt>
                <c:pt idx="107">
                  <c:v>95</c:v>
                </c:pt>
                <c:pt idx="108">
                  <c:v>75</c:v>
                </c:pt>
                <c:pt idx="109">
                  <c:v>60</c:v>
                </c:pt>
                <c:pt idx="110">
                  <c:v>60</c:v>
                </c:pt>
                <c:pt idx="111">
                  <c:v>80</c:v>
                </c:pt>
                <c:pt idx="112">
                  <c:v>75</c:v>
                </c:pt>
                <c:pt idx="113">
                  <c:v>75</c:v>
                </c:pt>
                <c:pt idx="114">
                  <c:v>75</c:v>
                </c:pt>
                <c:pt idx="115">
                  <c:v>75</c:v>
                </c:pt>
                <c:pt idx="116">
                  <c:v>50</c:v>
                </c:pt>
                <c:pt idx="117">
                  <c:v>75</c:v>
                </c:pt>
                <c:pt idx="118">
                  <c:v>75</c:v>
                </c:pt>
                <c:pt idx="119">
                  <c:v>75</c:v>
                </c:pt>
                <c:pt idx="120">
                  <c:v>40</c:v>
                </c:pt>
                <c:pt idx="121">
                  <c:v>35</c:v>
                </c:pt>
                <c:pt idx="122">
                  <c:v>115</c:v>
                </c:pt>
                <c:pt idx="123">
                  <c:v>40</c:v>
                </c:pt>
                <c:pt idx="124">
                  <c:v>54</c:v>
                </c:pt>
                <c:pt idx="125">
                  <c:v>57</c:v>
                </c:pt>
                <c:pt idx="126">
                  <c:v>45</c:v>
                </c:pt>
                <c:pt idx="127">
                  <c:v>72</c:v>
                </c:pt>
                <c:pt idx="128">
                  <c:v>35</c:v>
                </c:pt>
                <c:pt idx="129">
                  <c:v>35</c:v>
                </c:pt>
                <c:pt idx="130">
                  <c:v>45</c:v>
                </c:pt>
                <c:pt idx="131">
                  <c:v>78</c:v>
                </c:pt>
                <c:pt idx="132">
                  <c:v>45</c:v>
                </c:pt>
                <c:pt idx="133">
                  <c:v>69</c:v>
                </c:pt>
                <c:pt idx="134">
                  <c:v>50</c:v>
                </c:pt>
                <c:pt idx="135">
                  <c:v>74</c:v>
                </c:pt>
                <c:pt idx="136">
                  <c:v>35</c:v>
                </c:pt>
                <c:pt idx="137">
                  <c:v>50</c:v>
                </c:pt>
                <c:pt idx="138">
                  <c:v>55</c:v>
                </c:pt>
                <c:pt idx="139">
                  <c:v>50</c:v>
                </c:pt>
                <c:pt idx="140">
                  <c:v>55</c:v>
                </c:pt>
                <c:pt idx="141">
                  <c:v>81</c:v>
                </c:pt>
                <c:pt idx="142">
                  <c:v>40</c:v>
                </c:pt>
                <c:pt idx="143">
                  <c:v>35</c:v>
                </c:pt>
                <c:pt idx="144">
                  <c:v>37</c:v>
                </c:pt>
                <c:pt idx="145">
                  <c:v>78</c:v>
                </c:pt>
                <c:pt idx="146">
                  <c:v>70</c:v>
                </c:pt>
                <c:pt idx="147">
                  <c:v>70</c:v>
                </c:pt>
                <c:pt idx="148">
                  <c:v>35</c:v>
                </c:pt>
                <c:pt idx="149">
                  <c:v>70</c:v>
                </c:pt>
                <c:pt idx="150">
                  <c:v>97</c:v>
                </c:pt>
                <c:pt idx="151">
                  <c:v>101</c:v>
                </c:pt>
              </c:numCache>
            </c:numRef>
          </c:yVal>
          <c:smooth val="0"/>
          <c:extLst>
            <c:ext xmlns:c16="http://schemas.microsoft.com/office/drawing/2014/chart" uri="{C3380CC4-5D6E-409C-BE32-E72D297353CC}">
              <c16:uniqueId val="{0000005B-CA4E-458F-82B4-9694AF7835BD}"/>
            </c:ext>
          </c:extLst>
        </c:ser>
        <c:dLbls>
          <c:showLegendKey val="0"/>
          <c:showVal val="0"/>
          <c:showCatName val="0"/>
          <c:showSerName val="0"/>
          <c:showPercent val="0"/>
          <c:showBubbleSize val="0"/>
        </c:dLbls>
        <c:axId val="102628623"/>
        <c:axId val="2123106575"/>
      </c:scatterChart>
      <c:valAx>
        <c:axId val="102628623"/>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Recommended total annual N (kg/ha)</a:t>
                </a:r>
              </a:p>
            </c:rich>
          </c:tx>
          <c:layout>
            <c:manualLayout>
              <c:xMode val="edge"/>
              <c:yMode val="edge"/>
              <c:x val="0.35229046369203848"/>
              <c:y val="0.9100462962962963"/>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alpha val="97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2123106575"/>
        <c:crosses val="autoZero"/>
        <c:crossBetween val="midCat"/>
      </c:valAx>
      <c:valAx>
        <c:axId val="2123106575"/>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a:t>Yield (ton/ha)</a:t>
                </a:r>
              </a:p>
            </c:rich>
          </c:tx>
          <c:layout>
            <c:manualLayout>
              <c:xMode val="edge"/>
              <c:yMode val="edge"/>
              <c:x val="5.5555555555555558E-3"/>
              <c:y val="0.28388123359580053"/>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02628623"/>
        <c:crosses val="autoZero"/>
        <c:crossBetween val="midCat"/>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241FC8-3556-41E1-A97E-1AB06396B9A4}" type="doc">
      <dgm:prSet loTypeId="urn:microsoft.com/office/officeart/2008/layout/LinedList" loCatId="list" qsTypeId="urn:microsoft.com/office/officeart/2005/8/quickstyle/simple1#3" qsCatId="simple" csTypeId="urn:microsoft.com/office/officeart/2005/8/colors/accent1_2#2" csCatId="accent1" phldr="1"/>
      <dgm:spPr/>
      <dgm:t>
        <a:bodyPr/>
        <a:lstStyle/>
        <a:p>
          <a:endParaRPr lang="en-US"/>
        </a:p>
      </dgm:t>
    </dgm:pt>
    <dgm:pt modelId="{8345779B-556A-4F8C-ABE3-EF8E21CC4695}">
      <dgm:prSet/>
      <dgm:spPr/>
      <dgm:t>
        <a:bodyPr/>
        <a:lstStyle/>
        <a:p>
          <a:r>
            <a:rPr lang="en-ZA" b="1"/>
            <a:t>Summary</a:t>
          </a:r>
          <a:endParaRPr lang="en-US"/>
        </a:p>
      </dgm:t>
    </dgm:pt>
    <dgm:pt modelId="{98E9609A-20FC-4375-9566-6C92010A89DF}" type="parTrans" cxnId="{00A1B0B3-FCBC-4375-BEFF-B59BDC5800CB}">
      <dgm:prSet/>
      <dgm:spPr/>
      <dgm:t>
        <a:bodyPr/>
        <a:lstStyle/>
        <a:p>
          <a:endParaRPr lang="en-US"/>
        </a:p>
      </dgm:t>
    </dgm:pt>
    <dgm:pt modelId="{AE262C3F-440E-4691-B54E-062D458390C0}" type="sibTrans" cxnId="{00A1B0B3-FCBC-4375-BEFF-B59BDC5800CB}">
      <dgm:prSet/>
      <dgm:spPr/>
      <dgm:t>
        <a:bodyPr/>
        <a:lstStyle/>
        <a:p>
          <a:endParaRPr lang="en-US"/>
        </a:p>
      </dgm:t>
    </dgm:pt>
    <dgm:pt modelId="{5D500654-CC72-4C83-B45C-362B25A3A22B}">
      <dgm:prSet/>
      <dgm:spPr/>
      <dgm:t>
        <a:bodyPr/>
        <a:lstStyle/>
        <a:p>
          <a:r>
            <a:rPr lang="en-ZA" dirty="0"/>
            <a:t>Europe will continue to legislate in line with its objectives. </a:t>
          </a:r>
        </a:p>
        <a:p>
          <a:r>
            <a:rPr lang="en-ZA" dirty="0"/>
            <a:t>That is their prerogative. </a:t>
          </a:r>
          <a:endParaRPr lang="en-US" dirty="0"/>
        </a:p>
      </dgm:t>
    </dgm:pt>
    <dgm:pt modelId="{6B2C787F-FE47-4CA9-BFD6-3BCFDDC0C4E2}" type="parTrans" cxnId="{17EE971F-A317-4397-A0B8-9F6082D93EFD}">
      <dgm:prSet/>
      <dgm:spPr/>
      <dgm:t>
        <a:bodyPr/>
        <a:lstStyle/>
        <a:p>
          <a:endParaRPr lang="en-US"/>
        </a:p>
      </dgm:t>
    </dgm:pt>
    <dgm:pt modelId="{6EB0C103-1148-44F0-A1BE-AD65F0F9F6B1}" type="sibTrans" cxnId="{17EE971F-A317-4397-A0B8-9F6082D93EFD}">
      <dgm:prSet/>
      <dgm:spPr/>
      <dgm:t>
        <a:bodyPr/>
        <a:lstStyle/>
        <a:p>
          <a:endParaRPr lang="en-US"/>
        </a:p>
      </dgm:t>
    </dgm:pt>
    <dgm:pt modelId="{5D15ED77-3198-485D-BCDF-217B5AFA64D6}">
      <dgm:prSet/>
      <dgm:spPr/>
      <dgm:t>
        <a:bodyPr/>
        <a:lstStyle/>
        <a:p>
          <a:r>
            <a:rPr lang="en-ZA"/>
            <a:t>It is our responsibility to respond in a way that asserts the interests of producers and protect them from losing existing market shares. </a:t>
          </a:r>
          <a:endParaRPr lang="en-US"/>
        </a:p>
      </dgm:t>
    </dgm:pt>
    <dgm:pt modelId="{B12B4DCE-7C21-4AC4-B28A-2740D3E88DC1}" type="parTrans" cxnId="{F35DCD98-C6F4-4E51-BBB6-F88E941E658F}">
      <dgm:prSet/>
      <dgm:spPr/>
      <dgm:t>
        <a:bodyPr/>
        <a:lstStyle/>
        <a:p>
          <a:endParaRPr lang="en-US"/>
        </a:p>
      </dgm:t>
    </dgm:pt>
    <dgm:pt modelId="{8885623C-310D-49D3-A1D4-7BEBD15906E2}" type="sibTrans" cxnId="{F35DCD98-C6F4-4E51-BBB6-F88E941E658F}">
      <dgm:prSet/>
      <dgm:spPr/>
      <dgm:t>
        <a:bodyPr/>
        <a:lstStyle/>
        <a:p>
          <a:endParaRPr lang="en-US"/>
        </a:p>
      </dgm:t>
    </dgm:pt>
    <dgm:pt modelId="{715C612C-48AB-460B-9E00-2FB510007799}">
      <dgm:prSet/>
      <dgm:spPr/>
      <dgm:t>
        <a:bodyPr/>
        <a:lstStyle/>
        <a:p>
          <a:r>
            <a:rPr lang="en-ZA" dirty="0"/>
            <a:t>We should show a commitment to:</a:t>
          </a:r>
          <a:endParaRPr lang="en-US" dirty="0"/>
        </a:p>
      </dgm:t>
    </dgm:pt>
    <dgm:pt modelId="{50224A31-7EFA-4A33-B2A7-B85470D14395}" type="parTrans" cxnId="{988A534A-5275-4510-B28C-54377AB625C8}">
      <dgm:prSet/>
      <dgm:spPr/>
      <dgm:t>
        <a:bodyPr/>
        <a:lstStyle/>
        <a:p>
          <a:endParaRPr lang="en-US"/>
        </a:p>
      </dgm:t>
    </dgm:pt>
    <dgm:pt modelId="{559EC214-B1B6-4CC6-B016-A95D6BB7F4A8}" type="sibTrans" cxnId="{988A534A-5275-4510-B28C-54377AB625C8}">
      <dgm:prSet/>
      <dgm:spPr/>
      <dgm:t>
        <a:bodyPr/>
        <a:lstStyle/>
        <a:p>
          <a:endParaRPr lang="en-US"/>
        </a:p>
      </dgm:t>
    </dgm:pt>
    <dgm:pt modelId="{5C37F340-0855-4933-8DFF-BF0A77A8AF88}">
      <dgm:prSet/>
      <dgm:spPr/>
      <dgm:t>
        <a:bodyPr/>
        <a:lstStyle/>
        <a:p>
          <a:r>
            <a:rPr lang="en-ZA"/>
            <a:t>Uphold the vision of FERTASA</a:t>
          </a:r>
          <a:endParaRPr lang="en-US"/>
        </a:p>
      </dgm:t>
    </dgm:pt>
    <dgm:pt modelId="{DAF47FE7-1D77-46EA-A51D-8723E421DA7C}" type="parTrans" cxnId="{40467BB0-A809-4AF0-9812-0E63D5E6AE80}">
      <dgm:prSet/>
      <dgm:spPr/>
      <dgm:t>
        <a:bodyPr/>
        <a:lstStyle/>
        <a:p>
          <a:endParaRPr lang="en-US"/>
        </a:p>
      </dgm:t>
    </dgm:pt>
    <dgm:pt modelId="{5BEFCC17-284D-498E-81AE-DD5C7F192690}" type="sibTrans" cxnId="{40467BB0-A809-4AF0-9812-0E63D5E6AE80}">
      <dgm:prSet/>
      <dgm:spPr/>
      <dgm:t>
        <a:bodyPr/>
        <a:lstStyle/>
        <a:p>
          <a:endParaRPr lang="en-US"/>
        </a:p>
      </dgm:t>
    </dgm:pt>
    <dgm:pt modelId="{CFB96D99-6AC1-474D-A68A-F0A558F07FE8}">
      <dgm:prSet/>
      <dgm:spPr/>
      <dgm:t>
        <a:bodyPr/>
        <a:lstStyle/>
        <a:p>
          <a:r>
            <a:rPr lang="en-ZA" dirty="0"/>
            <a:t>Respect the role that </a:t>
          </a:r>
          <a:r>
            <a:rPr lang="en-ZA"/>
            <a:t>SACNASP is </a:t>
          </a:r>
          <a:r>
            <a:rPr lang="en-ZA" dirty="0"/>
            <a:t>supposed to play, and if you are registered, honour the code of conduct.</a:t>
          </a:r>
          <a:endParaRPr lang="en-US" dirty="0"/>
        </a:p>
      </dgm:t>
    </dgm:pt>
    <dgm:pt modelId="{3F4EC0C8-326E-4B25-A08F-982C1A771A6D}" type="parTrans" cxnId="{78AF35DE-3C62-4339-8498-D5C4C3997ADD}">
      <dgm:prSet/>
      <dgm:spPr/>
      <dgm:t>
        <a:bodyPr/>
        <a:lstStyle/>
        <a:p>
          <a:endParaRPr lang="en-US"/>
        </a:p>
      </dgm:t>
    </dgm:pt>
    <dgm:pt modelId="{051A2F21-68AA-4F09-9759-8DF9EFDE68AB}" type="sibTrans" cxnId="{78AF35DE-3C62-4339-8498-D5C4C3997ADD}">
      <dgm:prSet/>
      <dgm:spPr/>
      <dgm:t>
        <a:bodyPr/>
        <a:lstStyle/>
        <a:p>
          <a:endParaRPr lang="en-US"/>
        </a:p>
      </dgm:t>
    </dgm:pt>
    <dgm:pt modelId="{630DAB68-9BE3-41B5-9EC2-FFA6DD3DAEFF}">
      <dgm:prSet/>
      <dgm:spPr/>
      <dgm:t>
        <a:bodyPr/>
        <a:lstStyle/>
        <a:p>
          <a:r>
            <a:rPr lang="en-ZA"/>
            <a:t>Being subservient to science and reputable research to correct our thinking and direct our advice, to the benefit of our clients.</a:t>
          </a:r>
          <a:endParaRPr lang="en-US"/>
        </a:p>
      </dgm:t>
    </dgm:pt>
    <dgm:pt modelId="{0E501224-50CE-4451-8852-7339F9CA7AE2}" type="parTrans" cxnId="{2098505C-060A-42E8-A90E-57C82DE3E3DA}">
      <dgm:prSet/>
      <dgm:spPr/>
      <dgm:t>
        <a:bodyPr/>
        <a:lstStyle/>
        <a:p>
          <a:endParaRPr lang="en-US"/>
        </a:p>
      </dgm:t>
    </dgm:pt>
    <dgm:pt modelId="{74A9DB4D-84E9-4FEB-A8AA-6AB65792F0AC}" type="sibTrans" cxnId="{2098505C-060A-42E8-A90E-57C82DE3E3DA}">
      <dgm:prSet/>
      <dgm:spPr/>
      <dgm:t>
        <a:bodyPr/>
        <a:lstStyle/>
        <a:p>
          <a:endParaRPr lang="en-US"/>
        </a:p>
      </dgm:t>
    </dgm:pt>
    <dgm:pt modelId="{95BA6C68-15A7-4127-95FC-FF5EB7FFC2F0}" type="pres">
      <dgm:prSet presAssocID="{DB241FC8-3556-41E1-A97E-1AB06396B9A4}" presName="vert0" presStyleCnt="0">
        <dgm:presLayoutVars>
          <dgm:dir/>
          <dgm:animOne val="branch"/>
          <dgm:animLvl val="lvl"/>
        </dgm:presLayoutVars>
      </dgm:prSet>
      <dgm:spPr/>
    </dgm:pt>
    <dgm:pt modelId="{9139BA6E-F9B6-43AC-BBDF-9E07270DAFBB}" type="pres">
      <dgm:prSet presAssocID="{8345779B-556A-4F8C-ABE3-EF8E21CC4695}" presName="thickLine" presStyleLbl="alignNode1" presStyleIdx="0" presStyleCnt="2"/>
      <dgm:spPr/>
    </dgm:pt>
    <dgm:pt modelId="{E0C06017-9045-482D-B650-674E64FC5A45}" type="pres">
      <dgm:prSet presAssocID="{8345779B-556A-4F8C-ABE3-EF8E21CC4695}" presName="horz1" presStyleCnt="0"/>
      <dgm:spPr/>
    </dgm:pt>
    <dgm:pt modelId="{4683C98C-4C6E-47BD-9974-472D3FFAAFBC}" type="pres">
      <dgm:prSet presAssocID="{8345779B-556A-4F8C-ABE3-EF8E21CC4695}" presName="tx1" presStyleLbl="revTx" presStyleIdx="0" presStyleCnt="7"/>
      <dgm:spPr/>
    </dgm:pt>
    <dgm:pt modelId="{606607C4-3564-49BF-9A72-56CC8BC17F1B}" type="pres">
      <dgm:prSet presAssocID="{8345779B-556A-4F8C-ABE3-EF8E21CC4695}" presName="vert1" presStyleCnt="0"/>
      <dgm:spPr/>
    </dgm:pt>
    <dgm:pt modelId="{607A27EF-8D50-416C-B148-D8FFBB41EA67}" type="pres">
      <dgm:prSet presAssocID="{5D500654-CC72-4C83-B45C-362B25A3A22B}" presName="vertSpace2a" presStyleCnt="0"/>
      <dgm:spPr/>
    </dgm:pt>
    <dgm:pt modelId="{C6F33D07-3030-45DC-844A-C0F46D2FE565}" type="pres">
      <dgm:prSet presAssocID="{5D500654-CC72-4C83-B45C-362B25A3A22B}" presName="horz2" presStyleCnt="0"/>
      <dgm:spPr/>
    </dgm:pt>
    <dgm:pt modelId="{1FEE300A-A7C7-46D8-B9D8-59D749446DB4}" type="pres">
      <dgm:prSet presAssocID="{5D500654-CC72-4C83-B45C-362B25A3A22B}" presName="horzSpace2" presStyleCnt="0"/>
      <dgm:spPr/>
    </dgm:pt>
    <dgm:pt modelId="{EC50DB4B-8BA5-44EC-9E77-69C760D07732}" type="pres">
      <dgm:prSet presAssocID="{5D500654-CC72-4C83-B45C-362B25A3A22B}" presName="tx2" presStyleLbl="revTx" presStyleIdx="1" presStyleCnt="7"/>
      <dgm:spPr/>
    </dgm:pt>
    <dgm:pt modelId="{B62AA655-7EAA-4676-8870-AE8493438025}" type="pres">
      <dgm:prSet presAssocID="{5D500654-CC72-4C83-B45C-362B25A3A22B}" presName="vert2" presStyleCnt="0"/>
      <dgm:spPr/>
    </dgm:pt>
    <dgm:pt modelId="{5130CD8E-6C44-487D-BFA7-74CF4EA7C59E}" type="pres">
      <dgm:prSet presAssocID="{5D500654-CC72-4C83-B45C-362B25A3A22B}" presName="thinLine2b" presStyleLbl="callout" presStyleIdx="0" presStyleCnt="5"/>
      <dgm:spPr/>
    </dgm:pt>
    <dgm:pt modelId="{47014BAC-E73D-4F2F-9B8C-84E3F3005DEE}" type="pres">
      <dgm:prSet presAssocID="{5D500654-CC72-4C83-B45C-362B25A3A22B}" presName="vertSpace2b" presStyleCnt="0"/>
      <dgm:spPr/>
    </dgm:pt>
    <dgm:pt modelId="{3E00F91F-ED15-4513-9B6A-C397BCFD700D}" type="pres">
      <dgm:prSet presAssocID="{5D15ED77-3198-485D-BCDF-217B5AFA64D6}" presName="horz2" presStyleCnt="0"/>
      <dgm:spPr/>
    </dgm:pt>
    <dgm:pt modelId="{0306031E-2705-4B08-A4FF-63F9582AC603}" type="pres">
      <dgm:prSet presAssocID="{5D15ED77-3198-485D-BCDF-217B5AFA64D6}" presName="horzSpace2" presStyleCnt="0"/>
      <dgm:spPr/>
    </dgm:pt>
    <dgm:pt modelId="{253DB024-B3E8-4EB8-AEAD-62B317BE3E6D}" type="pres">
      <dgm:prSet presAssocID="{5D15ED77-3198-485D-BCDF-217B5AFA64D6}" presName="tx2" presStyleLbl="revTx" presStyleIdx="2" presStyleCnt="7"/>
      <dgm:spPr/>
    </dgm:pt>
    <dgm:pt modelId="{41CFE3FF-FD40-4196-82AF-CF83D1427E11}" type="pres">
      <dgm:prSet presAssocID="{5D15ED77-3198-485D-BCDF-217B5AFA64D6}" presName="vert2" presStyleCnt="0"/>
      <dgm:spPr/>
    </dgm:pt>
    <dgm:pt modelId="{720118D3-A625-43F2-8826-994A3E3948BC}" type="pres">
      <dgm:prSet presAssocID="{5D15ED77-3198-485D-BCDF-217B5AFA64D6}" presName="thinLine2b" presStyleLbl="callout" presStyleIdx="1" presStyleCnt="5"/>
      <dgm:spPr/>
    </dgm:pt>
    <dgm:pt modelId="{197F7C50-7121-473B-A5E7-7A98D0C52B1E}" type="pres">
      <dgm:prSet presAssocID="{5D15ED77-3198-485D-BCDF-217B5AFA64D6}" presName="vertSpace2b" presStyleCnt="0"/>
      <dgm:spPr/>
    </dgm:pt>
    <dgm:pt modelId="{1F0FAF9F-B829-4A29-BE37-52341EA60F98}" type="pres">
      <dgm:prSet presAssocID="{715C612C-48AB-460B-9E00-2FB510007799}" presName="thickLine" presStyleLbl="alignNode1" presStyleIdx="1" presStyleCnt="2" custLinFactNeighborY="-2252"/>
      <dgm:spPr/>
    </dgm:pt>
    <dgm:pt modelId="{186AD1FC-25A4-46B3-A56B-FB53EBF4C2C6}" type="pres">
      <dgm:prSet presAssocID="{715C612C-48AB-460B-9E00-2FB510007799}" presName="horz1" presStyleCnt="0"/>
      <dgm:spPr/>
    </dgm:pt>
    <dgm:pt modelId="{D8B67BF5-10F3-4406-BF04-BEC6A514A0BD}" type="pres">
      <dgm:prSet presAssocID="{715C612C-48AB-460B-9E00-2FB510007799}" presName="tx1" presStyleLbl="revTx" presStyleIdx="3" presStyleCnt="7"/>
      <dgm:spPr/>
    </dgm:pt>
    <dgm:pt modelId="{76BD56CD-7667-4F70-8F09-DA8D7181F27D}" type="pres">
      <dgm:prSet presAssocID="{715C612C-48AB-460B-9E00-2FB510007799}" presName="vert1" presStyleCnt="0"/>
      <dgm:spPr/>
    </dgm:pt>
    <dgm:pt modelId="{315E00E4-D29C-4791-B04A-0A1C0185CBFB}" type="pres">
      <dgm:prSet presAssocID="{5C37F340-0855-4933-8DFF-BF0A77A8AF88}" presName="vertSpace2a" presStyleCnt="0"/>
      <dgm:spPr/>
    </dgm:pt>
    <dgm:pt modelId="{7C167E87-A68A-40B7-9737-707317D06DBA}" type="pres">
      <dgm:prSet presAssocID="{5C37F340-0855-4933-8DFF-BF0A77A8AF88}" presName="horz2" presStyleCnt="0"/>
      <dgm:spPr/>
    </dgm:pt>
    <dgm:pt modelId="{196D29CA-7685-4589-B882-ADF34BB3B2CB}" type="pres">
      <dgm:prSet presAssocID="{5C37F340-0855-4933-8DFF-BF0A77A8AF88}" presName="horzSpace2" presStyleCnt="0"/>
      <dgm:spPr/>
    </dgm:pt>
    <dgm:pt modelId="{273E7E49-99CA-4D0B-B041-6EC856A9C5FF}" type="pres">
      <dgm:prSet presAssocID="{5C37F340-0855-4933-8DFF-BF0A77A8AF88}" presName="tx2" presStyleLbl="revTx" presStyleIdx="4" presStyleCnt="7"/>
      <dgm:spPr/>
    </dgm:pt>
    <dgm:pt modelId="{65554013-1C3B-4992-A959-5D09D02C9583}" type="pres">
      <dgm:prSet presAssocID="{5C37F340-0855-4933-8DFF-BF0A77A8AF88}" presName="vert2" presStyleCnt="0"/>
      <dgm:spPr/>
    </dgm:pt>
    <dgm:pt modelId="{C456B4C4-E0D4-4497-B570-9933BB7E13B4}" type="pres">
      <dgm:prSet presAssocID="{5C37F340-0855-4933-8DFF-BF0A77A8AF88}" presName="thinLine2b" presStyleLbl="callout" presStyleIdx="2" presStyleCnt="5"/>
      <dgm:spPr/>
    </dgm:pt>
    <dgm:pt modelId="{861279C8-A1F1-4005-BB52-C18030F18363}" type="pres">
      <dgm:prSet presAssocID="{5C37F340-0855-4933-8DFF-BF0A77A8AF88}" presName="vertSpace2b" presStyleCnt="0"/>
      <dgm:spPr/>
    </dgm:pt>
    <dgm:pt modelId="{1534CBF8-60B8-457D-AC39-961D3E61956D}" type="pres">
      <dgm:prSet presAssocID="{CFB96D99-6AC1-474D-A68A-F0A558F07FE8}" presName="horz2" presStyleCnt="0"/>
      <dgm:spPr/>
    </dgm:pt>
    <dgm:pt modelId="{BE6DAE85-86F9-4868-9C2D-D12865FBBA8E}" type="pres">
      <dgm:prSet presAssocID="{CFB96D99-6AC1-474D-A68A-F0A558F07FE8}" presName="horzSpace2" presStyleCnt="0"/>
      <dgm:spPr/>
    </dgm:pt>
    <dgm:pt modelId="{2A7CB406-E283-4E89-B21A-88B48C4BEB5C}" type="pres">
      <dgm:prSet presAssocID="{CFB96D99-6AC1-474D-A68A-F0A558F07FE8}" presName="tx2" presStyleLbl="revTx" presStyleIdx="5" presStyleCnt="7"/>
      <dgm:spPr/>
    </dgm:pt>
    <dgm:pt modelId="{56E99BFD-74ED-4161-AA35-74D425B089B6}" type="pres">
      <dgm:prSet presAssocID="{CFB96D99-6AC1-474D-A68A-F0A558F07FE8}" presName="vert2" presStyleCnt="0"/>
      <dgm:spPr/>
    </dgm:pt>
    <dgm:pt modelId="{4A2AA824-4118-4430-AD25-37B362201A8B}" type="pres">
      <dgm:prSet presAssocID="{CFB96D99-6AC1-474D-A68A-F0A558F07FE8}" presName="thinLine2b" presStyleLbl="callout" presStyleIdx="3" presStyleCnt="5"/>
      <dgm:spPr/>
    </dgm:pt>
    <dgm:pt modelId="{7937ADE7-CA87-4FBD-99E7-1F84979C011A}" type="pres">
      <dgm:prSet presAssocID="{CFB96D99-6AC1-474D-A68A-F0A558F07FE8}" presName="vertSpace2b" presStyleCnt="0"/>
      <dgm:spPr/>
    </dgm:pt>
    <dgm:pt modelId="{82C46410-D86F-40BA-AB9A-04277A7C7A25}" type="pres">
      <dgm:prSet presAssocID="{630DAB68-9BE3-41B5-9EC2-FFA6DD3DAEFF}" presName="horz2" presStyleCnt="0"/>
      <dgm:spPr/>
    </dgm:pt>
    <dgm:pt modelId="{B12B32BF-DADF-40CD-8BEC-721FD0070D5F}" type="pres">
      <dgm:prSet presAssocID="{630DAB68-9BE3-41B5-9EC2-FFA6DD3DAEFF}" presName="horzSpace2" presStyleCnt="0"/>
      <dgm:spPr/>
    </dgm:pt>
    <dgm:pt modelId="{0516F1C5-8335-4E18-925F-B73C31CC7096}" type="pres">
      <dgm:prSet presAssocID="{630DAB68-9BE3-41B5-9EC2-FFA6DD3DAEFF}" presName="tx2" presStyleLbl="revTx" presStyleIdx="6" presStyleCnt="7"/>
      <dgm:spPr/>
    </dgm:pt>
    <dgm:pt modelId="{D4EAE8C9-CE4F-4C36-8B01-C5E860A7EE00}" type="pres">
      <dgm:prSet presAssocID="{630DAB68-9BE3-41B5-9EC2-FFA6DD3DAEFF}" presName="vert2" presStyleCnt="0"/>
      <dgm:spPr/>
    </dgm:pt>
    <dgm:pt modelId="{8F718D34-CA80-414D-AA7D-7CFDE91EF9AD}" type="pres">
      <dgm:prSet presAssocID="{630DAB68-9BE3-41B5-9EC2-FFA6DD3DAEFF}" presName="thinLine2b" presStyleLbl="callout" presStyleIdx="4" presStyleCnt="5"/>
      <dgm:spPr/>
    </dgm:pt>
    <dgm:pt modelId="{C9A1BDB6-D256-4234-BD1B-831E8DFF91B5}" type="pres">
      <dgm:prSet presAssocID="{630DAB68-9BE3-41B5-9EC2-FFA6DD3DAEFF}" presName="vertSpace2b" presStyleCnt="0"/>
      <dgm:spPr/>
    </dgm:pt>
  </dgm:ptLst>
  <dgm:cxnLst>
    <dgm:cxn modelId="{17EE971F-A317-4397-A0B8-9F6082D93EFD}" srcId="{8345779B-556A-4F8C-ABE3-EF8E21CC4695}" destId="{5D500654-CC72-4C83-B45C-362B25A3A22B}" srcOrd="0" destOrd="0" parTransId="{6B2C787F-FE47-4CA9-BFD6-3BCFDDC0C4E2}" sibTransId="{6EB0C103-1148-44F0-A1BE-AD65F0F9F6B1}"/>
    <dgm:cxn modelId="{84AEB322-5216-41FD-88DB-182A9B35E2C9}" type="presOf" srcId="{8345779B-556A-4F8C-ABE3-EF8E21CC4695}" destId="{4683C98C-4C6E-47BD-9974-472D3FFAAFBC}" srcOrd="0" destOrd="0" presId="urn:microsoft.com/office/officeart/2008/layout/LinedList"/>
    <dgm:cxn modelId="{5C58802E-93FD-444B-A73B-C6F2F6E1A4AA}" type="presOf" srcId="{5C37F340-0855-4933-8DFF-BF0A77A8AF88}" destId="{273E7E49-99CA-4D0B-B041-6EC856A9C5FF}" srcOrd="0" destOrd="0" presId="urn:microsoft.com/office/officeart/2008/layout/LinedList"/>
    <dgm:cxn modelId="{1632003F-5C13-46FD-B154-A931FD2CB05E}" type="presOf" srcId="{5D500654-CC72-4C83-B45C-362B25A3A22B}" destId="{EC50DB4B-8BA5-44EC-9E77-69C760D07732}" srcOrd="0" destOrd="0" presId="urn:microsoft.com/office/officeart/2008/layout/LinedList"/>
    <dgm:cxn modelId="{2098505C-060A-42E8-A90E-57C82DE3E3DA}" srcId="{715C612C-48AB-460B-9E00-2FB510007799}" destId="{630DAB68-9BE3-41B5-9EC2-FFA6DD3DAEFF}" srcOrd="2" destOrd="0" parTransId="{0E501224-50CE-4451-8852-7339F9CA7AE2}" sibTransId="{74A9DB4D-84E9-4FEB-A8AA-6AB65792F0AC}"/>
    <dgm:cxn modelId="{B3C50069-0717-4BFA-A22C-82B6F6E72E8F}" type="presOf" srcId="{CFB96D99-6AC1-474D-A68A-F0A558F07FE8}" destId="{2A7CB406-E283-4E89-B21A-88B48C4BEB5C}" srcOrd="0" destOrd="0" presId="urn:microsoft.com/office/officeart/2008/layout/LinedList"/>
    <dgm:cxn modelId="{988A534A-5275-4510-B28C-54377AB625C8}" srcId="{DB241FC8-3556-41E1-A97E-1AB06396B9A4}" destId="{715C612C-48AB-460B-9E00-2FB510007799}" srcOrd="1" destOrd="0" parTransId="{50224A31-7EFA-4A33-B2A7-B85470D14395}" sibTransId="{559EC214-B1B6-4CC6-B016-A95D6BB7F4A8}"/>
    <dgm:cxn modelId="{5411FA4D-06C3-4FCE-9C42-B9309366ABFB}" type="presOf" srcId="{5D15ED77-3198-485D-BCDF-217B5AFA64D6}" destId="{253DB024-B3E8-4EB8-AEAD-62B317BE3E6D}" srcOrd="0" destOrd="0" presId="urn:microsoft.com/office/officeart/2008/layout/LinedList"/>
    <dgm:cxn modelId="{2F6E1C4F-4DF1-4552-8596-2240004CCD61}" type="presOf" srcId="{630DAB68-9BE3-41B5-9EC2-FFA6DD3DAEFF}" destId="{0516F1C5-8335-4E18-925F-B73C31CC7096}" srcOrd="0" destOrd="0" presId="urn:microsoft.com/office/officeart/2008/layout/LinedList"/>
    <dgm:cxn modelId="{F35DCD98-C6F4-4E51-BBB6-F88E941E658F}" srcId="{8345779B-556A-4F8C-ABE3-EF8E21CC4695}" destId="{5D15ED77-3198-485D-BCDF-217B5AFA64D6}" srcOrd="1" destOrd="0" parTransId="{B12B4DCE-7C21-4AC4-B28A-2740D3E88DC1}" sibTransId="{8885623C-310D-49D3-A1D4-7BEBD15906E2}"/>
    <dgm:cxn modelId="{40467BB0-A809-4AF0-9812-0E63D5E6AE80}" srcId="{715C612C-48AB-460B-9E00-2FB510007799}" destId="{5C37F340-0855-4933-8DFF-BF0A77A8AF88}" srcOrd="0" destOrd="0" parTransId="{DAF47FE7-1D77-46EA-A51D-8723E421DA7C}" sibTransId="{5BEFCC17-284D-498E-81AE-DD5C7F192690}"/>
    <dgm:cxn modelId="{00A1B0B3-FCBC-4375-BEFF-B59BDC5800CB}" srcId="{DB241FC8-3556-41E1-A97E-1AB06396B9A4}" destId="{8345779B-556A-4F8C-ABE3-EF8E21CC4695}" srcOrd="0" destOrd="0" parTransId="{98E9609A-20FC-4375-9566-6C92010A89DF}" sibTransId="{AE262C3F-440E-4691-B54E-062D458390C0}"/>
    <dgm:cxn modelId="{E301E8B5-ACDA-441B-855C-4C3BF55A1C09}" type="presOf" srcId="{DB241FC8-3556-41E1-A97E-1AB06396B9A4}" destId="{95BA6C68-15A7-4127-95FC-FF5EB7FFC2F0}" srcOrd="0" destOrd="0" presId="urn:microsoft.com/office/officeart/2008/layout/LinedList"/>
    <dgm:cxn modelId="{78AF35DE-3C62-4339-8498-D5C4C3997ADD}" srcId="{715C612C-48AB-460B-9E00-2FB510007799}" destId="{CFB96D99-6AC1-474D-A68A-F0A558F07FE8}" srcOrd="1" destOrd="0" parTransId="{3F4EC0C8-326E-4B25-A08F-982C1A771A6D}" sibTransId="{051A2F21-68AA-4F09-9759-8DF9EFDE68AB}"/>
    <dgm:cxn modelId="{C4B062E5-8157-4961-B60C-3036F8384EC4}" type="presOf" srcId="{715C612C-48AB-460B-9E00-2FB510007799}" destId="{D8B67BF5-10F3-4406-BF04-BEC6A514A0BD}" srcOrd="0" destOrd="0" presId="urn:microsoft.com/office/officeart/2008/layout/LinedList"/>
    <dgm:cxn modelId="{A51E3115-4477-49B7-8687-3B12DEE7828F}" type="presParOf" srcId="{95BA6C68-15A7-4127-95FC-FF5EB7FFC2F0}" destId="{9139BA6E-F9B6-43AC-BBDF-9E07270DAFBB}" srcOrd="0" destOrd="0" presId="urn:microsoft.com/office/officeart/2008/layout/LinedList"/>
    <dgm:cxn modelId="{163C4BDF-DBD6-4E3F-B769-D45669D9605A}" type="presParOf" srcId="{95BA6C68-15A7-4127-95FC-FF5EB7FFC2F0}" destId="{E0C06017-9045-482D-B650-674E64FC5A45}" srcOrd="1" destOrd="0" presId="urn:microsoft.com/office/officeart/2008/layout/LinedList"/>
    <dgm:cxn modelId="{8EAAFE0B-5335-4801-8348-461C7D0090B6}" type="presParOf" srcId="{E0C06017-9045-482D-B650-674E64FC5A45}" destId="{4683C98C-4C6E-47BD-9974-472D3FFAAFBC}" srcOrd="0" destOrd="0" presId="urn:microsoft.com/office/officeart/2008/layout/LinedList"/>
    <dgm:cxn modelId="{C0BAF82F-6DAA-405C-A8FF-844D0C93836A}" type="presParOf" srcId="{E0C06017-9045-482D-B650-674E64FC5A45}" destId="{606607C4-3564-49BF-9A72-56CC8BC17F1B}" srcOrd="1" destOrd="0" presId="urn:microsoft.com/office/officeart/2008/layout/LinedList"/>
    <dgm:cxn modelId="{789CFF4A-C73F-46CB-8FF5-0AB0BE0226C3}" type="presParOf" srcId="{606607C4-3564-49BF-9A72-56CC8BC17F1B}" destId="{607A27EF-8D50-416C-B148-D8FFBB41EA67}" srcOrd="0" destOrd="0" presId="urn:microsoft.com/office/officeart/2008/layout/LinedList"/>
    <dgm:cxn modelId="{280917F7-F577-45BD-BA71-23DF6B381CAA}" type="presParOf" srcId="{606607C4-3564-49BF-9A72-56CC8BC17F1B}" destId="{C6F33D07-3030-45DC-844A-C0F46D2FE565}" srcOrd="1" destOrd="0" presId="urn:microsoft.com/office/officeart/2008/layout/LinedList"/>
    <dgm:cxn modelId="{C41236EA-4EE3-4373-9F6F-4E020E1A9AE2}" type="presParOf" srcId="{C6F33D07-3030-45DC-844A-C0F46D2FE565}" destId="{1FEE300A-A7C7-46D8-B9D8-59D749446DB4}" srcOrd="0" destOrd="0" presId="urn:microsoft.com/office/officeart/2008/layout/LinedList"/>
    <dgm:cxn modelId="{651CFD8E-ECA3-4F8A-834D-602FB92556A0}" type="presParOf" srcId="{C6F33D07-3030-45DC-844A-C0F46D2FE565}" destId="{EC50DB4B-8BA5-44EC-9E77-69C760D07732}" srcOrd="1" destOrd="0" presId="urn:microsoft.com/office/officeart/2008/layout/LinedList"/>
    <dgm:cxn modelId="{3CEB0223-00C1-41D6-AA01-BB7210DFF498}" type="presParOf" srcId="{C6F33D07-3030-45DC-844A-C0F46D2FE565}" destId="{B62AA655-7EAA-4676-8870-AE8493438025}" srcOrd="2" destOrd="0" presId="urn:microsoft.com/office/officeart/2008/layout/LinedList"/>
    <dgm:cxn modelId="{AF13BD61-1B8F-478B-9362-C0A84358441D}" type="presParOf" srcId="{606607C4-3564-49BF-9A72-56CC8BC17F1B}" destId="{5130CD8E-6C44-487D-BFA7-74CF4EA7C59E}" srcOrd="2" destOrd="0" presId="urn:microsoft.com/office/officeart/2008/layout/LinedList"/>
    <dgm:cxn modelId="{BA4E4217-57D9-4183-B607-46C72B478B0D}" type="presParOf" srcId="{606607C4-3564-49BF-9A72-56CC8BC17F1B}" destId="{47014BAC-E73D-4F2F-9B8C-84E3F3005DEE}" srcOrd="3" destOrd="0" presId="urn:microsoft.com/office/officeart/2008/layout/LinedList"/>
    <dgm:cxn modelId="{7FBB16EC-B2AB-46A3-ABB5-D1A3C57A6E85}" type="presParOf" srcId="{606607C4-3564-49BF-9A72-56CC8BC17F1B}" destId="{3E00F91F-ED15-4513-9B6A-C397BCFD700D}" srcOrd="4" destOrd="0" presId="urn:microsoft.com/office/officeart/2008/layout/LinedList"/>
    <dgm:cxn modelId="{E9003132-5B8E-4F3F-ABD0-9B7D891B9662}" type="presParOf" srcId="{3E00F91F-ED15-4513-9B6A-C397BCFD700D}" destId="{0306031E-2705-4B08-A4FF-63F9582AC603}" srcOrd="0" destOrd="0" presId="urn:microsoft.com/office/officeart/2008/layout/LinedList"/>
    <dgm:cxn modelId="{28EDCA01-FBE0-4792-BB83-F65BD9D50A06}" type="presParOf" srcId="{3E00F91F-ED15-4513-9B6A-C397BCFD700D}" destId="{253DB024-B3E8-4EB8-AEAD-62B317BE3E6D}" srcOrd="1" destOrd="0" presId="urn:microsoft.com/office/officeart/2008/layout/LinedList"/>
    <dgm:cxn modelId="{78C76AD8-FCF4-4B6F-A6F8-DDD60987C1A1}" type="presParOf" srcId="{3E00F91F-ED15-4513-9B6A-C397BCFD700D}" destId="{41CFE3FF-FD40-4196-82AF-CF83D1427E11}" srcOrd="2" destOrd="0" presId="urn:microsoft.com/office/officeart/2008/layout/LinedList"/>
    <dgm:cxn modelId="{CC2FA456-22DE-4A82-8A63-AD003B02095F}" type="presParOf" srcId="{606607C4-3564-49BF-9A72-56CC8BC17F1B}" destId="{720118D3-A625-43F2-8826-994A3E3948BC}" srcOrd="5" destOrd="0" presId="urn:microsoft.com/office/officeart/2008/layout/LinedList"/>
    <dgm:cxn modelId="{FCCB54A6-0FCB-4B6C-8C45-9B5A83276311}" type="presParOf" srcId="{606607C4-3564-49BF-9A72-56CC8BC17F1B}" destId="{197F7C50-7121-473B-A5E7-7A98D0C52B1E}" srcOrd="6" destOrd="0" presId="urn:microsoft.com/office/officeart/2008/layout/LinedList"/>
    <dgm:cxn modelId="{7F7FBB18-BF07-4C60-B2CB-8E49C9B9BB9C}" type="presParOf" srcId="{95BA6C68-15A7-4127-95FC-FF5EB7FFC2F0}" destId="{1F0FAF9F-B829-4A29-BE37-52341EA60F98}" srcOrd="2" destOrd="0" presId="urn:microsoft.com/office/officeart/2008/layout/LinedList"/>
    <dgm:cxn modelId="{8B3014B0-8BD7-4FDA-8317-CE4260D8D356}" type="presParOf" srcId="{95BA6C68-15A7-4127-95FC-FF5EB7FFC2F0}" destId="{186AD1FC-25A4-46B3-A56B-FB53EBF4C2C6}" srcOrd="3" destOrd="0" presId="urn:microsoft.com/office/officeart/2008/layout/LinedList"/>
    <dgm:cxn modelId="{EA287010-F26F-4A12-B5D3-3B6AF6695811}" type="presParOf" srcId="{186AD1FC-25A4-46B3-A56B-FB53EBF4C2C6}" destId="{D8B67BF5-10F3-4406-BF04-BEC6A514A0BD}" srcOrd="0" destOrd="0" presId="urn:microsoft.com/office/officeart/2008/layout/LinedList"/>
    <dgm:cxn modelId="{9BA4736A-1CC8-45D9-AFFF-423F7FB99B8B}" type="presParOf" srcId="{186AD1FC-25A4-46B3-A56B-FB53EBF4C2C6}" destId="{76BD56CD-7667-4F70-8F09-DA8D7181F27D}" srcOrd="1" destOrd="0" presId="urn:microsoft.com/office/officeart/2008/layout/LinedList"/>
    <dgm:cxn modelId="{545DC4A7-7A84-4537-A8EF-FDB53DE74A6D}" type="presParOf" srcId="{76BD56CD-7667-4F70-8F09-DA8D7181F27D}" destId="{315E00E4-D29C-4791-B04A-0A1C0185CBFB}" srcOrd="0" destOrd="0" presId="urn:microsoft.com/office/officeart/2008/layout/LinedList"/>
    <dgm:cxn modelId="{D4721CBF-0F00-40BE-A029-9A1BA7500849}" type="presParOf" srcId="{76BD56CD-7667-4F70-8F09-DA8D7181F27D}" destId="{7C167E87-A68A-40B7-9737-707317D06DBA}" srcOrd="1" destOrd="0" presId="urn:microsoft.com/office/officeart/2008/layout/LinedList"/>
    <dgm:cxn modelId="{CE65AD41-D13B-45F6-980B-791D19A652F1}" type="presParOf" srcId="{7C167E87-A68A-40B7-9737-707317D06DBA}" destId="{196D29CA-7685-4589-B882-ADF34BB3B2CB}" srcOrd="0" destOrd="0" presId="urn:microsoft.com/office/officeart/2008/layout/LinedList"/>
    <dgm:cxn modelId="{27BB46D2-A396-43AB-A70D-FE2C9599704D}" type="presParOf" srcId="{7C167E87-A68A-40B7-9737-707317D06DBA}" destId="{273E7E49-99CA-4D0B-B041-6EC856A9C5FF}" srcOrd="1" destOrd="0" presId="urn:microsoft.com/office/officeart/2008/layout/LinedList"/>
    <dgm:cxn modelId="{AFBC9957-FBE6-4C01-B595-18128F23E270}" type="presParOf" srcId="{7C167E87-A68A-40B7-9737-707317D06DBA}" destId="{65554013-1C3B-4992-A959-5D09D02C9583}" srcOrd="2" destOrd="0" presId="urn:microsoft.com/office/officeart/2008/layout/LinedList"/>
    <dgm:cxn modelId="{9E375D96-2175-45D3-BACB-F60286BA96C7}" type="presParOf" srcId="{76BD56CD-7667-4F70-8F09-DA8D7181F27D}" destId="{C456B4C4-E0D4-4497-B570-9933BB7E13B4}" srcOrd="2" destOrd="0" presId="urn:microsoft.com/office/officeart/2008/layout/LinedList"/>
    <dgm:cxn modelId="{7B0825A9-EF4E-4CD1-ACE0-DE9336AE44B0}" type="presParOf" srcId="{76BD56CD-7667-4F70-8F09-DA8D7181F27D}" destId="{861279C8-A1F1-4005-BB52-C18030F18363}" srcOrd="3" destOrd="0" presId="urn:microsoft.com/office/officeart/2008/layout/LinedList"/>
    <dgm:cxn modelId="{6232AF35-0CEF-42A0-ABA2-A4B0C3CB23DB}" type="presParOf" srcId="{76BD56CD-7667-4F70-8F09-DA8D7181F27D}" destId="{1534CBF8-60B8-457D-AC39-961D3E61956D}" srcOrd="4" destOrd="0" presId="urn:microsoft.com/office/officeart/2008/layout/LinedList"/>
    <dgm:cxn modelId="{42C8D0CB-768B-4551-9C86-10720AE539DD}" type="presParOf" srcId="{1534CBF8-60B8-457D-AC39-961D3E61956D}" destId="{BE6DAE85-86F9-4868-9C2D-D12865FBBA8E}" srcOrd="0" destOrd="0" presId="urn:microsoft.com/office/officeart/2008/layout/LinedList"/>
    <dgm:cxn modelId="{64CB685A-B2FE-4E3A-B2A4-35534C075335}" type="presParOf" srcId="{1534CBF8-60B8-457D-AC39-961D3E61956D}" destId="{2A7CB406-E283-4E89-B21A-88B48C4BEB5C}" srcOrd="1" destOrd="0" presId="urn:microsoft.com/office/officeart/2008/layout/LinedList"/>
    <dgm:cxn modelId="{C7CB3D65-4ACD-47EE-8721-3B56239527C6}" type="presParOf" srcId="{1534CBF8-60B8-457D-AC39-961D3E61956D}" destId="{56E99BFD-74ED-4161-AA35-74D425B089B6}" srcOrd="2" destOrd="0" presId="urn:microsoft.com/office/officeart/2008/layout/LinedList"/>
    <dgm:cxn modelId="{D042827C-722A-4FC4-99A4-7764B1EB6E5D}" type="presParOf" srcId="{76BD56CD-7667-4F70-8F09-DA8D7181F27D}" destId="{4A2AA824-4118-4430-AD25-37B362201A8B}" srcOrd="5" destOrd="0" presId="urn:microsoft.com/office/officeart/2008/layout/LinedList"/>
    <dgm:cxn modelId="{674DEE0B-045C-4433-AF13-547A2EC3262A}" type="presParOf" srcId="{76BD56CD-7667-4F70-8F09-DA8D7181F27D}" destId="{7937ADE7-CA87-4FBD-99E7-1F84979C011A}" srcOrd="6" destOrd="0" presId="urn:microsoft.com/office/officeart/2008/layout/LinedList"/>
    <dgm:cxn modelId="{4C8A2E75-14CF-4ECC-AB29-1F646D47BC0E}" type="presParOf" srcId="{76BD56CD-7667-4F70-8F09-DA8D7181F27D}" destId="{82C46410-D86F-40BA-AB9A-04277A7C7A25}" srcOrd="7" destOrd="0" presId="urn:microsoft.com/office/officeart/2008/layout/LinedList"/>
    <dgm:cxn modelId="{E6146B47-AB09-43C3-9ACF-793A530139F8}" type="presParOf" srcId="{82C46410-D86F-40BA-AB9A-04277A7C7A25}" destId="{B12B32BF-DADF-40CD-8BEC-721FD0070D5F}" srcOrd="0" destOrd="0" presId="urn:microsoft.com/office/officeart/2008/layout/LinedList"/>
    <dgm:cxn modelId="{999B527C-ABF6-4EE2-BAC3-AEBBBEDE102C}" type="presParOf" srcId="{82C46410-D86F-40BA-AB9A-04277A7C7A25}" destId="{0516F1C5-8335-4E18-925F-B73C31CC7096}" srcOrd="1" destOrd="0" presId="urn:microsoft.com/office/officeart/2008/layout/LinedList"/>
    <dgm:cxn modelId="{7B626565-C74A-447E-9CCE-15DC54637333}" type="presParOf" srcId="{82C46410-D86F-40BA-AB9A-04277A7C7A25}" destId="{D4EAE8C9-CE4F-4C36-8B01-C5E860A7EE00}" srcOrd="2" destOrd="0" presId="urn:microsoft.com/office/officeart/2008/layout/LinedList"/>
    <dgm:cxn modelId="{5D363380-0650-4A3D-8F41-D9ED828E3580}" type="presParOf" srcId="{76BD56CD-7667-4F70-8F09-DA8D7181F27D}" destId="{8F718D34-CA80-414D-AA7D-7CFDE91EF9AD}" srcOrd="8" destOrd="0" presId="urn:microsoft.com/office/officeart/2008/layout/LinedList"/>
    <dgm:cxn modelId="{E7745B77-02EC-4ED8-BCC0-1822980AE4E5}" type="presParOf" srcId="{76BD56CD-7667-4F70-8F09-DA8D7181F27D}" destId="{C9A1BDB6-D256-4234-BD1B-831E8DFF91B5}" srcOrd="9"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9BA6E-F9B6-43AC-BBDF-9E07270DAFBB}">
      <dsp:nvSpPr>
        <dsp:cNvPr id="0" name=""/>
        <dsp:cNvSpPr/>
      </dsp:nvSpPr>
      <dsp:spPr>
        <a:xfrm>
          <a:off x="0" y="0"/>
          <a:ext cx="1136072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83C98C-4C6E-47BD-9974-472D3FFAAFBC}">
      <dsp:nvSpPr>
        <dsp:cNvPr id="0" name=""/>
        <dsp:cNvSpPr/>
      </dsp:nvSpPr>
      <dsp:spPr>
        <a:xfrm>
          <a:off x="0" y="0"/>
          <a:ext cx="2272145" cy="28007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ZA" sz="2800" b="1" kern="1200"/>
            <a:t>Summary</a:t>
          </a:r>
          <a:endParaRPr lang="en-US" sz="2800" kern="1200"/>
        </a:p>
      </dsp:txBody>
      <dsp:txXfrm>
        <a:off x="0" y="0"/>
        <a:ext cx="2272145" cy="2800766"/>
      </dsp:txXfrm>
    </dsp:sp>
    <dsp:sp modelId="{EC50DB4B-8BA5-44EC-9E77-69C760D07732}">
      <dsp:nvSpPr>
        <dsp:cNvPr id="0" name=""/>
        <dsp:cNvSpPr/>
      </dsp:nvSpPr>
      <dsp:spPr>
        <a:xfrm>
          <a:off x="2442556" y="65095"/>
          <a:ext cx="8918170" cy="1301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ZA" sz="2400" kern="1200" dirty="0"/>
            <a:t>Europe will continue to legislate in line with its objectives. </a:t>
          </a:r>
        </a:p>
        <a:p>
          <a:pPr marL="0" lvl="0" indent="0" algn="l" defTabSz="1066800">
            <a:lnSpc>
              <a:spcPct val="90000"/>
            </a:lnSpc>
            <a:spcBef>
              <a:spcPct val="0"/>
            </a:spcBef>
            <a:spcAft>
              <a:spcPct val="35000"/>
            </a:spcAft>
            <a:buNone/>
          </a:pPr>
          <a:r>
            <a:rPr lang="en-ZA" sz="2400" kern="1200" dirty="0"/>
            <a:t>That is their prerogative. </a:t>
          </a:r>
          <a:endParaRPr lang="en-US" sz="2400" kern="1200" dirty="0"/>
        </a:p>
      </dsp:txBody>
      <dsp:txXfrm>
        <a:off x="2442556" y="65095"/>
        <a:ext cx="8918170" cy="1301918"/>
      </dsp:txXfrm>
    </dsp:sp>
    <dsp:sp modelId="{5130CD8E-6C44-487D-BFA7-74CF4EA7C59E}">
      <dsp:nvSpPr>
        <dsp:cNvPr id="0" name=""/>
        <dsp:cNvSpPr/>
      </dsp:nvSpPr>
      <dsp:spPr>
        <a:xfrm>
          <a:off x="2272145" y="1367014"/>
          <a:ext cx="908858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53DB024-B3E8-4EB8-AEAD-62B317BE3E6D}">
      <dsp:nvSpPr>
        <dsp:cNvPr id="0" name=""/>
        <dsp:cNvSpPr/>
      </dsp:nvSpPr>
      <dsp:spPr>
        <a:xfrm>
          <a:off x="2442556" y="1432110"/>
          <a:ext cx="8918170" cy="1301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ZA" sz="2400" kern="1200"/>
            <a:t>It is our responsibility to respond in a way that asserts the interests of producers and protect them from losing existing market shares. </a:t>
          </a:r>
          <a:endParaRPr lang="en-US" sz="2400" kern="1200"/>
        </a:p>
      </dsp:txBody>
      <dsp:txXfrm>
        <a:off x="2442556" y="1432110"/>
        <a:ext cx="8918170" cy="1301918"/>
      </dsp:txXfrm>
    </dsp:sp>
    <dsp:sp modelId="{720118D3-A625-43F2-8826-994A3E3948BC}">
      <dsp:nvSpPr>
        <dsp:cNvPr id="0" name=""/>
        <dsp:cNvSpPr/>
      </dsp:nvSpPr>
      <dsp:spPr>
        <a:xfrm>
          <a:off x="2272145" y="2734029"/>
          <a:ext cx="908858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0FAF9F-B829-4A29-BE37-52341EA60F98}">
      <dsp:nvSpPr>
        <dsp:cNvPr id="0" name=""/>
        <dsp:cNvSpPr/>
      </dsp:nvSpPr>
      <dsp:spPr>
        <a:xfrm>
          <a:off x="0" y="2737693"/>
          <a:ext cx="1136072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B67BF5-10F3-4406-BF04-BEC6A514A0BD}">
      <dsp:nvSpPr>
        <dsp:cNvPr id="0" name=""/>
        <dsp:cNvSpPr/>
      </dsp:nvSpPr>
      <dsp:spPr>
        <a:xfrm>
          <a:off x="0" y="2800766"/>
          <a:ext cx="2272145" cy="28007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ZA" sz="2800" kern="1200" dirty="0"/>
            <a:t>We should show a commitment to:</a:t>
          </a:r>
          <a:endParaRPr lang="en-US" sz="2800" kern="1200" dirty="0"/>
        </a:p>
      </dsp:txBody>
      <dsp:txXfrm>
        <a:off x="0" y="2800766"/>
        <a:ext cx="2272145" cy="2800766"/>
      </dsp:txXfrm>
    </dsp:sp>
    <dsp:sp modelId="{273E7E49-99CA-4D0B-B041-6EC856A9C5FF}">
      <dsp:nvSpPr>
        <dsp:cNvPr id="0" name=""/>
        <dsp:cNvSpPr/>
      </dsp:nvSpPr>
      <dsp:spPr>
        <a:xfrm>
          <a:off x="2442556" y="2844528"/>
          <a:ext cx="8918170" cy="8752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ZA" sz="2400" kern="1200"/>
            <a:t>Uphold the vision of FERTASA</a:t>
          </a:r>
          <a:endParaRPr lang="en-US" sz="2400" kern="1200"/>
        </a:p>
      </dsp:txBody>
      <dsp:txXfrm>
        <a:off x="2442556" y="2844528"/>
        <a:ext cx="8918170" cy="875239"/>
      </dsp:txXfrm>
    </dsp:sp>
    <dsp:sp modelId="{C456B4C4-E0D4-4497-B570-9933BB7E13B4}">
      <dsp:nvSpPr>
        <dsp:cNvPr id="0" name=""/>
        <dsp:cNvSpPr/>
      </dsp:nvSpPr>
      <dsp:spPr>
        <a:xfrm>
          <a:off x="2272145" y="3719768"/>
          <a:ext cx="908858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7CB406-E283-4E89-B21A-88B48C4BEB5C}">
      <dsp:nvSpPr>
        <dsp:cNvPr id="0" name=""/>
        <dsp:cNvSpPr/>
      </dsp:nvSpPr>
      <dsp:spPr>
        <a:xfrm>
          <a:off x="2442556" y="3763529"/>
          <a:ext cx="8918170" cy="8752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ZA" sz="2400" kern="1200" dirty="0"/>
            <a:t>Respect the role that </a:t>
          </a:r>
          <a:r>
            <a:rPr lang="en-ZA" sz="2400" kern="1200"/>
            <a:t>SACNASP is </a:t>
          </a:r>
          <a:r>
            <a:rPr lang="en-ZA" sz="2400" kern="1200" dirty="0"/>
            <a:t>supposed to play, and if you are registered, honour the code of conduct.</a:t>
          </a:r>
          <a:endParaRPr lang="en-US" sz="2400" kern="1200" dirty="0"/>
        </a:p>
      </dsp:txBody>
      <dsp:txXfrm>
        <a:off x="2442556" y="3763529"/>
        <a:ext cx="8918170" cy="875239"/>
      </dsp:txXfrm>
    </dsp:sp>
    <dsp:sp modelId="{4A2AA824-4118-4430-AD25-37B362201A8B}">
      <dsp:nvSpPr>
        <dsp:cNvPr id="0" name=""/>
        <dsp:cNvSpPr/>
      </dsp:nvSpPr>
      <dsp:spPr>
        <a:xfrm>
          <a:off x="2272145" y="4638769"/>
          <a:ext cx="908858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516F1C5-8335-4E18-925F-B73C31CC7096}">
      <dsp:nvSpPr>
        <dsp:cNvPr id="0" name=""/>
        <dsp:cNvSpPr/>
      </dsp:nvSpPr>
      <dsp:spPr>
        <a:xfrm>
          <a:off x="2442556" y="4682531"/>
          <a:ext cx="8918170" cy="8752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ZA" sz="2400" kern="1200"/>
            <a:t>Being subservient to science and reputable research to correct our thinking and direct our advice, to the benefit of our clients.</a:t>
          </a:r>
          <a:endParaRPr lang="en-US" sz="2400" kern="1200"/>
        </a:p>
      </dsp:txBody>
      <dsp:txXfrm>
        <a:off x="2442556" y="4682531"/>
        <a:ext cx="8918170" cy="875239"/>
      </dsp:txXfrm>
    </dsp:sp>
    <dsp:sp modelId="{8F718D34-CA80-414D-AA7D-7CFDE91EF9AD}">
      <dsp:nvSpPr>
        <dsp:cNvPr id="0" name=""/>
        <dsp:cNvSpPr/>
      </dsp:nvSpPr>
      <dsp:spPr>
        <a:xfrm>
          <a:off x="2272145" y="5557771"/>
          <a:ext cx="908858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9B8974-CA2F-4353-BB58-D83022B594F1}" type="datetimeFigureOut">
              <a:rPr lang="en-ZA" smtClean="0"/>
              <a:t>2026/09/28</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88AB69-1373-4FC4-894F-448AC6008E60}" type="slidenum">
              <a:rPr lang="en-ZA" smtClean="0"/>
              <a:t>‹#›</a:t>
            </a:fld>
            <a:endParaRPr lang="en-ZA"/>
          </a:p>
        </p:txBody>
      </p:sp>
    </p:spTree>
    <p:extLst>
      <p:ext uri="{BB962C8B-B14F-4D97-AF65-F5344CB8AC3E}">
        <p14:creationId xmlns:p14="http://schemas.microsoft.com/office/powerpoint/2010/main" val="2149355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r>
              <a:rPr lang="en-US" b="0" dirty="0"/>
              <a:t>Thank you – </a:t>
            </a:r>
            <a:r>
              <a:rPr lang="en-US" b="0" dirty="0" err="1"/>
              <a:t>organisers</a:t>
            </a:r>
            <a:r>
              <a:rPr lang="en-US" b="0" dirty="0"/>
              <a:t> invitation; arrangements; a privilege.</a:t>
            </a:r>
          </a:p>
          <a:p>
            <a:r>
              <a:rPr lang="en-US" b="1" dirty="0"/>
              <a:t>Imagine</a:t>
            </a:r>
            <a:r>
              <a:rPr lang="en-US" b="0" dirty="0"/>
              <a:t> a dangerous, fog-shrouded coast where ships constantly crash. To save lives, the </a:t>
            </a:r>
            <a:r>
              <a:rPr lang="en-US" b="1" dirty="0"/>
              <a:t>townspeople</a:t>
            </a:r>
            <a:r>
              <a:rPr lang="en-US" b="0" dirty="0"/>
              <a:t> must build a lighthouse, but it requires </a:t>
            </a:r>
            <a:r>
              <a:rPr lang="en-US" b="1" dirty="0"/>
              <a:t>3 distinct elements to work as one</a:t>
            </a:r>
            <a:r>
              <a:rPr lang="en-US" b="0" dirty="0"/>
              <a:t>:</a:t>
            </a:r>
          </a:p>
          <a:p>
            <a:pPr marL="171450" indent="-171450">
              <a:buFont typeface="Arial" panose="020B0604020202020204" pitchFamily="34" charset="0"/>
              <a:buChar char="•"/>
            </a:pPr>
            <a:r>
              <a:rPr lang="en-US" b="1" dirty="0"/>
              <a:t>Light and a Lens </a:t>
            </a:r>
            <a:r>
              <a:rPr lang="en-US" b="0" dirty="0"/>
              <a:t>– this is the foundational aspect determining the success of the lighthouse. If they do not draw on the basic scientific laws of optics and the physics of luminescence, there will be no light to pierce the darkness. </a:t>
            </a:r>
          </a:p>
          <a:p>
            <a:pPr marL="171450" indent="-171450">
              <a:buFont typeface="Arial" panose="020B0604020202020204" pitchFamily="34" charset="0"/>
              <a:buChar char="•"/>
            </a:pPr>
            <a:r>
              <a:rPr lang="en-US" b="0" dirty="0"/>
              <a:t>Secondly, </a:t>
            </a:r>
            <a:r>
              <a:rPr lang="en-US" b="1" dirty="0"/>
              <a:t>ongoing investigation </a:t>
            </a:r>
            <a:r>
              <a:rPr lang="en-US" b="0" dirty="0"/>
              <a:t>by a navigator and a mapmaker, who studies the shifting tides, track </a:t>
            </a:r>
            <a:r>
              <a:rPr lang="en-US" b="1" dirty="0"/>
              <a:t>where</a:t>
            </a:r>
            <a:r>
              <a:rPr lang="en-US" b="0" dirty="0"/>
              <a:t> the ships actually crash, test </a:t>
            </a:r>
            <a:r>
              <a:rPr lang="en-US" b="1" dirty="0"/>
              <a:t>which light frequencies </a:t>
            </a:r>
            <a:r>
              <a:rPr lang="en-US" b="0" dirty="0"/>
              <a:t>pierce the fog the best and </a:t>
            </a:r>
            <a:r>
              <a:rPr lang="en-US" b="1" dirty="0"/>
              <a:t>interview </a:t>
            </a:r>
            <a:r>
              <a:rPr lang="en-US" b="0" dirty="0"/>
              <a:t>the sailors.</a:t>
            </a:r>
          </a:p>
          <a:p>
            <a:pPr marL="171450" indent="-171450">
              <a:buFont typeface="Arial" panose="020B0604020202020204" pitchFamily="34" charset="0"/>
              <a:buChar char="•"/>
            </a:pPr>
            <a:r>
              <a:rPr lang="en-US" b="0" dirty="0"/>
              <a:t>And the last element is </a:t>
            </a:r>
            <a:r>
              <a:rPr lang="en-US" b="1" dirty="0"/>
              <a:t>the instructions, rules and procedures </a:t>
            </a:r>
            <a:r>
              <a:rPr lang="en-US" b="0" dirty="0"/>
              <a:t>for the Tower Keeper. He must follow them meticulously to ensure the tower </a:t>
            </a:r>
            <a:r>
              <a:rPr lang="en-US" b="1" dirty="0"/>
              <a:t>is in perfect working condition - </a:t>
            </a:r>
            <a:r>
              <a:rPr lang="en-US" b="0" dirty="0"/>
              <a:t>the safety of the ships is at stake.</a:t>
            </a:r>
          </a:p>
          <a:p>
            <a:r>
              <a:rPr lang="en-ZA" dirty="0"/>
              <a:t>Without all three of these elements, the town and his people will not have </a:t>
            </a:r>
            <a:r>
              <a:rPr lang="en-ZA" b="1" dirty="0"/>
              <a:t>a functioning lighthouse </a:t>
            </a:r>
            <a:r>
              <a:rPr lang="en-ZA" dirty="0"/>
              <a:t>to save ships from crashing.</a:t>
            </a:r>
          </a:p>
        </p:txBody>
      </p:sp>
      <p:sp>
        <p:nvSpPr>
          <p:cNvPr id="4" name="Slide Number Placeholder 3"/>
          <p:cNvSpPr>
            <a:spLocks noGrp="1"/>
          </p:cNvSpPr>
          <p:nvPr>
            <p:ph type="sldNum" sz="quarter" idx="5"/>
          </p:nvPr>
        </p:nvSpPr>
        <p:spPr/>
        <p:txBody>
          <a:bodyPr/>
          <a:lstStyle/>
          <a:p>
            <a:fld id="{0388AB69-1373-4FC4-894F-448AC6008E60}" type="slidenum">
              <a:rPr lang="en-ZA" smtClean="0"/>
              <a:t>1</a:t>
            </a:fld>
            <a:endParaRPr lang="en-ZA"/>
          </a:p>
        </p:txBody>
      </p:sp>
    </p:spTree>
    <p:extLst>
      <p:ext uri="{BB962C8B-B14F-4D97-AF65-F5344CB8AC3E}">
        <p14:creationId xmlns:p14="http://schemas.microsoft.com/office/powerpoint/2010/main" val="2818472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FDACC-F285-F94D-25AB-A8DFF2A125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AB788F-8E7C-E7E2-0F9C-6DF4B6BACB79}"/>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1D7A1AD0-8238-0AF8-03ED-0799D5DABAF9}"/>
              </a:ext>
            </a:extLst>
          </p:cNvPr>
          <p:cNvSpPr>
            <a:spLocks noGrp="1"/>
          </p:cNvSpPr>
          <p:nvPr>
            <p:ph type="body" idx="1"/>
          </p:nvPr>
        </p:nvSpPr>
        <p:spPr/>
        <p:txBody>
          <a:bodyPr/>
          <a:lstStyle/>
          <a:p>
            <a:r>
              <a:rPr lang="en-ZA" b="1" dirty="0"/>
              <a:t>Coalescence</a:t>
            </a:r>
            <a:r>
              <a:rPr lang="en-ZA" dirty="0"/>
              <a:t> is the process where separate elements or parts merge, blend, or grow together to form a single, unified body or system. </a:t>
            </a:r>
          </a:p>
          <a:p>
            <a:r>
              <a:rPr lang="en-ZA" dirty="0"/>
              <a:t>It signifies </a:t>
            </a:r>
            <a:r>
              <a:rPr lang="en-ZA" b="1" dirty="0"/>
              <a:t>a union of diverse </a:t>
            </a:r>
            <a:r>
              <a:rPr lang="en-ZA" dirty="0"/>
              <a:t>components. </a:t>
            </a:r>
          </a:p>
          <a:p>
            <a:r>
              <a:rPr lang="en-ZA" dirty="0"/>
              <a:t>I hope I can succeed today, and I will try my best, to communicate to you the extent to which Science, Research and Policy can be integrated in a </a:t>
            </a:r>
            <a:r>
              <a:rPr lang="en-ZA" b="1" dirty="0"/>
              <a:t>value system</a:t>
            </a:r>
            <a:r>
              <a:rPr lang="en-ZA" dirty="0"/>
              <a:t> to the benefit of the environment, producers, fertiliser companies and also to keep consumers of agricultural products happy (if that is possible).</a:t>
            </a:r>
          </a:p>
          <a:p>
            <a:endParaRPr lang="en-ZA" dirty="0"/>
          </a:p>
        </p:txBody>
      </p:sp>
      <p:sp>
        <p:nvSpPr>
          <p:cNvPr id="4" name="Slide Number Placeholder 3">
            <a:extLst>
              <a:ext uri="{FF2B5EF4-FFF2-40B4-BE49-F238E27FC236}">
                <a16:creationId xmlns:a16="http://schemas.microsoft.com/office/drawing/2014/main" id="{9ACC5F48-EAAF-EAEC-DFB9-03ABB1E137B7}"/>
              </a:ext>
            </a:extLst>
          </p:cNvPr>
          <p:cNvSpPr>
            <a:spLocks noGrp="1"/>
          </p:cNvSpPr>
          <p:nvPr>
            <p:ph type="sldNum" sz="quarter" idx="5"/>
          </p:nvPr>
        </p:nvSpPr>
        <p:spPr/>
        <p:txBody>
          <a:bodyPr/>
          <a:lstStyle/>
          <a:p>
            <a:fld id="{0388AB69-1373-4FC4-894F-448AC6008E60}" type="slidenum">
              <a:rPr lang="en-ZA" smtClean="0"/>
              <a:t>2</a:t>
            </a:fld>
            <a:endParaRPr lang="en-ZA"/>
          </a:p>
        </p:txBody>
      </p:sp>
    </p:spTree>
    <p:extLst>
      <p:ext uri="{BB962C8B-B14F-4D97-AF65-F5344CB8AC3E}">
        <p14:creationId xmlns:p14="http://schemas.microsoft.com/office/powerpoint/2010/main" val="501130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r>
              <a:rPr lang="en-US" dirty="0"/>
              <a:t>By way of introduction, allow me to set the scene for my talk by asking...</a:t>
            </a:r>
          </a:p>
          <a:p>
            <a:endParaRPr lang="en-US" dirty="0"/>
          </a:p>
          <a:p>
            <a:endParaRPr lang="en-ZA" dirty="0"/>
          </a:p>
        </p:txBody>
      </p:sp>
      <p:sp>
        <p:nvSpPr>
          <p:cNvPr id="4" name="Slide Number Placeholder 3"/>
          <p:cNvSpPr>
            <a:spLocks noGrp="1"/>
          </p:cNvSpPr>
          <p:nvPr>
            <p:ph type="sldNum" sz="quarter" idx="5"/>
          </p:nvPr>
        </p:nvSpPr>
        <p:spPr/>
        <p:txBody>
          <a:bodyPr/>
          <a:lstStyle/>
          <a:p>
            <a:fld id="{0388AB69-1373-4FC4-894F-448AC6008E60}" type="slidenum">
              <a:rPr lang="en-ZA" smtClean="0"/>
              <a:t>3</a:t>
            </a:fld>
            <a:endParaRPr lang="en-ZA"/>
          </a:p>
        </p:txBody>
      </p:sp>
    </p:spTree>
    <p:extLst>
      <p:ext uri="{BB962C8B-B14F-4D97-AF65-F5344CB8AC3E}">
        <p14:creationId xmlns:p14="http://schemas.microsoft.com/office/powerpoint/2010/main" val="1275756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6F410-DAD4-290A-CD0E-D2ABB18917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4BA784-481E-12AD-C5AC-62B0FF8D5BCA}"/>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6A90F101-EE27-0CA6-A136-CF387DEE2240}"/>
              </a:ext>
            </a:extLst>
          </p:cNvPr>
          <p:cNvSpPr>
            <a:spLocks noGrp="1"/>
          </p:cNvSpPr>
          <p:nvPr>
            <p:ph type="body" idx="1"/>
          </p:nvPr>
        </p:nvSpPr>
        <p:spPr/>
        <p:txBody>
          <a:bodyPr/>
          <a:lstStyle/>
          <a:p>
            <a:r>
              <a:rPr lang="en-US" dirty="0"/>
              <a:t>Do you agree that most of the time the </a:t>
            </a:r>
            <a:r>
              <a:rPr lang="en-US" b="1" dirty="0"/>
              <a:t>sources of influence that dictates </a:t>
            </a:r>
            <a:r>
              <a:rPr lang="en-US" dirty="0"/>
              <a:t>the way </a:t>
            </a:r>
            <a:r>
              <a:rPr lang="en-US" dirty="0" err="1"/>
              <a:t>fertilisers</a:t>
            </a:r>
            <a:r>
              <a:rPr lang="en-US" dirty="0"/>
              <a:t> are used are illustrated by the arrows?</a:t>
            </a:r>
          </a:p>
          <a:p>
            <a:r>
              <a:rPr lang="en-US" dirty="0"/>
              <a:t>By this, I mean that both the FI and Consumers try, and frequently succeed, to influence </a:t>
            </a:r>
            <a:r>
              <a:rPr lang="en-US" b="1" dirty="0"/>
              <a:t>how much </a:t>
            </a:r>
            <a:r>
              <a:rPr lang="en-US" dirty="0"/>
              <a:t>and </a:t>
            </a:r>
            <a:r>
              <a:rPr lang="en-US" b="1" dirty="0"/>
              <a:t>what </a:t>
            </a:r>
            <a:r>
              <a:rPr lang="en-US" dirty="0" err="1"/>
              <a:t>fertilisers</a:t>
            </a:r>
            <a:r>
              <a:rPr lang="en-US" dirty="0"/>
              <a:t> the producers use.</a:t>
            </a:r>
            <a:endParaRPr lang="en-ZA" dirty="0"/>
          </a:p>
        </p:txBody>
      </p:sp>
      <p:sp>
        <p:nvSpPr>
          <p:cNvPr id="4" name="Slide Number Placeholder 3">
            <a:extLst>
              <a:ext uri="{FF2B5EF4-FFF2-40B4-BE49-F238E27FC236}">
                <a16:creationId xmlns:a16="http://schemas.microsoft.com/office/drawing/2014/main" id="{8C190F21-FCD5-BBE4-653F-01316CA80787}"/>
              </a:ext>
            </a:extLst>
          </p:cNvPr>
          <p:cNvSpPr>
            <a:spLocks noGrp="1"/>
          </p:cNvSpPr>
          <p:nvPr>
            <p:ph type="sldNum" sz="quarter" idx="5"/>
          </p:nvPr>
        </p:nvSpPr>
        <p:spPr/>
        <p:txBody>
          <a:bodyPr/>
          <a:lstStyle/>
          <a:p>
            <a:fld id="{0388AB69-1373-4FC4-894F-448AC6008E60}" type="slidenum">
              <a:rPr lang="en-ZA" smtClean="0"/>
              <a:t>4</a:t>
            </a:fld>
            <a:endParaRPr lang="en-ZA"/>
          </a:p>
        </p:txBody>
      </p:sp>
    </p:spTree>
    <p:extLst>
      <p:ext uri="{BB962C8B-B14F-4D97-AF65-F5344CB8AC3E}">
        <p14:creationId xmlns:p14="http://schemas.microsoft.com/office/powerpoint/2010/main" val="3173479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94BDA-EC93-7619-2E87-969E917264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1E5C25-B09B-FF5A-5168-EC3998B0409A}"/>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4DFEEBE9-86F7-AEED-2FD2-5AE178D8995C}"/>
              </a:ext>
            </a:extLst>
          </p:cNvPr>
          <p:cNvSpPr>
            <a:spLocks noGrp="1"/>
          </p:cNvSpPr>
          <p:nvPr>
            <p:ph type="body" idx="1"/>
          </p:nvPr>
        </p:nvSpPr>
        <p:spPr/>
        <p:txBody>
          <a:bodyPr/>
          <a:lstStyle/>
          <a:p>
            <a:r>
              <a:rPr lang="en-US" dirty="0"/>
              <a:t>The FI does it through in-house technical support and associated advisors or dealers.</a:t>
            </a:r>
          </a:p>
          <a:p>
            <a:endParaRPr lang="en-ZA" dirty="0"/>
          </a:p>
        </p:txBody>
      </p:sp>
      <p:sp>
        <p:nvSpPr>
          <p:cNvPr id="4" name="Slide Number Placeholder 3">
            <a:extLst>
              <a:ext uri="{FF2B5EF4-FFF2-40B4-BE49-F238E27FC236}">
                <a16:creationId xmlns:a16="http://schemas.microsoft.com/office/drawing/2014/main" id="{A82C7962-87CB-D958-29CD-8D8BC3A18727}"/>
              </a:ext>
            </a:extLst>
          </p:cNvPr>
          <p:cNvSpPr>
            <a:spLocks noGrp="1"/>
          </p:cNvSpPr>
          <p:nvPr>
            <p:ph type="sldNum" sz="quarter" idx="5"/>
          </p:nvPr>
        </p:nvSpPr>
        <p:spPr/>
        <p:txBody>
          <a:bodyPr/>
          <a:lstStyle/>
          <a:p>
            <a:fld id="{0388AB69-1373-4FC4-894F-448AC6008E60}" type="slidenum">
              <a:rPr lang="en-ZA" smtClean="0"/>
              <a:t>5</a:t>
            </a:fld>
            <a:endParaRPr lang="en-ZA"/>
          </a:p>
        </p:txBody>
      </p:sp>
    </p:spTree>
    <p:extLst>
      <p:ext uri="{BB962C8B-B14F-4D97-AF65-F5344CB8AC3E}">
        <p14:creationId xmlns:p14="http://schemas.microsoft.com/office/powerpoint/2010/main" val="2254934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CB9AB-2A26-EFAF-98C1-8AA033F1D6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D6927B-5C67-9EE8-2FD3-1383FF7EB827}"/>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85F2A859-6EBC-4130-271B-644ACB75F770}"/>
              </a:ext>
            </a:extLst>
          </p:cNvPr>
          <p:cNvSpPr>
            <a:spLocks noGrp="1"/>
          </p:cNvSpPr>
          <p:nvPr>
            <p:ph type="body" idx="1"/>
          </p:nvPr>
        </p:nvSpPr>
        <p:spPr/>
        <p:txBody>
          <a:bodyPr/>
          <a:lstStyle/>
          <a:p>
            <a:r>
              <a:rPr lang="en-US" dirty="0"/>
              <a:t>Consumers do it through supermarkets or legislation, driven by environmental concerns, food security or food safety fears</a:t>
            </a:r>
          </a:p>
          <a:p>
            <a:endParaRPr lang="en-ZA" dirty="0"/>
          </a:p>
        </p:txBody>
      </p:sp>
      <p:sp>
        <p:nvSpPr>
          <p:cNvPr id="4" name="Slide Number Placeholder 3">
            <a:extLst>
              <a:ext uri="{FF2B5EF4-FFF2-40B4-BE49-F238E27FC236}">
                <a16:creationId xmlns:a16="http://schemas.microsoft.com/office/drawing/2014/main" id="{1C55BC5E-0B2F-E1B1-CA9C-F561516D69DB}"/>
              </a:ext>
            </a:extLst>
          </p:cNvPr>
          <p:cNvSpPr>
            <a:spLocks noGrp="1"/>
          </p:cNvSpPr>
          <p:nvPr>
            <p:ph type="sldNum" sz="quarter" idx="5"/>
          </p:nvPr>
        </p:nvSpPr>
        <p:spPr/>
        <p:txBody>
          <a:bodyPr/>
          <a:lstStyle/>
          <a:p>
            <a:fld id="{0388AB69-1373-4FC4-894F-448AC6008E60}" type="slidenum">
              <a:rPr lang="en-ZA" smtClean="0"/>
              <a:t>6</a:t>
            </a:fld>
            <a:endParaRPr lang="en-ZA"/>
          </a:p>
        </p:txBody>
      </p:sp>
    </p:spTree>
    <p:extLst>
      <p:ext uri="{BB962C8B-B14F-4D97-AF65-F5344CB8AC3E}">
        <p14:creationId xmlns:p14="http://schemas.microsoft.com/office/powerpoint/2010/main" val="8603050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r>
              <a:rPr lang="en-US" dirty="0"/>
              <a:t>The question is: “To what extent do, or can Producers influence or dictate fertilization practices themselves?”</a:t>
            </a:r>
          </a:p>
          <a:p>
            <a:r>
              <a:rPr lang="en-ZA" dirty="0"/>
              <a:t>One would argue that it is wholly their right to fertilise as they please. </a:t>
            </a:r>
          </a:p>
          <a:p>
            <a:r>
              <a:rPr lang="en-ZA" dirty="0"/>
              <a:t>But in reality, </a:t>
            </a:r>
            <a:r>
              <a:rPr lang="en-ZA" b="1" dirty="0"/>
              <a:t>do they </a:t>
            </a:r>
            <a:r>
              <a:rPr lang="en-ZA" dirty="0"/>
              <a:t>really follow their own minds? How can they make sure the fertilisation practices are correct; optimal for their crop and production system?</a:t>
            </a:r>
          </a:p>
          <a:p>
            <a:r>
              <a:rPr lang="en-ZA" dirty="0"/>
              <a:t>Where do they go for independent help? Is it consultants? Is it scientists/researchers/universities?</a:t>
            </a:r>
          </a:p>
          <a:p>
            <a:r>
              <a:rPr lang="en-ZA" dirty="0"/>
              <a:t>If I was a farmer today… “my keel </a:t>
            </a:r>
            <a:r>
              <a:rPr lang="en-ZA" dirty="0" err="1"/>
              <a:t>sal</a:t>
            </a:r>
            <a:r>
              <a:rPr lang="en-ZA" dirty="0"/>
              <a:t> </a:t>
            </a:r>
            <a:r>
              <a:rPr lang="en-ZA" dirty="0" err="1"/>
              <a:t>toetrek</a:t>
            </a:r>
            <a:r>
              <a:rPr lang="en-ZA" dirty="0"/>
              <a:t>…”</a:t>
            </a:r>
          </a:p>
        </p:txBody>
      </p:sp>
      <p:sp>
        <p:nvSpPr>
          <p:cNvPr id="4" name="Slide Number Placeholder 3"/>
          <p:cNvSpPr>
            <a:spLocks noGrp="1"/>
          </p:cNvSpPr>
          <p:nvPr>
            <p:ph type="sldNum" sz="quarter" idx="5"/>
          </p:nvPr>
        </p:nvSpPr>
        <p:spPr/>
        <p:txBody>
          <a:bodyPr/>
          <a:lstStyle/>
          <a:p>
            <a:fld id="{0388AB69-1373-4FC4-894F-448AC6008E60}" type="slidenum">
              <a:rPr lang="en-ZA" smtClean="0"/>
              <a:t>7</a:t>
            </a:fld>
            <a:endParaRPr lang="en-ZA"/>
          </a:p>
        </p:txBody>
      </p:sp>
    </p:spTree>
    <p:extLst>
      <p:ext uri="{BB962C8B-B14F-4D97-AF65-F5344CB8AC3E}">
        <p14:creationId xmlns:p14="http://schemas.microsoft.com/office/powerpoint/2010/main" val="1740522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r>
              <a:rPr lang="en-US" dirty="0"/>
              <a:t>I would like to tackle the given topic in the following way:</a:t>
            </a:r>
          </a:p>
          <a:p>
            <a:r>
              <a:rPr lang="en-US" dirty="0"/>
              <a:t>First, let’s look at policy. Given my background, I will not attempt to go beyond tackling the different policies on a superficial level.</a:t>
            </a:r>
          </a:p>
          <a:p>
            <a:r>
              <a:rPr lang="en-US" dirty="0"/>
              <a:t>What does International policy enforce on us; specifically on farmers?</a:t>
            </a:r>
          </a:p>
          <a:p>
            <a:r>
              <a:rPr lang="en-US" dirty="0"/>
              <a:t>Then, what about National policy?  </a:t>
            </a:r>
          </a:p>
        </p:txBody>
      </p:sp>
      <p:sp>
        <p:nvSpPr>
          <p:cNvPr id="4" name="Slide Number Placeholder 3"/>
          <p:cNvSpPr>
            <a:spLocks noGrp="1"/>
          </p:cNvSpPr>
          <p:nvPr>
            <p:ph type="sldNum" sz="quarter" idx="5"/>
          </p:nvPr>
        </p:nvSpPr>
        <p:spPr/>
        <p:txBody>
          <a:bodyPr/>
          <a:lstStyle/>
          <a:p>
            <a:fld id="{0388AB69-1373-4FC4-894F-448AC6008E60}" type="slidenum">
              <a:rPr lang="en-ZA" smtClean="0"/>
              <a:t>8</a:t>
            </a:fld>
            <a:endParaRPr lang="en-ZA"/>
          </a:p>
        </p:txBody>
      </p:sp>
    </p:spTree>
    <p:extLst>
      <p:ext uri="{BB962C8B-B14F-4D97-AF65-F5344CB8AC3E}">
        <p14:creationId xmlns:p14="http://schemas.microsoft.com/office/powerpoint/2010/main" val="2747045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DCF78-EA5D-DC92-BF52-F4900D7E5C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CD8B19-2DD2-80F0-0D20-6E02B6861439}"/>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63BF2F84-4BAC-243D-7D29-985B289D8046}"/>
              </a:ext>
            </a:extLst>
          </p:cNvPr>
          <p:cNvSpPr>
            <a:spLocks noGrp="1"/>
          </p:cNvSpPr>
          <p:nvPr>
            <p:ph type="body" idx="1"/>
          </p:nvPr>
        </p:nvSpPr>
        <p:spPr/>
        <p:txBody>
          <a:bodyPr/>
          <a:lstStyle/>
          <a:p>
            <a:r>
              <a:rPr lang="en-US" dirty="0"/>
              <a:t>And then, to what extent should these two levels of policy influence the in-house company policy of fertilizer suppliers?</a:t>
            </a:r>
          </a:p>
        </p:txBody>
      </p:sp>
      <p:sp>
        <p:nvSpPr>
          <p:cNvPr id="4" name="Slide Number Placeholder 3">
            <a:extLst>
              <a:ext uri="{FF2B5EF4-FFF2-40B4-BE49-F238E27FC236}">
                <a16:creationId xmlns:a16="http://schemas.microsoft.com/office/drawing/2014/main" id="{095EAC0F-F451-5DC0-26D8-B9AEA622A37B}"/>
              </a:ext>
            </a:extLst>
          </p:cNvPr>
          <p:cNvSpPr>
            <a:spLocks noGrp="1"/>
          </p:cNvSpPr>
          <p:nvPr>
            <p:ph type="sldNum" sz="quarter" idx="5"/>
          </p:nvPr>
        </p:nvSpPr>
        <p:spPr/>
        <p:txBody>
          <a:bodyPr/>
          <a:lstStyle/>
          <a:p>
            <a:fld id="{0388AB69-1373-4FC4-894F-448AC6008E60}" type="slidenum">
              <a:rPr lang="en-ZA" smtClean="0"/>
              <a:t>9</a:t>
            </a:fld>
            <a:endParaRPr lang="en-ZA"/>
          </a:p>
        </p:txBody>
      </p:sp>
    </p:spTree>
    <p:extLst>
      <p:ext uri="{BB962C8B-B14F-4D97-AF65-F5344CB8AC3E}">
        <p14:creationId xmlns:p14="http://schemas.microsoft.com/office/powerpoint/2010/main" val="27200114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F0673-5A37-8A8E-0CEC-1A446F8E22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6D45D1-3C41-0A3F-15F0-34713C4263D3}"/>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9B8D5C30-0F9A-223A-2663-17F7FF65A342}"/>
              </a:ext>
            </a:extLst>
          </p:cNvPr>
          <p:cNvSpPr>
            <a:spLocks noGrp="1"/>
          </p:cNvSpPr>
          <p:nvPr>
            <p:ph type="body" idx="1"/>
          </p:nvPr>
        </p:nvSpPr>
        <p:spPr/>
        <p:txBody>
          <a:bodyPr/>
          <a:lstStyle/>
          <a:p>
            <a:r>
              <a:rPr lang="en-US" dirty="0"/>
              <a:t>After that we need to state that first and foremost, Science and Research should be dictating these three levels of policy.</a:t>
            </a:r>
            <a:endParaRPr lang="en-ZA" dirty="0"/>
          </a:p>
        </p:txBody>
      </p:sp>
      <p:sp>
        <p:nvSpPr>
          <p:cNvPr id="4" name="Slide Number Placeholder 3">
            <a:extLst>
              <a:ext uri="{FF2B5EF4-FFF2-40B4-BE49-F238E27FC236}">
                <a16:creationId xmlns:a16="http://schemas.microsoft.com/office/drawing/2014/main" id="{6244D363-6D56-4866-B3DD-114A50A11330}"/>
              </a:ext>
            </a:extLst>
          </p:cNvPr>
          <p:cNvSpPr>
            <a:spLocks noGrp="1"/>
          </p:cNvSpPr>
          <p:nvPr>
            <p:ph type="sldNum" sz="quarter" idx="5"/>
          </p:nvPr>
        </p:nvSpPr>
        <p:spPr/>
        <p:txBody>
          <a:bodyPr/>
          <a:lstStyle/>
          <a:p>
            <a:fld id="{0388AB69-1373-4FC4-894F-448AC6008E60}" type="slidenum">
              <a:rPr lang="en-ZA" smtClean="0"/>
              <a:t>10</a:t>
            </a:fld>
            <a:endParaRPr lang="en-ZA"/>
          </a:p>
        </p:txBody>
      </p:sp>
    </p:spTree>
    <p:extLst>
      <p:ext uri="{BB962C8B-B14F-4D97-AF65-F5344CB8AC3E}">
        <p14:creationId xmlns:p14="http://schemas.microsoft.com/office/powerpoint/2010/main" val="940272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59D4B-E90E-4C1A-57F0-D217A476C5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FD3A63-436E-9499-F843-DFB675FBD080}"/>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FDF2C27E-2ECA-BD22-BF96-D9AF9100387D}"/>
              </a:ext>
            </a:extLst>
          </p:cNvPr>
          <p:cNvSpPr>
            <a:spLocks noGrp="1"/>
          </p:cNvSpPr>
          <p:nvPr>
            <p:ph type="body" idx="1"/>
          </p:nvPr>
        </p:nvSpPr>
        <p:spPr/>
        <p:txBody>
          <a:bodyPr/>
          <a:lstStyle/>
          <a:p>
            <a:r>
              <a:rPr lang="en-US" dirty="0"/>
              <a:t>But </a:t>
            </a:r>
            <a:r>
              <a:rPr lang="en-US" b="1" dirty="0"/>
              <a:t>above all</a:t>
            </a:r>
            <a:r>
              <a:rPr lang="en-US" dirty="0"/>
              <a:t>, the most logical impact </a:t>
            </a:r>
            <a:r>
              <a:rPr lang="en-US" b="1" dirty="0"/>
              <a:t>should be on company policy</a:t>
            </a:r>
            <a:r>
              <a:rPr lang="en-US" dirty="0"/>
              <a:t>.</a:t>
            </a:r>
          </a:p>
          <a:p>
            <a:endParaRPr lang="en-US" dirty="0"/>
          </a:p>
          <a:p>
            <a:r>
              <a:rPr lang="en-US" dirty="0"/>
              <a:t>What I hope to convey to you today is that we should focus on </a:t>
            </a:r>
            <a:r>
              <a:rPr lang="en-US" b="1" dirty="0"/>
              <a:t>the one area </a:t>
            </a:r>
            <a:r>
              <a:rPr lang="en-US" dirty="0"/>
              <a:t>where we can have an influence, </a:t>
            </a:r>
            <a:r>
              <a:rPr lang="en-US" b="1" dirty="0"/>
              <a:t>that is company policy</a:t>
            </a:r>
            <a:r>
              <a:rPr lang="en-US" dirty="0"/>
              <a:t>.</a:t>
            </a:r>
          </a:p>
          <a:p>
            <a:endParaRPr lang="en-US" dirty="0"/>
          </a:p>
          <a:p>
            <a:r>
              <a:rPr lang="en-US" dirty="0"/>
              <a:t>We should take to heart the impact of International policy on the future markets of producers.</a:t>
            </a:r>
          </a:p>
          <a:p>
            <a:r>
              <a:rPr lang="en-US" dirty="0"/>
              <a:t>We should adhere to local legislation, and through responsible recommendations protect our clients from doing harm to the environment and thereby getting themselves in trouble.</a:t>
            </a:r>
          </a:p>
          <a:p>
            <a:r>
              <a:rPr lang="en-US" dirty="0"/>
              <a:t>And this means, that we should allow science and research to be close allies – dictating our logic and shaping our in-house company policy.    </a:t>
            </a:r>
            <a:endParaRPr lang="en-ZA" dirty="0"/>
          </a:p>
        </p:txBody>
      </p:sp>
      <p:sp>
        <p:nvSpPr>
          <p:cNvPr id="4" name="Slide Number Placeholder 3">
            <a:extLst>
              <a:ext uri="{FF2B5EF4-FFF2-40B4-BE49-F238E27FC236}">
                <a16:creationId xmlns:a16="http://schemas.microsoft.com/office/drawing/2014/main" id="{98D07D93-A3E2-33B3-14AF-9E7D4371E2FD}"/>
              </a:ext>
            </a:extLst>
          </p:cNvPr>
          <p:cNvSpPr>
            <a:spLocks noGrp="1"/>
          </p:cNvSpPr>
          <p:nvPr>
            <p:ph type="sldNum" sz="quarter" idx="5"/>
          </p:nvPr>
        </p:nvSpPr>
        <p:spPr/>
        <p:txBody>
          <a:bodyPr/>
          <a:lstStyle/>
          <a:p>
            <a:fld id="{0388AB69-1373-4FC4-894F-448AC6008E60}" type="slidenum">
              <a:rPr lang="en-ZA" smtClean="0"/>
              <a:t>11</a:t>
            </a:fld>
            <a:endParaRPr lang="en-ZA"/>
          </a:p>
        </p:txBody>
      </p:sp>
    </p:spTree>
    <p:extLst>
      <p:ext uri="{BB962C8B-B14F-4D97-AF65-F5344CB8AC3E}">
        <p14:creationId xmlns:p14="http://schemas.microsoft.com/office/powerpoint/2010/main" val="1882432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r>
              <a:rPr lang="en-ZA" dirty="0"/>
              <a:t>So, let’s start with some International Policies that we need to take note of.</a:t>
            </a:r>
          </a:p>
          <a:p>
            <a:r>
              <a:rPr lang="en-ZA" dirty="0"/>
              <a:t>The first is the European Green Deal…</a:t>
            </a:r>
          </a:p>
          <a:p>
            <a:endParaRPr lang="en-ZA" dirty="0"/>
          </a:p>
        </p:txBody>
      </p:sp>
      <p:sp>
        <p:nvSpPr>
          <p:cNvPr id="4" name="Slide Number Placeholder 3"/>
          <p:cNvSpPr>
            <a:spLocks noGrp="1"/>
          </p:cNvSpPr>
          <p:nvPr>
            <p:ph type="sldNum" sz="quarter" idx="5"/>
          </p:nvPr>
        </p:nvSpPr>
        <p:spPr/>
        <p:txBody>
          <a:bodyPr/>
          <a:lstStyle/>
          <a:p>
            <a:fld id="{0388AB69-1373-4FC4-894F-448AC6008E60}" type="slidenum">
              <a:rPr lang="en-ZA" smtClean="0"/>
              <a:t>12</a:t>
            </a:fld>
            <a:endParaRPr lang="en-ZA"/>
          </a:p>
        </p:txBody>
      </p:sp>
    </p:spTree>
    <p:extLst>
      <p:ext uri="{BB962C8B-B14F-4D97-AF65-F5344CB8AC3E}">
        <p14:creationId xmlns:p14="http://schemas.microsoft.com/office/powerpoint/2010/main" val="5889664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r>
              <a:rPr lang="en-ZA" dirty="0"/>
              <a:t>The European Green Deal is a growth strategy that was launched in December 2019 by </a:t>
            </a:r>
            <a:r>
              <a:rPr lang="en-ZA" b="1" dirty="0"/>
              <a:t>Ursula von der Leyen </a:t>
            </a:r>
            <a:r>
              <a:rPr lang="en-ZA" dirty="0"/>
              <a:t>to transform the EU into a </a:t>
            </a:r>
            <a:r>
              <a:rPr lang="en-ZA" b="1" dirty="0"/>
              <a:t>modern, resource-efficient, and competitive economy</a:t>
            </a:r>
            <a:r>
              <a:rPr lang="en-ZA" dirty="0"/>
              <a:t>.</a:t>
            </a:r>
          </a:p>
          <a:p>
            <a:r>
              <a:rPr lang="en-ZA" dirty="0"/>
              <a:t>Its Core Goal was to set a </a:t>
            </a:r>
            <a:r>
              <a:rPr lang="en-ZA" b="1" dirty="0"/>
              <a:t>legally binding target </a:t>
            </a:r>
            <a:r>
              <a:rPr lang="en-ZA" dirty="0"/>
              <a:t>to make the EU </a:t>
            </a:r>
            <a:r>
              <a:rPr lang="en-ZA" b="1" dirty="0"/>
              <a:t>climate-neutral</a:t>
            </a:r>
            <a:r>
              <a:rPr lang="en-ZA" dirty="0"/>
              <a:t> by 2050. </a:t>
            </a:r>
          </a:p>
        </p:txBody>
      </p:sp>
      <p:sp>
        <p:nvSpPr>
          <p:cNvPr id="4" name="Slide Number Placeholder 3"/>
          <p:cNvSpPr>
            <a:spLocks noGrp="1"/>
          </p:cNvSpPr>
          <p:nvPr>
            <p:ph type="sldNum" sz="quarter" idx="5"/>
          </p:nvPr>
        </p:nvSpPr>
        <p:spPr/>
        <p:txBody>
          <a:bodyPr/>
          <a:lstStyle/>
          <a:p>
            <a:fld id="{0388AB69-1373-4FC4-894F-448AC6008E60}" type="slidenum">
              <a:rPr lang="en-ZA" smtClean="0"/>
              <a:t>13</a:t>
            </a:fld>
            <a:endParaRPr lang="en-ZA"/>
          </a:p>
        </p:txBody>
      </p:sp>
    </p:spTree>
    <p:extLst>
      <p:ext uri="{BB962C8B-B14F-4D97-AF65-F5344CB8AC3E}">
        <p14:creationId xmlns:p14="http://schemas.microsoft.com/office/powerpoint/2010/main" val="7749224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1D28B-828B-B1D7-0BFC-D08526B03E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E59AB5-62A9-7CD7-8D20-CC1042A05A37}"/>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8A8C1C8E-D001-ABC9-0BF4-FAD328E9F838}"/>
              </a:ext>
            </a:extLst>
          </p:cNvPr>
          <p:cNvSpPr>
            <a:spLocks noGrp="1"/>
          </p:cNvSpPr>
          <p:nvPr>
            <p:ph type="body" idx="1"/>
          </p:nvPr>
        </p:nvSpPr>
        <p:spPr/>
        <p:txBody>
          <a:bodyPr/>
          <a:lstStyle/>
          <a:p>
            <a:r>
              <a:rPr lang="en-ZA" dirty="0"/>
              <a:t>The framework of the Green Deal reaches far beyond climate mitigation – it also aims for zero pollution, biodiversity restoration, developing a circular economy, and </a:t>
            </a:r>
            <a:r>
              <a:rPr lang="en-ZA" b="1" dirty="0"/>
              <a:t>ensuring sustainable food systems</a:t>
            </a:r>
            <a:r>
              <a:rPr lang="en-ZA" dirty="0"/>
              <a:t>. Most of this falls under the "Farm to Fork" Strategy.</a:t>
            </a:r>
          </a:p>
          <a:p>
            <a:endParaRPr lang="en-ZA" dirty="0"/>
          </a:p>
          <a:p>
            <a:r>
              <a:rPr lang="en-US" dirty="0"/>
              <a:t>Within the Farm to Fork Strategy, the </a:t>
            </a:r>
            <a:r>
              <a:rPr lang="en-US" dirty="0" err="1"/>
              <a:t>fertiliser</a:t>
            </a:r>
            <a:r>
              <a:rPr lang="en-US" dirty="0"/>
              <a:t> sector has become one of the </a:t>
            </a:r>
            <a:r>
              <a:rPr lang="en-US" b="1" dirty="0"/>
              <a:t>primary battlegrounds </a:t>
            </a:r>
            <a:r>
              <a:rPr lang="en-US" dirty="0"/>
              <a:t>of the European Green Deal. </a:t>
            </a:r>
          </a:p>
          <a:p>
            <a:endParaRPr lang="en-ZA" dirty="0"/>
          </a:p>
        </p:txBody>
      </p:sp>
      <p:sp>
        <p:nvSpPr>
          <p:cNvPr id="4" name="Slide Number Placeholder 3">
            <a:extLst>
              <a:ext uri="{FF2B5EF4-FFF2-40B4-BE49-F238E27FC236}">
                <a16:creationId xmlns:a16="http://schemas.microsoft.com/office/drawing/2014/main" id="{59F8F603-8A3C-3AD4-5802-344B67D7F5AF}"/>
              </a:ext>
            </a:extLst>
          </p:cNvPr>
          <p:cNvSpPr>
            <a:spLocks noGrp="1"/>
          </p:cNvSpPr>
          <p:nvPr>
            <p:ph type="sldNum" sz="quarter" idx="5"/>
          </p:nvPr>
        </p:nvSpPr>
        <p:spPr/>
        <p:txBody>
          <a:bodyPr/>
          <a:lstStyle/>
          <a:p>
            <a:fld id="{0388AB69-1373-4FC4-894F-448AC6008E60}" type="slidenum">
              <a:rPr lang="en-ZA" smtClean="0"/>
              <a:t>14</a:t>
            </a:fld>
            <a:endParaRPr lang="en-ZA"/>
          </a:p>
        </p:txBody>
      </p:sp>
    </p:spTree>
    <p:extLst>
      <p:ext uri="{BB962C8B-B14F-4D97-AF65-F5344CB8AC3E}">
        <p14:creationId xmlns:p14="http://schemas.microsoft.com/office/powerpoint/2010/main" val="1847012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AF37A-5330-5982-1B97-6A333A50DA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8DCB29-BCFB-933C-D54E-698EF9AF2652}"/>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4DE8A497-9792-3023-ACB2-BEF987CCA816}"/>
              </a:ext>
            </a:extLst>
          </p:cNvPr>
          <p:cNvSpPr>
            <a:spLocks noGrp="1"/>
          </p:cNvSpPr>
          <p:nvPr>
            <p:ph type="body" idx="1"/>
          </p:nvPr>
        </p:nvSpPr>
        <p:spPr/>
        <p:txBody>
          <a:bodyPr/>
          <a:lstStyle/>
          <a:p>
            <a:r>
              <a:rPr lang="en-ZA" dirty="0"/>
              <a:t>Apart from seeking a </a:t>
            </a:r>
            <a:r>
              <a:rPr lang="en-ZA" b="1" dirty="0"/>
              <a:t>reduction in chemical fertiliser use</a:t>
            </a:r>
            <a:r>
              <a:rPr lang="en-ZA" dirty="0"/>
              <a:t>, the fertiliser sector is also now </a:t>
            </a:r>
            <a:r>
              <a:rPr lang="en-ZA" b="1" dirty="0"/>
              <a:t>subject</a:t>
            </a:r>
            <a:r>
              <a:rPr lang="en-ZA" dirty="0"/>
              <a:t> to </a:t>
            </a:r>
            <a:r>
              <a:rPr lang="en-ZA" b="1" dirty="0"/>
              <a:t>stringent regulations.</a:t>
            </a:r>
            <a:endParaRPr lang="en-ZA" dirty="0"/>
          </a:p>
          <a:p>
            <a:r>
              <a:rPr lang="en-ZA" dirty="0"/>
              <a:t>Within the </a:t>
            </a:r>
            <a:r>
              <a:rPr lang="en-ZA" b="1" dirty="0"/>
              <a:t>Farm to Fork Strategy</a:t>
            </a:r>
            <a:r>
              <a:rPr lang="en-ZA" dirty="0"/>
              <a:t>, the EU established </a:t>
            </a:r>
            <a:r>
              <a:rPr lang="en-ZA" b="1" dirty="0"/>
              <a:t>clear legal targets for 2030</a:t>
            </a:r>
            <a:r>
              <a:rPr lang="en-ZA" dirty="0"/>
              <a:t>:…</a:t>
            </a:r>
          </a:p>
        </p:txBody>
      </p:sp>
      <p:sp>
        <p:nvSpPr>
          <p:cNvPr id="4" name="Slide Number Placeholder 3">
            <a:extLst>
              <a:ext uri="{FF2B5EF4-FFF2-40B4-BE49-F238E27FC236}">
                <a16:creationId xmlns:a16="http://schemas.microsoft.com/office/drawing/2014/main" id="{A19E4B95-A852-B860-650E-C48E3A28FF6F}"/>
              </a:ext>
            </a:extLst>
          </p:cNvPr>
          <p:cNvSpPr>
            <a:spLocks noGrp="1"/>
          </p:cNvSpPr>
          <p:nvPr>
            <p:ph type="sldNum" sz="quarter" idx="5"/>
          </p:nvPr>
        </p:nvSpPr>
        <p:spPr/>
        <p:txBody>
          <a:bodyPr/>
          <a:lstStyle/>
          <a:p>
            <a:fld id="{0388AB69-1373-4FC4-894F-448AC6008E60}" type="slidenum">
              <a:rPr lang="en-ZA" smtClean="0"/>
              <a:t>15</a:t>
            </a:fld>
            <a:endParaRPr lang="en-ZA"/>
          </a:p>
        </p:txBody>
      </p:sp>
    </p:spTree>
    <p:extLst>
      <p:ext uri="{BB962C8B-B14F-4D97-AF65-F5344CB8AC3E}">
        <p14:creationId xmlns:p14="http://schemas.microsoft.com/office/powerpoint/2010/main" val="27089731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1A051-CC4C-CF08-53BE-10169A5910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EA174F-55A9-842D-068F-9E7265ADCAF1}"/>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449D3027-583E-FDC7-1D38-F5F06CCC5B45}"/>
              </a:ext>
            </a:extLst>
          </p:cNvPr>
          <p:cNvSpPr>
            <a:spLocks noGrp="1"/>
          </p:cNvSpPr>
          <p:nvPr>
            <p:ph type="body" idx="1"/>
          </p:nvPr>
        </p:nvSpPr>
        <p:spPr/>
        <p:txBody>
          <a:bodyPr/>
          <a:lstStyle/>
          <a:p>
            <a:r>
              <a:rPr lang="en-US" dirty="0"/>
              <a:t>This brings us to the so-called “</a:t>
            </a:r>
            <a:r>
              <a:rPr lang="en-US" b="1" dirty="0"/>
              <a:t>Brussels Effect</a:t>
            </a:r>
            <a:r>
              <a:rPr lang="en-US" dirty="0"/>
              <a:t>”, of which you probably would have heard.</a:t>
            </a:r>
          </a:p>
          <a:p>
            <a:r>
              <a:rPr lang="en-ZA" dirty="0"/>
              <a:t>It is the power of the EU to shape </a:t>
            </a:r>
            <a:r>
              <a:rPr lang="en-ZA" u="sng" dirty="0"/>
              <a:t>global standards and rules </a:t>
            </a:r>
            <a:r>
              <a:rPr lang="en-ZA" b="1" dirty="0"/>
              <a:t>outside its own borders </a:t>
            </a:r>
            <a:r>
              <a:rPr lang="en-ZA" dirty="0"/>
              <a:t>through </a:t>
            </a:r>
            <a:r>
              <a:rPr lang="en-ZA" b="1" dirty="0"/>
              <a:t>market forces alone</a:t>
            </a:r>
            <a:r>
              <a:rPr lang="en-ZA" dirty="0"/>
              <a:t>.</a:t>
            </a:r>
          </a:p>
        </p:txBody>
      </p:sp>
      <p:sp>
        <p:nvSpPr>
          <p:cNvPr id="4" name="Slide Number Placeholder 3">
            <a:extLst>
              <a:ext uri="{FF2B5EF4-FFF2-40B4-BE49-F238E27FC236}">
                <a16:creationId xmlns:a16="http://schemas.microsoft.com/office/drawing/2014/main" id="{FE1E82A1-C756-E43F-364C-F8B32BB80B2F}"/>
              </a:ext>
            </a:extLst>
          </p:cNvPr>
          <p:cNvSpPr>
            <a:spLocks noGrp="1"/>
          </p:cNvSpPr>
          <p:nvPr>
            <p:ph type="sldNum" sz="quarter" idx="5"/>
          </p:nvPr>
        </p:nvSpPr>
        <p:spPr/>
        <p:txBody>
          <a:bodyPr/>
          <a:lstStyle/>
          <a:p>
            <a:fld id="{0388AB69-1373-4FC4-894F-448AC6008E60}" type="slidenum">
              <a:rPr lang="en-ZA" smtClean="0"/>
              <a:t>16</a:t>
            </a:fld>
            <a:endParaRPr lang="en-ZA"/>
          </a:p>
        </p:txBody>
      </p:sp>
    </p:spTree>
    <p:extLst>
      <p:ext uri="{BB962C8B-B14F-4D97-AF65-F5344CB8AC3E}">
        <p14:creationId xmlns:p14="http://schemas.microsoft.com/office/powerpoint/2010/main" val="2659544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r>
              <a:rPr lang="en-ZA" dirty="0"/>
              <a:t>The EU enforces strict environmental and sustainability regulations to apply to </a:t>
            </a:r>
            <a:r>
              <a:rPr lang="en-ZA" b="1" dirty="0"/>
              <a:t>imported goods</a:t>
            </a:r>
            <a:r>
              <a:rPr lang="en-ZA" dirty="0"/>
              <a:t>. </a:t>
            </a:r>
          </a:p>
          <a:p>
            <a:endParaRPr lang="en-ZA" dirty="0"/>
          </a:p>
          <a:p>
            <a:r>
              <a:rPr lang="en-ZA" dirty="0"/>
              <a:t>So, farmers or any company that want to sell their products in the EU </a:t>
            </a:r>
            <a:r>
              <a:rPr lang="en-ZA" b="1" dirty="0"/>
              <a:t>must follow EU rules</a:t>
            </a:r>
            <a:r>
              <a:rPr lang="en-ZA" dirty="0"/>
              <a:t>.</a:t>
            </a:r>
          </a:p>
          <a:p>
            <a:r>
              <a:rPr lang="en-ZA" dirty="0"/>
              <a:t>The result is that </a:t>
            </a:r>
            <a:r>
              <a:rPr lang="en-ZA" b="1" dirty="0"/>
              <a:t>for exporters to keep their contracts</a:t>
            </a:r>
            <a:r>
              <a:rPr lang="en-ZA" dirty="0"/>
              <a:t>, </a:t>
            </a:r>
            <a:r>
              <a:rPr lang="en-ZA" b="1" dirty="0"/>
              <a:t>they push farmers to use fewer synthetic fertilizers </a:t>
            </a:r>
            <a:r>
              <a:rPr lang="en-ZA" dirty="0"/>
              <a:t>and look for organic alternatives.</a:t>
            </a:r>
          </a:p>
        </p:txBody>
      </p:sp>
      <p:sp>
        <p:nvSpPr>
          <p:cNvPr id="4" name="Slide Number Placeholder 3"/>
          <p:cNvSpPr>
            <a:spLocks noGrp="1"/>
          </p:cNvSpPr>
          <p:nvPr>
            <p:ph type="sldNum" sz="quarter" idx="5"/>
          </p:nvPr>
        </p:nvSpPr>
        <p:spPr/>
        <p:txBody>
          <a:bodyPr/>
          <a:lstStyle/>
          <a:p>
            <a:fld id="{0388AB69-1373-4FC4-894F-448AC6008E60}" type="slidenum">
              <a:rPr lang="en-ZA" smtClean="0"/>
              <a:t>17</a:t>
            </a:fld>
            <a:endParaRPr lang="en-ZA"/>
          </a:p>
        </p:txBody>
      </p:sp>
    </p:spTree>
    <p:extLst>
      <p:ext uri="{BB962C8B-B14F-4D97-AF65-F5344CB8AC3E}">
        <p14:creationId xmlns:p14="http://schemas.microsoft.com/office/powerpoint/2010/main" val="24557675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r>
              <a:rPr lang="en-US" dirty="0"/>
              <a:t>Likewise, in the USA, foreign suppliers must prove that their use of agricultural inputs, water, and soil amendments meet the same standards required for domestic farms. </a:t>
            </a:r>
          </a:p>
          <a:p>
            <a:r>
              <a:rPr lang="en-US" dirty="0"/>
              <a:t>Failure to do so can lead to refusal of entry by the Food and Drug </a:t>
            </a:r>
            <a:r>
              <a:rPr lang="en-US" dirty="0" err="1"/>
              <a:t>Adiministration</a:t>
            </a:r>
            <a:r>
              <a:rPr lang="en-US" dirty="0"/>
              <a:t>.</a:t>
            </a:r>
          </a:p>
          <a:p>
            <a:r>
              <a:rPr lang="en-US" dirty="0"/>
              <a:t>Note also that 36 of their States now have </a:t>
            </a:r>
            <a:r>
              <a:rPr lang="en-ZA" dirty="0"/>
              <a:t>state government laws and regulations that </a:t>
            </a:r>
            <a:r>
              <a:rPr lang="en-ZA" b="1" dirty="0"/>
              <a:t>limit the use </a:t>
            </a:r>
            <a:r>
              <a:rPr lang="en-ZA" dirty="0"/>
              <a:t>of commercial fertilizers and also animal manure.</a:t>
            </a:r>
          </a:p>
          <a:p>
            <a:endParaRPr lang="en-ZA" dirty="0"/>
          </a:p>
        </p:txBody>
      </p:sp>
      <p:sp>
        <p:nvSpPr>
          <p:cNvPr id="4" name="Slide Number Placeholder 3"/>
          <p:cNvSpPr>
            <a:spLocks noGrp="1"/>
          </p:cNvSpPr>
          <p:nvPr>
            <p:ph type="sldNum" sz="quarter" idx="5"/>
          </p:nvPr>
        </p:nvSpPr>
        <p:spPr/>
        <p:txBody>
          <a:bodyPr/>
          <a:lstStyle/>
          <a:p>
            <a:fld id="{0388AB69-1373-4FC4-894F-448AC6008E60}" type="slidenum">
              <a:rPr lang="en-ZA" smtClean="0"/>
              <a:t>18</a:t>
            </a:fld>
            <a:endParaRPr lang="en-ZA"/>
          </a:p>
        </p:txBody>
      </p:sp>
    </p:spTree>
    <p:extLst>
      <p:ext uri="{BB962C8B-B14F-4D97-AF65-F5344CB8AC3E}">
        <p14:creationId xmlns:p14="http://schemas.microsoft.com/office/powerpoint/2010/main" val="40185241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87CED-79C3-49DC-8714-DFDBDFA2B4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ECA694-EF3F-FEAE-A315-F34AEA66CA92}"/>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E3295930-6F5D-D5C7-F230-612F86EFD659}"/>
              </a:ext>
            </a:extLst>
          </p:cNvPr>
          <p:cNvSpPr>
            <a:spLocks noGrp="1"/>
          </p:cNvSpPr>
          <p:nvPr>
            <p:ph type="body" idx="1"/>
          </p:nvPr>
        </p:nvSpPr>
        <p:spPr/>
        <p:txBody>
          <a:bodyPr/>
          <a:lstStyle/>
          <a:p>
            <a:r>
              <a:rPr lang="en-ZA" dirty="0"/>
              <a:t>The bottom line, as spelled out by BFAP, is that it is </a:t>
            </a:r>
            <a:r>
              <a:rPr lang="en-ZA" b="1" dirty="0"/>
              <a:t>very likely </a:t>
            </a:r>
            <a:r>
              <a:rPr lang="en-ZA" dirty="0"/>
              <a:t>that the production practices of exporters of food commodities to the EU and USA will come under increased scrutiny over the next number of years,…. </a:t>
            </a:r>
          </a:p>
        </p:txBody>
      </p:sp>
      <p:sp>
        <p:nvSpPr>
          <p:cNvPr id="4" name="Slide Number Placeholder 3">
            <a:extLst>
              <a:ext uri="{FF2B5EF4-FFF2-40B4-BE49-F238E27FC236}">
                <a16:creationId xmlns:a16="http://schemas.microsoft.com/office/drawing/2014/main" id="{2BD8F0CE-E886-047B-4B2C-1439E9A3A319}"/>
              </a:ext>
            </a:extLst>
          </p:cNvPr>
          <p:cNvSpPr>
            <a:spLocks noGrp="1"/>
          </p:cNvSpPr>
          <p:nvPr>
            <p:ph type="sldNum" sz="quarter" idx="5"/>
          </p:nvPr>
        </p:nvSpPr>
        <p:spPr/>
        <p:txBody>
          <a:bodyPr/>
          <a:lstStyle/>
          <a:p>
            <a:fld id="{0388AB69-1373-4FC4-894F-448AC6008E60}" type="slidenum">
              <a:rPr lang="en-ZA" smtClean="0"/>
              <a:t>19</a:t>
            </a:fld>
            <a:endParaRPr lang="en-ZA"/>
          </a:p>
        </p:txBody>
      </p:sp>
    </p:spTree>
    <p:extLst>
      <p:ext uri="{BB962C8B-B14F-4D97-AF65-F5344CB8AC3E}">
        <p14:creationId xmlns:p14="http://schemas.microsoft.com/office/powerpoint/2010/main" val="41596799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4EB44-320C-8409-E8CA-E6180369D8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471D00-52FD-C354-FA9D-A4965B9E3AEB}"/>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55BDC2B8-6E26-3961-86AF-78DB26FFFDE1}"/>
              </a:ext>
            </a:extLst>
          </p:cNvPr>
          <p:cNvSpPr>
            <a:spLocks noGrp="1"/>
          </p:cNvSpPr>
          <p:nvPr>
            <p:ph type="body" idx="1"/>
          </p:nvPr>
        </p:nvSpPr>
        <p:spPr/>
        <p:txBody>
          <a:bodyPr/>
          <a:lstStyle/>
          <a:p>
            <a:r>
              <a:rPr lang="en-ZA" dirty="0"/>
              <a:t>…. </a:t>
            </a:r>
            <a:r>
              <a:rPr lang="en-ZA" b="1" dirty="0"/>
              <a:t>and anyone who wishes to export crops</a:t>
            </a:r>
            <a:r>
              <a:rPr lang="en-ZA" dirty="0"/>
              <a:t> to the EU will have to adhere to similar input restrictions </a:t>
            </a:r>
            <a:r>
              <a:rPr lang="en-ZA" b="1" dirty="0"/>
              <a:t>that is being enforced in Europe. </a:t>
            </a:r>
          </a:p>
          <a:p>
            <a:endParaRPr lang="en-ZA" b="0" dirty="0"/>
          </a:p>
          <a:p>
            <a:r>
              <a:rPr lang="en-ZA" b="0" dirty="0"/>
              <a:t>Likewise,  </a:t>
            </a:r>
            <a:r>
              <a:rPr lang="en-ZA" b="1" dirty="0"/>
              <a:t>since producers </a:t>
            </a:r>
            <a:r>
              <a:rPr lang="en-ZA" b="0" dirty="0"/>
              <a:t>need </a:t>
            </a:r>
            <a:r>
              <a:rPr lang="en-ZA" b="1" dirty="0"/>
              <a:t>to be </a:t>
            </a:r>
            <a:r>
              <a:rPr lang="en-ZA" b="1" dirty="0" err="1"/>
              <a:t>GlobalGAP</a:t>
            </a:r>
            <a:r>
              <a:rPr lang="en-ZA" b="1" dirty="0"/>
              <a:t> certified </a:t>
            </a:r>
            <a:r>
              <a:rPr lang="en-ZA" b="0" dirty="0"/>
              <a:t>to export produce, they must adhere to the specification regarding fertilisation that is in the GGAP standard, namely . ..</a:t>
            </a:r>
          </a:p>
          <a:p>
            <a:r>
              <a:rPr lang="en-ZA" b="0" dirty="0"/>
              <a:t>“Fertilization </a:t>
            </a:r>
            <a:r>
              <a:rPr lang="en-ZA" b="1" dirty="0"/>
              <a:t>must be based </a:t>
            </a:r>
            <a:r>
              <a:rPr lang="en-ZA" b="0" dirty="0"/>
              <a:t>on the </a:t>
            </a:r>
            <a:r>
              <a:rPr lang="en-ZA" b="1" dirty="0"/>
              <a:t>nutritional needs of the crop </a:t>
            </a:r>
            <a:r>
              <a:rPr lang="en-ZA" b="0" dirty="0"/>
              <a:t>and the results of </a:t>
            </a:r>
            <a:r>
              <a:rPr lang="en-ZA" b="1" dirty="0"/>
              <a:t>regular soil analysis</a:t>
            </a:r>
            <a:r>
              <a:rPr lang="en-ZA" b="0" dirty="0"/>
              <a:t>.”</a:t>
            </a:r>
          </a:p>
          <a:p>
            <a:r>
              <a:rPr lang="en-ZA" dirty="0"/>
              <a:t>------</a:t>
            </a:r>
          </a:p>
          <a:p>
            <a:r>
              <a:rPr lang="en-ZA" dirty="0"/>
              <a:t>I think this will suffice as far as International policy goes. </a:t>
            </a:r>
          </a:p>
          <a:p>
            <a:r>
              <a:rPr lang="en-ZA" dirty="0"/>
              <a:t>It boils down to pressure on farmers to use fertilisers more prudently if they want to </a:t>
            </a:r>
            <a:r>
              <a:rPr lang="en-ZA" dirty="0" err="1"/>
              <a:t>expoirt</a:t>
            </a:r>
            <a:r>
              <a:rPr lang="en-ZA" dirty="0"/>
              <a:t> to Europe and the USA..</a:t>
            </a:r>
          </a:p>
        </p:txBody>
      </p:sp>
      <p:sp>
        <p:nvSpPr>
          <p:cNvPr id="4" name="Slide Number Placeholder 3">
            <a:extLst>
              <a:ext uri="{FF2B5EF4-FFF2-40B4-BE49-F238E27FC236}">
                <a16:creationId xmlns:a16="http://schemas.microsoft.com/office/drawing/2014/main" id="{D239B69A-B73C-3B21-2A33-9A01E2E66257}"/>
              </a:ext>
            </a:extLst>
          </p:cNvPr>
          <p:cNvSpPr>
            <a:spLocks noGrp="1"/>
          </p:cNvSpPr>
          <p:nvPr>
            <p:ph type="sldNum" sz="quarter" idx="5"/>
          </p:nvPr>
        </p:nvSpPr>
        <p:spPr/>
        <p:txBody>
          <a:bodyPr/>
          <a:lstStyle/>
          <a:p>
            <a:fld id="{0388AB69-1373-4FC4-894F-448AC6008E60}" type="slidenum">
              <a:rPr lang="en-ZA" smtClean="0"/>
              <a:t>20</a:t>
            </a:fld>
            <a:endParaRPr lang="en-ZA"/>
          </a:p>
        </p:txBody>
      </p:sp>
    </p:spTree>
    <p:extLst>
      <p:ext uri="{BB962C8B-B14F-4D97-AF65-F5344CB8AC3E}">
        <p14:creationId xmlns:p14="http://schemas.microsoft.com/office/powerpoint/2010/main" val="6068291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r>
              <a:rPr lang="en-US" dirty="0"/>
              <a:t>Now, let’s look at some policies within our own country.</a:t>
            </a:r>
          </a:p>
          <a:p>
            <a:endParaRPr lang="en-ZA" dirty="0"/>
          </a:p>
        </p:txBody>
      </p:sp>
      <p:sp>
        <p:nvSpPr>
          <p:cNvPr id="4" name="Slide Number Placeholder 3"/>
          <p:cNvSpPr>
            <a:spLocks noGrp="1"/>
          </p:cNvSpPr>
          <p:nvPr>
            <p:ph type="sldNum" sz="quarter" idx="5"/>
          </p:nvPr>
        </p:nvSpPr>
        <p:spPr/>
        <p:txBody>
          <a:bodyPr/>
          <a:lstStyle/>
          <a:p>
            <a:fld id="{0388AB69-1373-4FC4-894F-448AC6008E60}" type="slidenum">
              <a:rPr lang="en-ZA" smtClean="0"/>
              <a:t>21</a:t>
            </a:fld>
            <a:endParaRPr lang="en-ZA"/>
          </a:p>
        </p:txBody>
      </p:sp>
    </p:spTree>
    <p:extLst>
      <p:ext uri="{BB962C8B-B14F-4D97-AF65-F5344CB8AC3E}">
        <p14:creationId xmlns:p14="http://schemas.microsoft.com/office/powerpoint/2010/main" val="42657334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595A1-AA62-F8E9-4B73-F7EDCAADDA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996A13-A7B3-5B4B-3232-7F336944C76C}"/>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F660EAF1-DE8B-AED5-889E-3EB5F3CF58EE}"/>
              </a:ext>
            </a:extLst>
          </p:cNvPr>
          <p:cNvSpPr>
            <a:spLocks noGrp="1"/>
          </p:cNvSpPr>
          <p:nvPr>
            <p:ph type="body" idx="1"/>
          </p:nvPr>
        </p:nvSpPr>
        <p:spPr/>
        <p:txBody>
          <a:bodyPr/>
          <a:lstStyle/>
          <a:p>
            <a:r>
              <a:rPr lang="en-US" dirty="0"/>
              <a:t>The first, and foremost is our good and old Act 36 of ...1947. They say </a:t>
            </a:r>
            <a:r>
              <a:rPr lang="en-US" b="1" dirty="0"/>
              <a:t>some things </a:t>
            </a:r>
            <a:r>
              <a:rPr lang="en-US" dirty="0"/>
              <a:t>never change.</a:t>
            </a:r>
          </a:p>
          <a:p>
            <a:r>
              <a:rPr lang="en-US" dirty="0"/>
              <a:t>But let’s look at some points to note: </a:t>
            </a:r>
          </a:p>
          <a:p>
            <a:r>
              <a:rPr lang="en-ZA" dirty="0"/>
              <a:t>Neither this law nor any other in South Africa imposes blanket quotas on how much fertilizer a farmer can use. However, it places strict limits on composition, registration, permissible nutrient deviations, heavy metal thresholds of products and then also on water-resource pollution.</a:t>
            </a:r>
            <a:endParaRPr lang="en-US" dirty="0"/>
          </a:p>
          <a:p>
            <a:endParaRPr lang="en-ZA" dirty="0"/>
          </a:p>
        </p:txBody>
      </p:sp>
      <p:sp>
        <p:nvSpPr>
          <p:cNvPr id="4" name="Slide Number Placeholder 3">
            <a:extLst>
              <a:ext uri="{FF2B5EF4-FFF2-40B4-BE49-F238E27FC236}">
                <a16:creationId xmlns:a16="http://schemas.microsoft.com/office/drawing/2014/main" id="{C0A30438-B53F-5965-41E9-24EF549E0BFF}"/>
              </a:ext>
            </a:extLst>
          </p:cNvPr>
          <p:cNvSpPr>
            <a:spLocks noGrp="1"/>
          </p:cNvSpPr>
          <p:nvPr>
            <p:ph type="sldNum" sz="quarter" idx="5"/>
          </p:nvPr>
        </p:nvSpPr>
        <p:spPr/>
        <p:txBody>
          <a:bodyPr/>
          <a:lstStyle/>
          <a:p>
            <a:fld id="{0388AB69-1373-4FC4-894F-448AC6008E60}" type="slidenum">
              <a:rPr lang="en-ZA" smtClean="0"/>
              <a:t>22</a:t>
            </a:fld>
            <a:endParaRPr lang="en-ZA"/>
          </a:p>
        </p:txBody>
      </p:sp>
    </p:spTree>
    <p:extLst>
      <p:ext uri="{BB962C8B-B14F-4D97-AF65-F5344CB8AC3E}">
        <p14:creationId xmlns:p14="http://schemas.microsoft.com/office/powerpoint/2010/main" val="1234934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B6165-F728-136B-2359-6B691C526A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FBFBEF-5276-6718-DF7A-B6234E9B4BB2}"/>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D1DF5DA9-A8E3-6814-56B1-FA38A78D16F4}"/>
              </a:ext>
            </a:extLst>
          </p:cNvPr>
          <p:cNvSpPr>
            <a:spLocks noGrp="1"/>
          </p:cNvSpPr>
          <p:nvPr>
            <p:ph type="body" idx="1"/>
          </p:nvPr>
        </p:nvSpPr>
        <p:spPr/>
        <p:txBody>
          <a:bodyPr/>
          <a:lstStyle/>
          <a:p>
            <a:r>
              <a:rPr lang="en-ZA" dirty="0"/>
              <a:t>Rather than capping total usage, this law limits fertilizer use by </a:t>
            </a:r>
            <a:r>
              <a:rPr lang="en-ZA" b="1" dirty="0"/>
              <a:t>mandating product registration.</a:t>
            </a:r>
            <a:endParaRPr lang="en-US" b="1" dirty="0"/>
          </a:p>
          <a:p>
            <a:r>
              <a:rPr lang="en-ZA" dirty="0"/>
              <a:t>This is called the "</a:t>
            </a:r>
            <a:r>
              <a:rPr lang="en-ZA" b="1" dirty="0"/>
              <a:t>Label is Law Rule”</a:t>
            </a:r>
            <a:r>
              <a:rPr lang="en-ZA" dirty="0"/>
              <a:t>:</a:t>
            </a:r>
          </a:p>
          <a:p>
            <a:r>
              <a:rPr lang="en-ZA" dirty="0"/>
              <a:t>Legally, a product, which also seems to include fertilisers, can only be applied according to the approved dosage and directions printed on their registered label. </a:t>
            </a:r>
          </a:p>
          <a:p>
            <a:r>
              <a:rPr lang="en-ZA" dirty="0"/>
              <a:t>But we know that most fertilisers do not have a label with dosage instructions. So, with regards to fertilisation, this law does not have much teeth.</a:t>
            </a:r>
            <a:endParaRPr lang="en-ZA" baseline="0" dirty="0"/>
          </a:p>
        </p:txBody>
      </p:sp>
      <p:sp>
        <p:nvSpPr>
          <p:cNvPr id="4" name="Slide Number Placeholder 3">
            <a:extLst>
              <a:ext uri="{FF2B5EF4-FFF2-40B4-BE49-F238E27FC236}">
                <a16:creationId xmlns:a16="http://schemas.microsoft.com/office/drawing/2014/main" id="{6280BAC3-D58A-0BCC-F264-828A2E85A09D}"/>
              </a:ext>
            </a:extLst>
          </p:cNvPr>
          <p:cNvSpPr>
            <a:spLocks noGrp="1"/>
          </p:cNvSpPr>
          <p:nvPr>
            <p:ph type="sldNum" sz="quarter" idx="5"/>
          </p:nvPr>
        </p:nvSpPr>
        <p:spPr/>
        <p:txBody>
          <a:bodyPr/>
          <a:lstStyle/>
          <a:p>
            <a:fld id="{0388AB69-1373-4FC4-894F-448AC6008E60}" type="slidenum">
              <a:rPr lang="en-ZA" smtClean="0"/>
              <a:t>23</a:t>
            </a:fld>
            <a:endParaRPr lang="en-ZA"/>
          </a:p>
        </p:txBody>
      </p:sp>
    </p:spTree>
    <p:extLst>
      <p:ext uri="{BB962C8B-B14F-4D97-AF65-F5344CB8AC3E}">
        <p14:creationId xmlns:p14="http://schemas.microsoft.com/office/powerpoint/2010/main" val="80781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D9CA8-E25F-4882-9B7B-584F0D83E6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E1C039-888C-0C40-24D5-31F715530815}"/>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AA62B72A-603D-20B7-1484-16CA86CFA058}"/>
              </a:ext>
            </a:extLst>
          </p:cNvPr>
          <p:cNvSpPr>
            <a:spLocks noGrp="1"/>
          </p:cNvSpPr>
          <p:nvPr>
            <p:ph type="body" idx="1"/>
          </p:nvPr>
        </p:nvSpPr>
        <p:spPr/>
        <p:txBody>
          <a:bodyPr/>
          <a:lstStyle/>
          <a:p>
            <a:r>
              <a:rPr lang="en-ZA" dirty="0"/>
              <a:t>But we also have other acts to take note of: </a:t>
            </a:r>
          </a:p>
          <a:p>
            <a:pPr marL="0" indent="0">
              <a:buFont typeface="Arial" panose="020B0604020202020204" pitchFamily="34" charset="0"/>
              <a:buNone/>
            </a:pPr>
            <a:r>
              <a:rPr lang="en-ZA" b="1" dirty="0"/>
              <a:t>Preservation and Development of Agricultural Land Act: </a:t>
            </a:r>
            <a:r>
              <a:rPr lang="en-ZA" dirty="0"/>
              <a:t>Passed in early 2025</a:t>
            </a:r>
          </a:p>
          <a:p>
            <a:pPr marL="0" indent="0">
              <a:buFont typeface="Arial" panose="020B0604020202020204" pitchFamily="34" charset="0"/>
              <a:buNone/>
            </a:pPr>
            <a:r>
              <a:rPr lang="en-ZA" dirty="0"/>
              <a:t>This law enforces </a:t>
            </a:r>
            <a:r>
              <a:rPr lang="en-ZA" dirty="0" err="1"/>
              <a:t>agro</a:t>
            </a:r>
            <a:r>
              <a:rPr lang="en-ZA" dirty="0"/>
              <a:t>-ecology principles across South Africa. It shifts agricultural practices toward soil conservation, and it promotes organic fertilizers over chemical fertilizers.</a:t>
            </a:r>
          </a:p>
          <a:p>
            <a:r>
              <a:rPr lang="en-ZA" b="1" dirty="0"/>
              <a:t>Then there is the National Environmental Management Act, </a:t>
            </a:r>
            <a:r>
              <a:rPr lang="en-ZA" dirty="0"/>
              <a:t>which regulates agricultural practices that could cause environmental degradation. If runoff from excessive fertilizer use causes harm to a local ecosystem, landowners face severe penalties under the Law’s </a:t>
            </a:r>
            <a:r>
              <a:rPr lang="en-ZA" b="1" dirty="0"/>
              <a:t>"polluter pays principle”</a:t>
            </a:r>
            <a:r>
              <a:rPr lang="en-ZA" dirty="0"/>
              <a:t>.</a:t>
            </a:r>
          </a:p>
        </p:txBody>
      </p:sp>
      <p:sp>
        <p:nvSpPr>
          <p:cNvPr id="4" name="Slide Number Placeholder 3">
            <a:extLst>
              <a:ext uri="{FF2B5EF4-FFF2-40B4-BE49-F238E27FC236}">
                <a16:creationId xmlns:a16="http://schemas.microsoft.com/office/drawing/2014/main" id="{76914D8F-01E1-70CA-B855-B04FFA2B0E9B}"/>
              </a:ext>
            </a:extLst>
          </p:cNvPr>
          <p:cNvSpPr>
            <a:spLocks noGrp="1"/>
          </p:cNvSpPr>
          <p:nvPr>
            <p:ph type="sldNum" sz="quarter" idx="5"/>
          </p:nvPr>
        </p:nvSpPr>
        <p:spPr/>
        <p:txBody>
          <a:bodyPr/>
          <a:lstStyle/>
          <a:p>
            <a:fld id="{0388AB69-1373-4FC4-894F-448AC6008E60}" type="slidenum">
              <a:rPr lang="en-ZA" smtClean="0"/>
              <a:t>24</a:t>
            </a:fld>
            <a:endParaRPr lang="en-ZA"/>
          </a:p>
        </p:txBody>
      </p:sp>
    </p:spTree>
    <p:extLst>
      <p:ext uri="{BB962C8B-B14F-4D97-AF65-F5344CB8AC3E}">
        <p14:creationId xmlns:p14="http://schemas.microsoft.com/office/powerpoint/2010/main" val="14753316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9F73B-1587-9179-7330-F640E6C609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95B72A-3A07-24BC-7C65-DE48A63FC833}"/>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B68029B6-7608-0EE2-E3F4-49DE0BABDF7F}"/>
              </a:ext>
            </a:extLst>
          </p:cNvPr>
          <p:cNvSpPr>
            <a:spLocks noGrp="1"/>
          </p:cNvSpPr>
          <p:nvPr>
            <p:ph type="body" idx="1"/>
          </p:nvPr>
        </p:nvSpPr>
        <p:spPr/>
        <p:txBody>
          <a:bodyPr/>
          <a:lstStyle/>
          <a:p>
            <a:r>
              <a:rPr lang="en-ZA" dirty="0"/>
              <a:t>And then there’s the National Water Act (Act 36 of 1998): This Act controls the pollution of water resources. It limits the discharge of any agricultural effluent or polluted runoff into rivers and catchments.</a:t>
            </a:r>
          </a:p>
          <a:p>
            <a:endParaRPr lang="en-ZA" dirty="0"/>
          </a:p>
          <a:p>
            <a:r>
              <a:rPr lang="en-ZA" dirty="0"/>
              <a:t>None of these laws has any teeth to put a limit on the use of fertilisers by farmers, or a limit on </a:t>
            </a:r>
            <a:r>
              <a:rPr lang="en-ZA" b="1" dirty="0"/>
              <a:t>what is recommended </a:t>
            </a:r>
            <a:r>
              <a:rPr lang="en-ZA" dirty="0"/>
              <a:t>to them. </a:t>
            </a:r>
          </a:p>
          <a:p>
            <a:r>
              <a:rPr lang="en-ZA" dirty="0"/>
              <a:t>They are </a:t>
            </a:r>
            <a:r>
              <a:rPr lang="en-ZA" b="1" dirty="0"/>
              <a:t>reactive </a:t>
            </a:r>
            <a:r>
              <a:rPr lang="en-ZA" dirty="0"/>
              <a:t>– that is – if you messed up and caused harm, </a:t>
            </a:r>
            <a:r>
              <a:rPr lang="en-ZA" b="1" dirty="0"/>
              <a:t>you have to face the music</a:t>
            </a:r>
            <a:r>
              <a:rPr lang="en-ZA" dirty="0"/>
              <a:t>.</a:t>
            </a:r>
          </a:p>
        </p:txBody>
      </p:sp>
      <p:sp>
        <p:nvSpPr>
          <p:cNvPr id="4" name="Slide Number Placeholder 3">
            <a:extLst>
              <a:ext uri="{FF2B5EF4-FFF2-40B4-BE49-F238E27FC236}">
                <a16:creationId xmlns:a16="http://schemas.microsoft.com/office/drawing/2014/main" id="{B8AB7324-B170-496D-7263-31B39626C5A2}"/>
              </a:ext>
            </a:extLst>
          </p:cNvPr>
          <p:cNvSpPr>
            <a:spLocks noGrp="1"/>
          </p:cNvSpPr>
          <p:nvPr>
            <p:ph type="sldNum" sz="quarter" idx="5"/>
          </p:nvPr>
        </p:nvSpPr>
        <p:spPr/>
        <p:txBody>
          <a:bodyPr/>
          <a:lstStyle/>
          <a:p>
            <a:fld id="{0388AB69-1373-4FC4-894F-448AC6008E60}" type="slidenum">
              <a:rPr lang="en-ZA" smtClean="0"/>
              <a:t>25</a:t>
            </a:fld>
            <a:endParaRPr lang="en-ZA"/>
          </a:p>
        </p:txBody>
      </p:sp>
    </p:spTree>
    <p:extLst>
      <p:ext uri="{BB962C8B-B14F-4D97-AF65-F5344CB8AC3E}">
        <p14:creationId xmlns:p14="http://schemas.microsoft.com/office/powerpoint/2010/main" val="10175164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r>
              <a:rPr lang="en-US" b="1" dirty="0"/>
              <a:t>Then</a:t>
            </a:r>
            <a:r>
              <a:rPr lang="en-US" dirty="0"/>
              <a:t>, maybe fortunately (but I am not so sure), there’s the …. </a:t>
            </a:r>
            <a:r>
              <a:rPr lang="en-US" b="1" dirty="0"/>
              <a:t>Natural Scientific Professions Act</a:t>
            </a:r>
            <a:r>
              <a:rPr lang="en-US" dirty="0"/>
              <a:t>, which governs SACNASP, which is </a:t>
            </a:r>
            <a:r>
              <a:rPr lang="en-ZA" dirty="0"/>
              <a:t>the South African Council for Natural Scientific Professions. </a:t>
            </a:r>
          </a:p>
          <a:p>
            <a:endParaRPr lang="en-ZA" dirty="0"/>
          </a:p>
          <a:p>
            <a:r>
              <a:rPr lang="en-ZA" dirty="0"/>
              <a:t>SACNASP is a statutory body that regulates and oversees ethical conduct within the natural sciences in South Africa.</a:t>
            </a:r>
          </a:p>
          <a:p>
            <a:r>
              <a:rPr lang="en-ZA" dirty="0"/>
              <a:t>Under this law all practicing natural scientists that work in South Africa </a:t>
            </a:r>
            <a:r>
              <a:rPr lang="en-ZA" b="1" dirty="0"/>
              <a:t>must be registered </a:t>
            </a:r>
            <a:r>
              <a:rPr lang="en-ZA" dirty="0"/>
              <a:t>with SACNASP.</a:t>
            </a:r>
          </a:p>
          <a:p>
            <a:endParaRPr lang="en-ZA" b="0" dirty="0"/>
          </a:p>
          <a:p>
            <a:r>
              <a:rPr lang="en-ZA" b="0" dirty="0"/>
              <a:t>So, in the context of the fertiliser industry, this law attempts to enforce the ethical, scientific conduct by company representatives and </a:t>
            </a:r>
            <a:r>
              <a:rPr lang="en-ZA" b="1" dirty="0"/>
              <a:t>all</a:t>
            </a:r>
            <a:r>
              <a:rPr lang="en-ZA" b="0" dirty="0"/>
              <a:t> consultants who make recommendations to producers.</a:t>
            </a:r>
          </a:p>
          <a:p>
            <a:r>
              <a:rPr lang="en-ZA" b="0" dirty="0"/>
              <a:t>Do you think it succeeds?</a:t>
            </a:r>
          </a:p>
        </p:txBody>
      </p:sp>
      <p:sp>
        <p:nvSpPr>
          <p:cNvPr id="4" name="Slide Number Placeholder 3"/>
          <p:cNvSpPr>
            <a:spLocks noGrp="1"/>
          </p:cNvSpPr>
          <p:nvPr>
            <p:ph type="sldNum" sz="quarter" idx="5"/>
          </p:nvPr>
        </p:nvSpPr>
        <p:spPr/>
        <p:txBody>
          <a:bodyPr/>
          <a:lstStyle/>
          <a:p>
            <a:fld id="{0388AB69-1373-4FC4-894F-448AC6008E60}" type="slidenum">
              <a:rPr lang="en-ZA" smtClean="0"/>
              <a:t>26</a:t>
            </a:fld>
            <a:endParaRPr lang="en-ZA"/>
          </a:p>
        </p:txBody>
      </p:sp>
    </p:spTree>
    <p:extLst>
      <p:ext uri="{BB962C8B-B14F-4D97-AF65-F5344CB8AC3E}">
        <p14:creationId xmlns:p14="http://schemas.microsoft.com/office/powerpoint/2010/main" val="29894308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65355-EB66-84AD-7AB1-F4A4394834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4C687B-A512-8B7E-DB01-A8CEA02820DB}"/>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6D44858E-8203-A5E7-2E60-C11DCEBFF986}"/>
              </a:ext>
            </a:extLst>
          </p:cNvPr>
          <p:cNvSpPr>
            <a:spLocks noGrp="1"/>
          </p:cNvSpPr>
          <p:nvPr>
            <p:ph type="body" idx="1"/>
          </p:nvPr>
        </p:nvSpPr>
        <p:spPr/>
        <p:txBody>
          <a:bodyPr/>
          <a:lstStyle/>
          <a:p>
            <a:r>
              <a:rPr lang="en-US" dirty="0"/>
              <a:t>Phew, I think that’s enough of the stale laws. I know this is now getting boring.</a:t>
            </a:r>
          </a:p>
          <a:p>
            <a:r>
              <a:rPr lang="en-US" dirty="0"/>
              <a:t>But we do need to ask: “What else do we have </a:t>
            </a:r>
            <a:r>
              <a:rPr lang="en-US" dirty="0" err="1"/>
              <a:t>i.t.o.</a:t>
            </a:r>
            <a:r>
              <a:rPr lang="en-US" dirty="0"/>
              <a:t> policy in the South African context?”</a:t>
            </a:r>
          </a:p>
          <a:p>
            <a:endParaRPr lang="en-US" dirty="0"/>
          </a:p>
          <a:p>
            <a:endParaRPr lang="en-ZA" dirty="0"/>
          </a:p>
        </p:txBody>
      </p:sp>
      <p:sp>
        <p:nvSpPr>
          <p:cNvPr id="4" name="Slide Number Placeholder 3">
            <a:extLst>
              <a:ext uri="{FF2B5EF4-FFF2-40B4-BE49-F238E27FC236}">
                <a16:creationId xmlns:a16="http://schemas.microsoft.com/office/drawing/2014/main" id="{929228C3-0441-DD07-07B3-9131E89AFD04}"/>
              </a:ext>
            </a:extLst>
          </p:cNvPr>
          <p:cNvSpPr>
            <a:spLocks noGrp="1"/>
          </p:cNvSpPr>
          <p:nvPr>
            <p:ph type="sldNum" sz="quarter" idx="5"/>
          </p:nvPr>
        </p:nvSpPr>
        <p:spPr/>
        <p:txBody>
          <a:bodyPr/>
          <a:lstStyle/>
          <a:p>
            <a:fld id="{0388AB69-1373-4FC4-894F-448AC6008E60}" type="slidenum">
              <a:rPr lang="en-ZA" smtClean="0"/>
              <a:t>27</a:t>
            </a:fld>
            <a:endParaRPr lang="en-ZA"/>
          </a:p>
        </p:txBody>
      </p:sp>
    </p:spTree>
    <p:extLst>
      <p:ext uri="{BB962C8B-B14F-4D97-AF65-F5344CB8AC3E}">
        <p14:creationId xmlns:p14="http://schemas.microsoft.com/office/powerpoint/2010/main" val="27316150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DE94F-77AE-3B45-5B41-677C286964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430720-1962-DD5D-12F4-BEE96F27D215}"/>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9725A867-9B75-2235-C936-FF077FCCBB93}"/>
              </a:ext>
            </a:extLst>
          </p:cNvPr>
          <p:cNvSpPr>
            <a:spLocks noGrp="1"/>
          </p:cNvSpPr>
          <p:nvPr>
            <p:ph type="body" idx="1"/>
          </p:nvPr>
        </p:nvSpPr>
        <p:spPr/>
        <p:txBody>
          <a:bodyPr/>
          <a:lstStyle/>
          <a:p>
            <a:r>
              <a:rPr lang="en-US" dirty="0" err="1"/>
              <a:t>Aaah</a:t>
            </a:r>
            <a:r>
              <a:rPr lang="en-US" dirty="0"/>
              <a:t>, there’s FERTASA.</a:t>
            </a:r>
          </a:p>
          <a:p>
            <a:endParaRPr lang="en-US" dirty="0"/>
          </a:p>
          <a:p>
            <a:r>
              <a:rPr lang="en-ZA" dirty="0"/>
              <a:t>I was pleasantly surprised by FARTASA’s mission</a:t>
            </a:r>
          </a:p>
          <a:p>
            <a:endParaRPr lang="en-US" dirty="0"/>
          </a:p>
          <a:p>
            <a:endParaRPr lang="en-US" dirty="0"/>
          </a:p>
          <a:p>
            <a:endParaRPr lang="en-US" dirty="0"/>
          </a:p>
          <a:p>
            <a:endParaRPr lang="en-ZA" dirty="0"/>
          </a:p>
        </p:txBody>
      </p:sp>
      <p:sp>
        <p:nvSpPr>
          <p:cNvPr id="4" name="Slide Number Placeholder 3">
            <a:extLst>
              <a:ext uri="{FF2B5EF4-FFF2-40B4-BE49-F238E27FC236}">
                <a16:creationId xmlns:a16="http://schemas.microsoft.com/office/drawing/2014/main" id="{EE8447A6-2B88-0B09-FF6B-B8E9A725E280}"/>
              </a:ext>
            </a:extLst>
          </p:cNvPr>
          <p:cNvSpPr>
            <a:spLocks noGrp="1"/>
          </p:cNvSpPr>
          <p:nvPr>
            <p:ph type="sldNum" sz="quarter" idx="5"/>
          </p:nvPr>
        </p:nvSpPr>
        <p:spPr/>
        <p:txBody>
          <a:bodyPr/>
          <a:lstStyle/>
          <a:p>
            <a:fld id="{0388AB69-1373-4FC4-894F-448AC6008E60}" type="slidenum">
              <a:rPr lang="en-ZA" smtClean="0"/>
              <a:t>28</a:t>
            </a:fld>
            <a:endParaRPr lang="en-ZA"/>
          </a:p>
        </p:txBody>
      </p:sp>
    </p:spTree>
    <p:extLst>
      <p:ext uri="{BB962C8B-B14F-4D97-AF65-F5344CB8AC3E}">
        <p14:creationId xmlns:p14="http://schemas.microsoft.com/office/powerpoint/2010/main" val="41679445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34FA7-4543-7546-EADE-D50A97C687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D30B17-6E15-C4BD-85F1-C7D5FEB84B63}"/>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8D22EBFD-B4F0-C093-A312-8BE093E29929}"/>
              </a:ext>
            </a:extLst>
          </p:cNvPr>
          <p:cNvSpPr>
            <a:spLocks noGrp="1"/>
          </p:cNvSpPr>
          <p:nvPr>
            <p:ph type="body" idx="1"/>
          </p:nvPr>
        </p:nvSpPr>
        <p:spPr/>
        <p:txBody>
          <a:bodyPr/>
          <a:lstStyle/>
          <a:p>
            <a:r>
              <a:rPr lang="en-ZA" dirty="0"/>
              <a:t>To provide a credible platform to promote the responsible and sustainable use of fertilisers.</a:t>
            </a:r>
          </a:p>
          <a:p>
            <a:endParaRPr lang="en-US" dirty="0"/>
          </a:p>
          <a:p>
            <a:endParaRPr lang="en-US" dirty="0"/>
          </a:p>
          <a:p>
            <a:endParaRPr lang="en-ZA" dirty="0"/>
          </a:p>
        </p:txBody>
      </p:sp>
      <p:sp>
        <p:nvSpPr>
          <p:cNvPr id="4" name="Slide Number Placeholder 3">
            <a:extLst>
              <a:ext uri="{FF2B5EF4-FFF2-40B4-BE49-F238E27FC236}">
                <a16:creationId xmlns:a16="http://schemas.microsoft.com/office/drawing/2014/main" id="{02139E6D-D6AC-4AE6-6EEA-74F5314262D1}"/>
              </a:ext>
            </a:extLst>
          </p:cNvPr>
          <p:cNvSpPr>
            <a:spLocks noGrp="1"/>
          </p:cNvSpPr>
          <p:nvPr>
            <p:ph type="sldNum" sz="quarter" idx="5"/>
          </p:nvPr>
        </p:nvSpPr>
        <p:spPr/>
        <p:txBody>
          <a:bodyPr/>
          <a:lstStyle/>
          <a:p>
            <a:fld id="{0388AB69-1373-4FC4-894F-448AC6008E60}" type="slidenum">
              <a:rPr lang="en-ZA" smtClean="0"/>
              <a:t>29</a:t>
            </a:fld>
            <a:endParaRPr lang="en-ZA"/>
          </a:p>
        </p:txBody>
      </p:sp>
    </p:spTree>
    <p:extLst>
      <p:ext uri="{BB962C8B-B14F-4D97-AF65-F5344CB8AC3E}">
        <p14:creationId xmlns:p14="http://schemas.microsoft.com/office/powerpoint/2010/main" val="31948912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203B2-47D0-ED23-32BB-DA18CFB9AE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E1D928-8F99-40D2-C84C-FE7409914C5F}"/>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70D71B97-7C84-760A-A6E1-220C2CD0DDAF}"/>
              </a:ext>
            </a:extLst>
          </p:cNvPr>
          <p:cNvSpPr>
            <a:spLocks noGrp="1"/>
          </p:cNvSpPr>
          <p:nvPr>
            <p:ph type="body" idx="1"/>
          </p:nvPr>
        </p:nvSpPr>
        <p:spPr/>
        <p:txBody>
          <a:bodyPr/>
          <a:lstStyle/>
          <a:p>
            <a:r>
              <a:rPr lang="en-US" dirty="0"/>
              <a:t>And the vision….</a:t>
            </a:r>
            <a:r>
              <a:rPr lang="en-ZA" dirty="0"/>
              <a:t> To be the representative voice for the fertilizer industry and as the stamp of approval for </a:t>
            </a:r>
            <a:r>
              <a:rPr lang="en-ZA" b="1" dirty="0"/>
              <a:t>responsible and sustainable soil fertility and plant nutrition </a:t>
            </a:r>
            <a:r>
              <a:rPr lang="en-ZA" dirty="0"/>
              <a:t>in Southern Africa</a:t>
            </a:r>
            <a:endParaRPr lang="en-US" dirty="0"/>
          </a:p>
          <a:p>
            <a:endParaRPr lang="en-US" dirty="0"/>
          </a:p>
          <a:p>
            <a:r>
              <a:rPr lang="en-ZA" dirty="0"/>
              <a:t>If the members of FERTASA upholds this Mission and Vision in their company policies, then our producers are indeed in good hands. </a:t>
            </a:r>
          </a:p>
          <a:p>
            <a:r>
              <a:rPr lang="en-ZA" dirty="0"/>
              <a:t>The question is, “Do they ???”</a:t>
            </a:r>
          </a:p>
          <a:p>
            <a:endParaRPr lang="en-ZA" dirty="0"/>
          </a:p>
        </p:txBody>
      </p:sp>
      <p:sp>
        <p:nvSpPr>
          <p:cNvPr id="4" name="Slide Number Placeholder 3">
            <a:extLst>
              <a:ext uri="{FF2B5EF4-FFF2-40B4-BE49-F238E27FC236}">
                <a16:creationId xmlns:a16="http://schemas.microsoft.com/office/drawing/2014/main" id="{7C124DDB-6929-AF73-1BCC-EE62C1DFA133}"/>
              </a:ext>
            </a:extLst>
          </p:cNvPr>
          <p:cNvSpPr>
            <a:spLocks noGrp="1"/>
          </p:cNvSpPr>
          <p:nvPr>
            <p:ph type="sldNum" sz="quarter" idx="5"/>
          </p:nvPr>
        </p:nvSpPr>
        <p:spPr/>
        <p:txBody>
          <a:bodyPr/>
          <a:lstStyle/>
          <a:p>
            <a:fld id="{0388AB69-1373-4FC4-894F-448AC6008E60}" type="slidenum">
              <a:rPr lang="en-ZA" smtClean="0"/>
              <a:t>30</a:t>
            </a:fld>
            <a:endParaRPr lang="en-ZA"/>
          </a:p>
        </p:txBody>
      </p:sp>
    </p:spTree>
    <p:extLst>
      <p:ext uri="{BB962C8B-B14F-4D97-AF65-F5344CB8AC3E}">
        <p14:creationId xmlns:p14="http://schemas.microsoft.com/office/powerpoint/2010/main" val="5014078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FF4FC-69B4-6147-D0E1-F0F4E94E9F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0BE6A9-33AA-B30D-17D3-D92FF59E1080}"/>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1BB2DD45-553D-A5F8-5899-D1C9F7448DD0}"/>
              </a:ext>
            </a:extLst>
          </p:cNvPr>
          <p:cNvSpPr>
            <a:spLocks noGrp="1"/>
          </p:cNvSpPr>
          <p:nvPr>
            <p:ph type="body" idx="1"/>
          </p:nvPr>
        </p:nvSpPr>
        <p:spPr/>
        <p:txBody>
          <a:bodyPr/>
          <a:lstStyle/>
          <a:p>
            <a:r>
              <a:rPr lang="en-US" dirty="0"/>
              <a:t>So, consultants and technical advisers that are SACNASP registered, together with the member companies of FERTASA, will therefore make sure our </a:t>
            </a:r>
            <a:r>
              <a:rPr lang="en-US" b="1" dirty="0"/>
              <a:t>producers do not </a:t>
            </a:r>
            <a:r>
              <a:rPr lang="en-US" b="1" dirty="0" err="1"/>
              <a:t>fertilise</a:t>
            </a:r>
            <a:r>
              <a:rPr lang="en-US" b="1" dirty="0"/>
              <a:t> in excess</a:t>
            </a:r>
            <a:r>
              <a:rPr lang="en-US" dirty="0"/>
              <a:t> of what their crop requires </a:t>
            </a:r>
            <a:r>
              <a:rPr lang="en-US" b="1" dirty="0"/>
              <a:t>and the markets demand</a:t>
            </a:r>
            <a:r>
              <a:rPr lang="en-US" dirty="0"/>
              <a:t>, or </a:t>
            </a:r>
            <a:r>
              <a:rPr lang="en-US" b="1" dirty="0"/>
              <a:t>what the environment can cope with</a:t>
            </a:r>
            <a:r>
              <a:rPr lang="en-US" dirty="0"/>
              <a:t>. </a:t>
            </a:r>
          </a:p>
          <a:p>
            <a:r>
              <a:rPr lang="en-US" b="1" dirty="0"/>
              <a:t>The question is: “Do they?”</a:t>
            </a:r>
          </a:p>
          <a:p>
            <a:endParaRPr lang="en-US" dirty="0"/>
          </a:p>
          <a:p>
            <a:endParaRPr lang="en-US" dirty="0"/>
          </a:p>
          <a:p>
            <a:endParaRPr lang="en-ZA" dirty="0"/>
          </a:p>
        </p:txBody>
      </p:sp>
      <p:sp>
        <p:nvSpPr>
          <p:cNvPr id="4" name="Slide Number Placeholder 3">
            <a:extLst>
              <a:ext uri="{FF2B5EF4-FFF2-40B4-BE49-F238E27FC236}">
                <a16:creationId xmlns:a16="http://schemas.microsoft.com/office/drawing/2014/main" id="{59CB9021-A3F1-3F15-5E1B-12AB023B3687}"/>
              </a:ext>
            </a:extLst>
          </p:cNvPr>
          <p:cNvSpPr>
            <a:spLocks noGrp="1"/>
          </p:cNvSpPr>
          <p:nvPr>
            <p:ph type="sldNum" sz="quarter" idx="5"/>
          </p:nvPr>
        </p:nvSpPr>
        <p:spPr/>
        <p:txBody>
          <a:bodyPr/>
          <a:lstStyle/>
          <a:p>
            <a:fld id="{0388AB69-1373-4FC4-894F-448AC6008E60}" type="slidenum">
              <a:rPr lang="en-ZA" smtClean="0"/>
              <a:t>31</a:t>
            </a:fld>
            <a:endParaRPr lang="en-ZA"/>
          </a:p>
        </p:txBody>
      </p:sp>
    </p:spTree>
    <p:extLst>
      <p:ext uri="{BB962C8B-B14F-4D97-AF65-F5344CB8AC3E}">
        <p14:creationId xmlns:p14="http://schemas.microsoft.com/office/powerpoint/2010/main" val="22140005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r>
              <a:rPr lang="en-US" dirty="0"/>
              <a:t>Before I move on to the next level, namely “Company Policy”, let’s just consider for a moment </a:t>
            </a:r>
            <a:r>
              <a:rPr lang="en-US" b="1" dirty="0"/>
              <a:t>what the goal of policy, or even legislation, is</a:t>
            </a:r>
            <a:r>
              <a:rPr lang="en-US" dirty="0"/>
              <a:t>.</a:t>
            </a:r>
          </a:p>
          <a:p>
            <a:endParaRPr lang="en-ZA" dirty="0"/>
          </a:p>
        </p:txBody>
      </p:sp>
      <p:sp>
        <p:nvSpPr>
          <p:cNvPr id="4" name="Slide Number Placeholder 3"/>
          <p:cNvSpPr>
            <a:spLocks noGrp="1"/>
          </p:cNvSpPr>
          <p:nvPr>
            <p:ph type="sldNum" sz="quarter" idx="5"/>
          </p:nvPr>
        </p:nvSpPr>
        <p:spPr/>
        <p:txBody>
          <a:bodyPr/>
          <a:lstStyle/>
          <a:p>
            <a:fld id="{0388AB69-1373-4FC4-894F-448AC6008E60}" type="slidenum">
              <a:rPr lang="en-ZA" smtClean="0"/>
              <a:t>32</a:t>
            </a:fld>
            <a:endParaRPr lang="en-ZA"/>
          </a:p>
        </p:txBody>
      </p:sp>
    </p:spTree>
    <p:extLst>
      <p:ext uri="{BB962C8B-B14F-4D97-AF65-F5344CB8AC3E}">
        <p14:creationId xmlns:p14="http://schemas.microsoft.com/office/powerpoint/2010/main" val="20678778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F754A-F6CB-532E-AA92-F268A40751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1FC8E9-3A0D-EBDE-9357-417D797587BA}"/>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B8FCF44E-13C6-3D53-6235-B9196C6DBD9B}"/>
              </a:ext>
            </a:extLst>
          </p:cNvPr>
          <p:cNvSpPr>
            <a:spLocks noGrp="1"/>
          </p:cNvSpPr>
          <p:nvPr>
            <p:ph type="body" idx="1"/>
          </p:nvPr>
        </p:nvSpPr>
        <p:spPr/>
        <p:txBody>
          <a:bodyPr/>
          <a:lstStyle/>
          <a:p>
            <a:r>
              <a:rPr lang="en-US" dirty="0"/>
              <a:t>At its heart the goal of policies are to </a:t>
            </a:r>
            <a:r>
              <a:rPr lang="en-ZA" dirty="0"/>
              <a:t>define expected behaviour, actions and responsibilities.</a:t>
            </a:r>
          </a:p>
          <a:p>
            <a:endParaRPr lang="en-ZA" dirty="0"/>
          </a:p>
          <a:p>
            <a:endParaRPr lang="en-US" dirty="0"/>
          </a:p>
          <a:p>
            <a:endParaRPr lang="en-ZA" dirty="0"/>
          </a:p>
        </p:txBody>
      </p:sp>
      <p:sp>
        <p:nvSpPr>
          <p:cNvPr id="4" name="Slide Number Placeholder 3">
            <a:extLst>
              <a:ext uri="{FF2B5EF4-FFF2-40B4-BE49-F238E27FC236}">
                <a16:creationId xmlns:a16="http://schemas.microsoft.com/office/drawing/2014/main" id="{424B8623-DE33-0D26-2B66-293897D0FD74}"/>
              </a:ext>
            </a:extLst>
          </p:cNvPr>
          <p:cNvSpPr>
            <a:spLocks noGrp="1"/>
          </p:cNvSpPr>
          <p:nvPr>
            <p:ph type="sldNum" sz="quarter" idx="5"/>
          </p:nvPr>
        </p:nvSpPr>
        <p:spPr/>
        <p:txBody>
          <a:bodyPr/>
          <a:lstStyle/>
          <a:p>
            <a:fld id="{0388AB69-1373-4FC4-894F-448AC6008E60}" type="slidenum">
              <a:rPr lang="en-ZA" smtClean="0"/>
              <a:t>33</a:t>
            </a:fld>
            <a:endParaRPr lang="en-ZA"/>
          </a:p>
        </p:txBody>
      </p:sp>
    </p:spTree>
    <p:extLst>
      <p:ext uri="{BB962C8B-B14F-4D97-AF65-F5344CB8AC3E}">
        <p14:creationId xmlns:p14="http://schemas.microsoft.com/office/powerpoint/2010/main" val="31641783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7BF89-0629-2B9E-7A9E-26618381E6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F20665-6264-839E-F291-DDDD505B305D}"/>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50FEDB1D-4706-C587-173C-1D3F42276B9F}"/>
              </a:ext>
            </a:extLst>
          </p:cNvPr>
          <p:cNvSpPr>
            <a:spLocks noGrp="1"/>
          </p:cNvSpPr>
          <p:nvPr>
            <p:ph type="body" idx="1"/>
          </p:nvPr>
        </p:nvSpPr>
        <p:spPr/>
        <p:txBody>
          <a:bodyPr/>
          <a:lstStyle/>
          <a:p>
            <a:r>
              <a:rPr lang="en-US" dirty="0"/>
              <a:t>And to </a:t>
            </a:r>
            <a:r>
              <a:rPr lang="en-ZA" dirty="0"/>
              <a:t>ensure that people across an organization operate under the </a:t>
            </a:r>
            <a:r>
              <a:rPr lang="en-ZA" b="1" dirty="0"/>
              <a:t>same guiding principles</a:t>
            </a:r>
            <a:r>
              <a:rPr lang="en-ZA" dirty="0"/>
              <a:t>, leading to uniform </a:t>
            </a:r>
            <a:r>
              <a:rPr lang="en-ZA" b="1" dirty="0"/>
              <a:t>internal</a:t>
            </a:r>
            <a:r>
              <a:rPr lang="en-ZA" dirty="0"/>
              <a:t> processes and </a:t>
            </a:r>
            <a:r>
              <a:rPr lang="en-ZA" b="1" dirty="0"/>
              <a:t>external</a:t>
            </a:r>
            <a:r>
              <a:rPr lang="en-ZA" dirty="0"/>
              <a:t> interactions.</a:t>
            </a:r>
          </a:p>
          <a:p>
            <a:endParaRPr lang="en-ZA" dirty="0"/>
          </a:p>
          <a:p>
            <a:r>
              <a:rPr lang="en-ZA" b="1" dirty="0"/>
              <a:t>In essence, the role of laws and policies are to protect people.</a:t>
            </a:r>
            <a:r>
              <a:rPr lang="en-ZA" dirty="0"/>
              <a:t> In this context, it is to protect the fertiliser provider from acting irresponsibly.</a:t>
            </a:r>
          </a:p>
          <a:p>
            <a:r>
              <a:rPr lang="en-ZA" dirty="0"/>
              <a:t>And on the other hand, it is to protect farmers from </a:t>
            </a:r>
            <a:r>
              <a:rPr lang="en-ZA" b="1" dirty="0"/>
              <a:t>our temptation </a:t>
            </a:r>
            <a:r>
              <a:rPr lang="en-ZA" dirty="0"/>
              <a:t>to exploit their anxieties or vulnerabilities, or often simply to help us to protect them from their own FOMO.</a:t>
            </a:r>
          </a:p>
          <a:p>
            <a:endParaRPr lang="en-ZA" dirty="0"/>
          </a:p>
          <a:p>
            <a:endParaRPr lang="en-ZA" dirty="0"/>
          </a:p>
          <a:p>
            <a:endParaRPr lang="en-US" dirty="0"/>
          </a:p>
          <a:p>
            <a:endParaRPr lang="en-ZA" dirty="0"/>
          </a:p>
        </p:txBody>
      </p:sp>
      <p:sp>
        <p:nvSpPr>
          <p:cNvPr id="4" name="Slide Number Placeholder 3">
            <a:extLst>
              <a:ext uri="{FF2B5EF4-FFF2-40B4-BE49-F238E27FC236}">
                <a16:creationId xmlns:a16="http://schemas.microsoft.com/office/drawing/2014/main" id="{B278A521-EC47-8621-A35D-76A610B93512}"/>
              </a:ext>
            </a:extLst>
          </p:cNvPr>
          <p:cNvSpPr>
            <a:spLocks noGrp="1"/>
          </p:cNvSpPr>
          <p:nvPr>
            <p:ph type="sldNum" sz="quarter" idx="5"/>
          </p:nvPr>
        </p:nvSpPr>
        <p:spPr/>
        <p:txBody>
          <a:bodyPr/>
          <a:lstStyle/>
          <a:p>
            <a:fld id="{0388AB69-1373-4FC4-894F-448AC6008E60}" type="slidenum">
              <a:rPr lang="en-ZA" smtClean="0"/>
              <a:t>34</a:t>
            </a:fld>
            <a:endParaRPr lang="en-ZA"/>
          </a:p>
        </p:txBody>
      </p:sp>
    </p:spTree>
    <p:extLst>
      <p:ext uri="{BB962C8B-B14F-4D97-AF65-F5344CB8AC3E}">
        <p14:creationId xmlns:p14="http://schemas.microsoft.com/office/powerpoint/2010/main" val="445425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r>
              <a:rPr lang="en-US" dirty="0"/>
              <a:t>So, when we come to company policy. Please allow me to ask a few sensitive questions.</a:t>
            </a:r>
          </a:p>
          <a:p>
            <a:r>
              <a:rPr lang="en-US" dirty="0"/>
              <a:t>Should company policy be </a:t>
            </a:r>
            <a:r>
              <a:rPr lang="en-US" b="1" dirty="0"/>
              <a:t>designed to promote sales</a:t>
            </a:r>
            <a:r>
              <a:rPr lang="en-US" dirty="0"/>
              <a:t>?</a:t>
            </a:r>
          </a:p>
          <a:p>
            <a:r>
              <a:rPr lang="en-US" dirty="0"/>
              <a:t>Or should it be </a:t>
            </a:r>
            <a:r>
              <a:rPr lang="en-US" b="1" dirty="0"/>
              <a:t>to protect the interests of one’s clients and employees</a:t>
            </a:r>
            <a:r>
              <a:rPr lang="en-US" dirty="0"/>
              <a:t>, …and in the process </a:t>
            </a:r>
            <a:r>
              <a:rPr lang="en-US" b="1" dirty="0"/>
              <a:t>protect and enhance the reputation</a:t>
            </a:r>
            <a:r>
              <a:rPr lang="en-US" dirty="0"/>
              <a:t> of the company?</a:t>
            </a:r>
          </a:p>
          <a:p>
            <a:endParaRPr lang="en-US" dirty="0"/>
          </a:p>
          <a:p>
            <a:endParaRPr lang="en-ZA" dirty="0"/>
          </a:p>
        </p:txBody>
      </p:sp>
      <p:sp>
        <p:nvSpPr>
          <p:cNvPr id="4" name="Slide Number Placeholder 3"/>
          <p:cNvSpPr>
            <a:spLocks noGrp="1"/>
          </p:cNvSpPr>
          <p:nvPr>
            <p:ph type="sldNum" sz="quarter" idx="5"/>
          </p:nvPr>
        </p:nvSpPr>
        <p:spPr/>
        <p:txBody>
          <a:bodyPr/>
          <a:lstStyle/>
          <a:p>
            <a:fld id="{0388AB69-1373-4FC4-894F-448AC6008E60}" type="slidenum">
              <a:rPr lang="en-ZA" smtClean="0"/>
              <a:t>35</a:t>
            </a:fld>
            <a:endParaRPr lang="en-ZA"/>
          </a:p>
        </p:txBody>
      </p:sp>
    </p:spTree>
    <p:extLst>
      <p:ext uri="{BB962C8B-B14F-4D97-AF65-F5344CB8AC3E}">
        <p14:creationId xmlns:p14="http://schemas.microsoft.com/office/powerpoint/2010/main" val="11701890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B81FA-63E9-93F5-A125-EBB0C56118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CA559A-BECC-5F2E-7D6A-5EFF936A8BA1}"/>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B35BC682-ECD8-9581-C693-D309C2C2D0B4}"/>
              </a:ext>
            </a:extLst>
          </p:cNvPr>
          <p:cNvSpPr>
            <a:spLocks noGrp="1"/>
          </p:cNvSpPr>
          <p:nvPr>
            <p:ph type="body" idx="1"/>
          </p:nvPr>
        </p:nvSpPr>
        <p:spPr/>
        <p:txBody>
          <a:bodyPr/>
          <a:lstStyle/>
          <a:p>
            <a:r>
              <a:rPr lang="en-ZA" dirty="0"/>
              <a:t>Some of you might know that I own an agricultural laboratory – our motto at the lab is: “</a:t>
            </a:r>
            <a:r>
              <a:rPr lang="en-ZA" b="1" dirty="0"/>
              <a:t>If our clients are successful</a:t>
            </a:r>
            <a:r>
              <a:rPr lang="en-ZA" dirty="0"/>
              <a:t>, </a:t>
            </a:r>
            <a:r>
              <a:rPr lang="en-ZA" b="1" dirty="0"/>
              <a:t>we</a:t>
            </a:r>
            <a:r>
              <a:rPr lang="en-ZA" dirty="0"/>
              <a:t> are successful”.</a:t>
            </a:r>
          </a:p>
          <a:p>
            <a:r>
              <a:rPr lang="en-ZA" dirty="0"/>
              <a:t>We have learnt that we can provide the best analysis results, but if we do not carry our client’s interests at heart, the team in the lab start to struggle – they loose their sense of purpose, and they become discontent and unhappy. </a:t>
            </a:r>
          </a:p>
          <a:p>
            <a:r>
              <a:rPr lang="en-ZA" dirty="0"/>
              <a:t>And then our clients will pick up on that and start doubting our service and commitment to them. This is not where one wants to be, is it? </a:t>
            </a:r>
          </a:p>
          <a:p>
            <a:r>
              <a:rPr lang="en-ZA" dirty="0"/>
              <a:t>So, from a business point of view, we have one policy. That is </a:t>
            </a:r>
            <a:r>
              <a:rPr lang="en-ZA" b="1" dirty="0"/>
              <a:t>to make sure our service makes our clients successful</a:t>
            </a:r>
            <a:r>
              <a:rPr lang="en-ZA" dirty="0"/>
              <a:t>.</a:t>
            </a:r>
          </a:p>
          <a:p>
            <a:r>
              <a:rPr lang="en-ZA" dirty="0"/>
              <a:t>It is worthwhile to take note of </a:t>
            </a:r>
            <a:r>
              <a:rPr lang="en-ZA" b="1" dirty="0"/>
              <a:t>the capital value of a trust relationship </a:t>
            </a:r>
            <a:r>
              <a:rPr lang="en-ZA" dirty="0"/>
              <a:t>– one that’s earned through ethical, honest concern for your client. </a:t>
            </a:r>
          </a:p>
          <a:p>
            <a:r>
              <a:rPr lang="en-ZA" dirty="0"/>
              <a:t>Should this concept not shape company policy?</a:t>
            </a:r>
          </a:p>
        </p:txBody>
      </p:sp>
      <p:sp>
        <p:nvSpPr>
          <p:cNvPr id="4" name="Slide Number Placeholder 3">
            <a:extLst>
              <a:ext uri="{FF2B5EF4-FFF2-40B4-BE49-F238E27FC236}">
                <a16:creationId xmlns:a16="http://schemas.microsoft.com/office/drawing/2014/main" id="{9764B58F-B7B1-74AC-405C-4CDA094425D9}"/>
              </a:ext>
            </a:extLst>
          </p:cNvPr>
          <p:cNvSpPr>
            <a:spLocks noGrp="1"/>
          </p:cNvSpPr>
          <p:nvPr>
            <p:ph type="sldNum" sz="quarter" idx="5"/>
          </p:nvPr>
        </p:nvSpPr>
        <p:spPr/>
        <p:txBody>
          <a:bodyPr/>
          <a:lstStyle/>
          <a:p>
            <a:fld id="{0388AB69-1373-4FC4-894F-448AC6008E60}" type="slidenum">
              <a:rPr lang="en-ZA" smtClean="0"/>
              <a:t>36</a:t>
            </a:fld>
            <a:endParaRPr lang="en-ZA"/>
          </a:p>
        </p:txBody>
      </p:sp>
    </p:spTree>
    <p:extLst>
      <p:ext uri="{BB962C8B-B14F-4D97-AF65-F5344CB8AC3E}">
        <p14:creationId xmlns:p14="http://schemas.microsoft.com/office/powerpoint/2010/main" val="38039826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r>
              <a:rPr lang="en-US" dirty="0"/>
              <a:t>Now, at last, let’s talk about Research and Science – and how that fit together…</a:t>
            </a:r>
          </a:p>
          <a:p>
            <a:endParaRPr lang="en-US" dirty="0"/>
          </a:p>
          <a:p>
            <a:endParaRPr lang="en-US" dirty="0"/>
          </a:p>
          <a:p>
            <a:endParaRPr lang="en-ZA" dirty="0"/>
          </a:p>
        </p:txBody>
      </p:sp>
      <p:sp>
        <p:nvSpPr>
          <p:cNvPr id="4" name="Slide Number Placeholder 3"/>
          <p:cNvSpPr>
            <a:spLocks noGrp="1"/>
          </p:cNvSpPr>
          <p:nvPr>
            <p:ph type="sldNum" sz="quarter" idx="5"/>
          </p:nvPr>
        </p:nvSpPr>
        <p:spPr/>
        <p:txBody>
          <a:bodyPr/>
          <a:lstStyle/>
          <a:p>
            <a:fld id="{0388AB69-1373-4FC4-894F-448AC6008E60}" type="slidenum">
              <a:rPr lang="en-ZA" smtClean="0"/>
              <a:t>37</a:t>
            </a:fld>
            <a:endParaRPr lang="en-ZA"/>
          </a:p>
        </p:txBody>
      </p:sp>
    </p:spTree>
    <p:extLst>
      <p:ext uri="{BB962C8B-B14F-4D97-AF65-F5344CB8AC3E}">
        <p14:creationId xmlns:p14="http://schemas.microsoft.com/office/powerpoint/2010/main" val="18479777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6067D-61E3-43F5-8994-634FB9CC37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DD4547-1152-B0E2-F397-ED4C0DCAADD7}"/>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ADECB98E-DA5F-AA06-66FF-46D533687B72}"/>
              </a:ext>
            </a:extLst>
          </p:cNvPr>
          <p:cNvSpPr>
            <a:spLocks noGrp="1"/>
          </p:cNvSpPr>
          <p:nvPr>
            <p:ph type="body" idx="1"/>
          </p:nvPr>
        </p:nvSpPr>
        <p:spPr/>
        <p:txBody>
          <a:bodyPr/>
          <a:lstStyle/>
          <a:p>
            <a:r>
              <a:rPr lang="en-ZA" dirty="0"/>
              <a:t>It is logical that Science and Research should to </a:t>
            </a:r>
            <a:r>
              <a:rPr lang="en-ZA" b="1" dirty="0"/>
              <a:t>inform, support, and refine </a:t>
            </a:r>
            <a:r>
              <a:rPr lang="en-ZA" dirty="0"/>
              <a:t>policy decisions. Basic facts and evidence are at the </a:t>
            </a:r>
            <a:r>
              <a:rPr lang="en-ZA" b="1" dirty="0"/>
              <a:t>heart of tackling the challenges </a:t>
            </a:r>
            <a:r>
              <a:rPr lang="en-ZA" dirty="0"/>
              <a:t>our clients face.</a:t>
            </a:r>
          </a:p>
          <a:p>
            <a:r>
              <a:rPr lang="en-ZA" dirty="0"/>
              <a:t>The connection between science and research with our recommendations is something we cannot move away from. If we stop developing it; and forbid that it happens, if we </a:t>
            </a:r>
            <a:r>
              <a:rPr lang="en-ZA" b="1" dirty="0"/>
              <a:t>purposefully destroy </a:t>
            </a:r>
            <a:r>
              <a:rPr lang="en-ZA" dirty="0"/>
              <a:t>this relationship for the sake of selling more product, the consequences to one’s company and one’s clients will be dismal.</a:t>
            </a:r>
          </a:p>
          <a:p>
            <a:endParaRPr lang="en-US" dirty="0"/>
          </a:p>
          <a:p>
            <a:r>
              <a:rPr lang="en-US" dirty="0"/>
              <a:t>I want to suggest that: “</a:t>
            </a:r>
            <a:r>
              <a:rPr lang="en-US" b="1" dirty="0"/>
              <a:t>One should aspire for your company </a:t>
            </a:r>
            <a:r>
              <a:rPr lang="en-US" dirty="0"/>
              <a:t>to build or develop a relationship between science, research and policy that is better than your competition.” Can you think of a more noble and worthwhile marketing strategy?</a:t>
            </a:r>
          </a:p>
          <a:p>
            <a:endParaRPr lang="en-US" dirty="0"/>
          </a:p>
          <a:p>
            <a:endParaRPr lang="en-US" dirty="0"/>
          </a:p>
          <a:p>
            <a:endParaRPr lang="en-US" dirty="0"/>
          </a:p>
          <a:p>
            <a:endParaRPr lang="en-ZA" dirty="0"/>
          </a:p>
        </p:txBody>
      </p:sp>
      <p:sp>
        <p:nvSpPr>
          <p:cNvPr id="4" name="Slide Number Placeholder 3">
            <a:extLst>
              <a:ext uri="{FF2B5EF4-FFF2-40B4-BE49-F238E27FC236}">
                <a16:creationId xmlns:a16="http://schemas.microsoft.com/office/drawing/2014/main" id="{7EA58701-6C40-03B0-9D69-496A783B6439}"/>
              </a:ext>
            </a:extLst>
          </p:cNvPr>
          <p:cNvSpPr>
            <a:spLocks noGrp="1"/>
          </p:cNvSpPr>
          <p:nvPr>
            <p:ph type="sldNum" sz="quarter" idx="5"/>
          </p:nvPr>
        </p:nvSpPr>
        <p:spPr/>
        <p:txBody>
          <a:bodyPr/>
          <a:lstStyle/>
          <a:p>
            <a:fld id="{0388AB69-1373-4FC4-894F-448AC6008E60}" type="slidenum">
              <a:rPr lang="en-ZA" smtClean="0"/>
              <a:t>38</a:t>
            </a:fld>
            <a:endParaRPr lang="en-ZA"/>
          </a:p>
        </p:txBody>
      </p:sp>
    </p:spTree>
    <p:extLst>
      <p:ext uri="{BB962C8B-B14F-4D97-AF65-F5344CB8AC3E}">
        <p14:creationId xmlns:p14="http://schemas.microsoft.com/office/powerpoint/2010/main" val="6208305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C0E54-A85C-A0AA-025D-D1FE19D46D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FA7BE6-1422-7867-000A-201F6A4136F5}"/>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811C33E9-0436-E69D-EB79-83E3421689C7}"/>
              </a:ext>
            </a:extLst>
          </p:cNvPr>
          <p:cNvSpPr>
            <a:spLocks noGrp="1"/>
          </p:cNvSpPr>
          <p:nvPr>
            <p:ph type="body" idx="1"/>
          </p:nvPr>
        </p:nvSpPr>
        <p:spPr/>
        <p:txBody>
          <a:bodyPr/>
          <a:lstStyle/>
          <a:p>
            <a:r>
              <a:rPr lang="en-ZA" b="1" dirty="0"/>
              <a:t>Scientific and research data should </a:t>
            </a:r>
            <a:r>
              <a:rPr lang="en-ZA" dirty="0"/>
              <a:t>inform and help policy-makers to come up with policies that demonstrate a </a:t>
            </a:r>
            <a:r>
              <a:rPr lang="en-ZA" b="1" dirty="0"/>
              <a:t>subservience</a:t>
            </a:r>
            <a:r>
              <a:rPr lang="en-ZA" dirty="0"/>
              <a:t> to the truth.</a:t>
            </a:r>
          </a:p>
          <a:p>
            <a:r>
              <a:rPr lang="en-ZA" b="1" dirty="0"/>
              <a:t>Scientific and research data should </a:t>
            </a:r>
            <a:r>
              <a:rPr lang="en-ZA" dirty="0"/>
              <a:t>shape the ethical code of the company.</a:t>
            </a:r>
          </a:p>
          <a:p>
            <a:r>
              <a:rPr lang="en-ZA" b="1" dirty="0"/>
              <a:t>Scientific and research data should </a:t>
            </a:r>
            <a:r>
              <a:rPr lang="en-ZA" dirty="0"/>
              <a:t>be seen as your friend, not foe. </a:t>
            </a:r>
          </a:p>
          <a:p>
            <a:r>
              <a:rPr lang="en-ZA" dirty="0"/>
              <a:t>I am sure, like me, you will trust someone who is s</a:t>
            </a:r>
            <a:r>
              <a:rPr lang="en-ZA" b="1" dirty="0"/>
              <a:t>ubservient</a:t>
            </a:r>
            <a:r>
              <a:rPr lang="en-ZA" dirty="0"/>
              <a:t> to scientific fact. </a:t>
            </a:r>
          </a:p>
          <a:p>
            <a:endParaRPr lang="en-ZA" dirty="0"/>
          </a:p>
          <a:p>
            <a:r>
              <a:rPr lang="en-ZA" dirty="0"/>
              <a:t>Are you someone who </a:t>
            </a:r>
            <a:r>
              <a:rPr lang="en-ZA" b="1" dirty="0"/>
              <a:t>has a desire </a:t>
            </a:r>
            <a:r>
              <a:rPr lang="en-ZA" dirty="0"/>
              <a:t>to be right, or are you pressured by unwritten company policy </a:t>
            </a:r>
            <a:r>
              <a:rPr lang="en-ZA" b="1" dirty="0"/>
              <a:t>to prove yourself </a:t>
            </a:r>
            <a:r>
              <a:rPr lang="en-ZA" dirty="0"/>
              <a:t>to be right at all cost.</a:t>
            </a:r>
          </a:p>
          <a:p>
            <a:endParaRPr lang="en-US" dirty="0"/>
          </a:p>
          <a:p>
            <a:endParaRPr lang="en-US" dirty="0"/>
          </a:p>
          <a:p>
            <a:endParaRPr lang="en-ZA" dirty="0"/>
          </a:p>
        </p:txBody>
      </p:sp>
      <p:sp>
        <p:nvSpPr>
          <p:cNvPr id="4" name="Slide Number Placeholder 3">
            <a:extLst>
              <a:ext uri="{FF2B5EF4-FFF2-40B4-BE49-F238E27FC236}">
                <a16:creationId xmlns:a16="http://schemas.microsoft.com/office/drawing/2014/main" id="{AC7975CE-773C-34EA-CE95-F9E750A94872}"/>
              </a:ext>
            </a:extLst>
          </p:cNvPr>
          <p:cNvSpPr>
            <a:spLocks noGrp="1"/>
          </p:cNvSpPr>
          <p:nvPr>
            <p:ph type="sldNum" sz="quarter" idx="5"/>
          </p:nvPr>
        </p:nvSpPr>
        <p:spPr/>
        <p:txBody>
          <a:bodyPr/>
          <a:lstStyle/>
          <a:p>
            <a:fld id="{0388AB69-1373-4FC4-894F-448AC6008E60}" type="slidenum">
              <a:rPr lang="en-ZA" smtClean="0"/>
              <a:t>39</a:t>
            </a:fld>
            <a:endParaRPr lang="en-ZA"/>
          </a:p>
        </p:txBody>
      </p:sp>
    </p:spTree>
    <p:extLst>
      <p:ext uri="{BB962C8B-B14F-4D97-AF65-F5344CB8AC3E}">
        <p14:creationId xmlns:p14="http://schemas.microsoft.com/office/powerpoint/2010/main" val="5135644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3ED40-3F44-6A68-3C4B-D1AFA61A1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59D456-059C-59E6-98F7-0AFAD0E441C3}"/>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3B2B75A5-8DF4-ED52-BFED-50629EB25AF2}"/>
              </a:ext>
            </a:extLst>
          </p:cNvPr>
          <p:cNvSpPr>
            <a:spLocks noGrp="1"/>
          </p:cNvSpPr>
          <p:nvPr>
            <p:ph type="body" idx="1"/>
          </p:nvPr>
        </p:nvSpPr>
        <p:spPr/>
        <p:txBody>
          <a:bodyPr/>
          <a:lstStyle/>
          <a:p>
            <a:r>
              <a:rPr lang="en-US" dirty="0"/>
              <a:t>At this point, I want to illustrate from the citrus industry </a:t>
            </a:r>
            <a:r>
              <a:rPr lang="en-US" b="1" dirty="0"/>
              <a:t>a reality </a:t>
            </a:r>
            <a:r>
              <a:rPr lang="en-US" dirty="0"/>
              <a:t>that we need to take note of.</a:t>
            </a:r>
          </a:p>
        </p:txBody>
      </p:sp>
      <p:sp>
        <p:nvSpPr>
          <p:cNvPr id="4" name="Slide Number Placeholder 3">
            <a:extLst>
              <a:ext uri="{FF2B5EF4-FFF2-40B4-BE49-F238E27FC236}">
                <a16:creationId xmlns:a16="http://schemas.microsoft.com/office/drawing/2014/main" id="{C0E07973-EA20-C645-5D00-F57876C9B3BD}"/>
              </a:ext>
            </a:extLst>
          </p:cNvPr>
          <p:cNvSpPr>
            <a:spLocks noGrp="1"/>
          </p:cNvSpPr>
          <p:nvPr>
            <p:ph type="sldNum" sz="quarter" idx="5"/>
          </p:nvPr>
        </p:nvSpPr>
        <p:spPr/>
        <p:txBody>
          <a:bodyPr/>
          <a:lstStyle/>
          <a:p>
            <a:fld id="{0388AB69-1373-4FC4-894F-448AC6008E60}" type="slidenum">
              <a:rPr lang="en-ZA" smtClean="0"/>
              <a:t>40</a:t>
            </a:fld>
            <a:endParaRPr lang="en-ZA"/>
          </a:p>
        </p:txBody>
      </p:sp>
    </p:spTree>
    <p:extLst>
      <p:ext uri="{BB962C8B-B14F-4D97-AF65-F5344CB8AC3E}">
        <p14:creationId xmlns:p14="http://schemas.microsoft.com/office/powerpoint/2010/main" val="33986745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r>
              <a:rPr lang="en-ZA" dirty="0"/>
              <a:t>If we draw a graph that correlates the size of an expected citrus crop to the recommended total annual N prescribed, we would expect a fairly good, positive correlation, right? Well, up to a point….</a:t>
            </a:r>
          </a:p>
        </p:txBody>
      </p:sp>
      <p:sp>
        <p:nvSpPr>
          <p:cNvPr id="4" name="Slide Number Placeholder 3"/>
          <p:cNvSpPr>
            <a:spLocks noGrp="1"/>
          </p:cNvSpPr>
          <p:nvPr>
            <p:ph type="sldNum" sz="quarter" idx="5"/>
          </p:nvPr>
        </p:nvSpPr>
        <p:spPr/>
        <p:txBody>
          <a:bodyPr/>
          <a:lstStyle/>
          <a:p>
            <a:fld id="{0388AB69-1373-4FC4-894F-448AC6008E60}" type="slidenum">
              <a:rPr lang="en-ZA" smtClean="0"/>
              <a:t>41</a:t>
            </a:fld>
            <a:endParaRPr lang="en-ZA"/>
          </a:p>
        </p:txBody>
      </p:sp>
    </p:spTree>
    <p:extLst>
      <p:ext uri="{BB962C8B-B14F-4D97-AF65-F5344CB8AC3E}">
        <p14:creationId xmlns:p14="http://schemas.microsoft.com/office/powerpoint/2010/main" val="28039918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CB165-C029-AC39-1E9F-60F8420740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F5338A-CADD-72F7-A756-D2E62503A4B6}"/>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5AA2BBAF-8AE4-27A7-623C-37ACDAA800AB}"/>
              </a:ext>
            </a:extLst>
          </p:cNvPr>
          <p:cNvSpPr>
            <a:spLocks noGrp="1"/>
          </p:cNvSpPr>
          <p:nvPr>
            <p:ph type="body" idx="1"/>
          </p:nvPr>
        </p:nvSpPr>
        <p:spPr/>
        <p:txBody>
          <a:bodyPr/>
          <a:lstStyle/>
          <a:p>
            <a:r>
              <a:rPr lang="en-US" dirty="0"/>
              <a:t>Now, in this graph I plotted 160 fertilizer recommendations that I could get hold of. The different </a:t>
            </a:r>
            <a:r>
              <a:rPr lang="en-US" dirty="0" err="1"/>
              <a:t>colour</a:t>
            </a:r>
            <a:r>
              <a:rPr lang="en-US" dirty="0"/>
              <a:t> dots represent recommendations by different persons or companies.</a:t>
            </a:r>
          </a:p>
          <a:p>
            <a:r>
              <a:rPr lang="en-US" dirty="0"/>
              <a:t>Note specifically the </a:t>
            </a:r>
            <a:r>
              <a:rPr lang="en-ZA" dirty="0"/>
              <a:t>red, green and blue dots.</a:t>
            </a:r>
          </a:p>
        </p:txBody>
      </p:sp>
      <p:sp>
        <p:nvSpPr>
          <p:cNvPr id="4" name="Slide Number Placeholder 3">
            <a:extLst>
              <a:ext uri="{FF2B5EF4-FFF2-40B4-BE49-F238E27FC236}">
                <a16:creationId xmlns:a16="http://schemas.microsoft.com/office/drawing/2014/main" id="{91F8E39A-B57F-0604-AEAC-7908D6A2A35A}"/>
              </a:ext>
            </a:extLst>
          </p:cNvPr>
          <p:cNvSpPr>
            <a:spLocks noGrp="1"/>
          </p:cNvSpPr>
          <p:nvPr>
            <p:ph type="sldNum" sz="quarter" idx="5"/>
          </p:nvPr>
        </p:nvSpPr>
        <p:spPr/>
        <p:txBody>
          <a:bodyPr/>
          <a:lstStyle/>
          <a:p>
            <a:fld id="{0388AB69-1373-4FC4-894F-448AC6008E60}" type="slidenum">
              <a:rPr lang="en-ZA" smtClean="0"/>
              <a:t>42</a:t>
            </a:fld>
            <a:endParaRPr lang="en-ZA"/>
          </a:p>
        </p:txBody>
      </p:sp>
    </p:spTree>
    <p:extLst>
      <p:ext uri="{BB962C8B-B14F-4D97-AF65-F5344CB8AC3E}">
        <p14:creationId xmlns:p14="http://schemas.microsoft.com/office/powerpoint/2010/main" val="31813594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044E0-A6F5-0EC9-C43E-6AEC99623A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5E55BD-9C9F-0539-0BB6-E8451CFCAADF}"/>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1A4ED555-E2AC-C90D-943F-FEC5D115615B}"/>
              </a:ext>
            </a:extLst>
          </p:cNvPr>
          <p:cNvSpPr>
            <a:spLocks noGrp="1"/>
          </p:cNvSpPr>
          <p:nvPr>
            <p:ph type="body" idx="1"/>
          </p:nvPr>
        </p:nvSpPr>
        <p:spPr/>
        <p:txBody>
          <a:bodyPr/>
          <a:lstStyle/>
          <a:p>
            <a:r>
              <a:rPr lang="en-ZA" dirty="0"/>
              <a:t>In the case of two, there’s a rough correlation between recommended N and expected yield. But not in the case of the green dots.</a:t>
            </a:r>
          </a:p>
          <a:p>
            <a:endParaRPr lang="en-ZA" dirty="0"/>
          </a:p>
        </p:txBody>
      </p:sp>
      <p:sp>
        <p:nvSpPr>
          <p:cNvPr id="4" name="Slide Number Placeholder 3">
            <a:extLst>
              <a:ext uri="{FF2B5EF4-FFF2-40B4-BE49-F238E27FC236}">
                <a16:creationId xmlns:a16="http://schemas.microsoft.com/office/drawing/2014/main" id="{B9939E0F-8420-54AB-BF01-D9E5B3B8A35F}"/>
              </a:ext>
            </a:extLst>
          </p:cNvPr>
          <p:cNvSpPr>
            <a:spLocks noGrp="1"/>
          </p:cNvSpPr>
          <p:nvPr>
            <p:ph type="sldNum" sz="quarter" idx="5"/>
          </p:nvPr>
        </p:nvSpPr>
        <p:spPr/>
        <p:txBody>
          <a:bodyPr/>
          <a:lstStyle/>
          <a:p>
            <a:fld id="{0388AB69-1373-4FC4-894F-448AC6008E60}" type="slidenum">
              <a:rPr lang="en-ZA" smtClean="0"/>
              <a:t>43</a:t>
            </a:fld>
            <a:endParaRPr lang="en-ZA"/>
          </a:p>
        </p:txBody>
      </p:sp>
    </p:spTree>
    <p:extLst>
      <p:ext uri="{BB962C8B-B14F-4D97-AF65-F5344CB8AC3E}">
        <p14:creationId xmlns:p14="http://schemas.microsoft.com/office/powerpoint/2010/main" val="28835828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1462C-F440-640E-3AF6-738ACB2AAA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A587FF-17CF-05EF-A090-962B1B8DF3E6}"/>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63B2B697-9D3B-1AB2-D146-2C9EFAF6FD2C}"/>
              </a:ext>
            </a:extLst>
          </p:cNvPr>
          <p:cNvSpPr>
            <a:spLocks noGrp="1"/>
          </p:cNvSpPr>
          <p:nvPr>
            <p:ph type="body" idx="1"/>
          </p:nvPr>
        </p:nvSpPr>
        <p:spPr/>
        <p:txBody>
          <a:bodyPr/>
          <a:lstStyle/>
          <a:p>
            <a:r>
              <a:rPr lang="en-ZA" dirty="0"/>
              <a:t>Now notice a fourth company, represented by the orange and yellow dots… Is this not what one would expect to see? A way better fit.</a:t>
            </a:r>
          </a:p>
          <a:p>
            <a:r>
              <a:rPr lang="en-ZA" dirty="0"/>
              <a:t>One can argue that a recommendation is certainly based on more than one factor, not just expected yield. </a:t>
            </a:r>
          </a:p>
          <a:p>
            <a:r>
              <a:rPr lang="en-ZA" dirty="0"/>
              <a:t>But, this does not explain why the recommendations of company red are all above 250 kg/ha, and those of company blue are all between 180 and 260 kg /ha.</a:t>
            </a:r>
          </a:p>
          <a:p>
            <a:endParaRPr lang="en-ZA" dirty="0"/>
          </a:p>
        </p:txBody>
      </p:sp>
      <p:sp>
        <p:nvSpPr>
          <p:cNvPr id="4" name="Slide Number Placeholder 3">
            <a:extLst>
              <a:ext uri="{FF2B5EF4-FFF2-40B4-BE49-F238E27FC236}">
                <a16:creationId xmlns:a16="http://schemas.microsoft.com/office/drawing/2014/main" id="{6F6C0DC4-FE33-9305-782B-A438FC827FAA}"/>
              </a:ext>
            </a:extLst>
          </p:cNvPr>
          <p:cNvSpPr>
            <a:spLocks noGrp="1"/>
          </p:cNvSpPr>
          <p:nvPr>
            <p:ph type="sldNum" sz="quarter" idx="5"/>
          </p:nvPr>
        </p:nvSpPr>
        <p:spPr/>
        <p:txBody>
          <a:bodyPr/>
          <a:lstStyle/>
          <a:p>
            <a:fld id="{0388AB69-1373-4FC4-894F-448AC6008E60}" type="slidenum">
              <a:rPr lang="en-ZA" smtClean="0"/>
              <a:t>44</a:t>
            </a:fld>
            <a:endParaRPr lang="en-ZA"/>
          </a:p>
        </p:txBody>
      </p:sp>
    </p:spTree>
    <p:extLst>
      <p:ext uri="{BB962C8B-B14F-4D97-AF65-F5344CB8AC3E}">
        <p14:creationId xmlns:p14="http://schemas.microsoft.com/office/powerpoint/2010/main" val="31346588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5885C-AE38-388F-0DCB-2E255D7A5F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1B1797-4CD7-35E9-6D50-62195D4A2E21}"/>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D2239F30-7439-F67B-D45D-05935EF381D2}"/>
              </a:ext>
            </a:extLst>
          </p:cNvPr>
          <p:cNvSpPr>
            <a:spLocks noGrp="1"/>
          </p:cNvSpPr>
          <p:nvPr>
            <p:ph type="body" idx="1"/>
          </p:nvPr>
        </p:nvSpPr>
        <p:spPr/>
        <p:txBody>
          <a:bodyPr/>
          <a:lstStyle/>
          <a:p>
            <a:r>
              <a:rPr lang="en-ZA" dirty="0"/>
              <a:t>If we now express the programmes in a different way, i.e., kg N </a:t>
            </a:r>
            <a:r>
              <a:rPr lang="en-ZA" b="1" dirty="0"/>
              <a:t>prescribed </a:t>
            </a:r>
            <a:r>
              <a:rPr lang="en-ZA" dirty="0"/>
              <a:t>per ton of fruit, one gets this picture.</a:t>
            </a:r>
          </a:p>
          <a:p>
            <a:r>
              <a:rPr lang="en-ZA" dirty="0"/>
              <a:t>If one accepts that 3 kg N per ton of fruit is a fair to luxurious fertilization rate, then companies green, blue and red are in all cases above that rate. </a:t>
            </a:r>
          </a:p>
          <a:p>
            <a:r>
              <a:rPr lang="en-ZA" dirty="0"/>
              <a:t>Yes, there might be reasons from leaf analysis, growth, alternate bearing why the rate differs from one block to another. </a:t>
            </a:r>
          </a:p>
          <a:p>
            <a:r>
              <a:rPr lang="en-ZA" dirty="0"/>
              <a:t>But note, all the green, blue and red recommendations end up above the line. This illustrates </a:t>
            </a:r>
            <a:r>
              <a:rPr lang="en-ZA" b="1" dirty="0"/>
              <a:t>a baseline fertilization level </a:t>
            </a:r>
            <a:r>
              <a:rPr lang="en-ZA" dirty="0"/>
              <a:t>that’s been set, and too high.</a:t>
            </a:r>
          </a:p>
          <a:p>
            <a:endParaRPr lang="en-ZA" dirty="0"/>
          </a:p>
        </p:txBody>
      </p:sp>
      <p:sp>
        <p:nvSpPr>
          <p:cNvPr id="4" name="Slide Number Placeholder 3">
            <a:extLst>
              <a:ext uri="{FF2B5EF4-FFF2-40B4-BE49-F238E27FC236}">
                <a16:creationId xmlns:a16="http://schemas.microsoft.com/office/drawing/2014/main" id="{FA7D0175-18E4-AB0B-50B8-FA1BBF9AF99B}"/>
              </a:ext>
            </a:extLst>
          </p:cNvPr>
          <p:cNvSpPr>
            <a:spLocks noGrp="1"/>
          </p:cNvSpPr>
          <p:nvPr>
            <p:ph type="sldNum" sz="quarter" idx="5"/>
          </p:nvPr>
        </p:nvSpPr>
        <p:spPr/>
        <p:txBody>
          <a:bodyPr/>
          <a:lstStyle/>
          <a:p>
            <a:fld id="{0388AB69-1373-4FC4-894F-448AC6008E60}" type="slidenum">
              <a:rPr lang="en-ZA" smtClean="0"/>
              <a:t>45</a:t>
            </a:fld>
            <a:endParaRPr lang="en-ZA"/>
          </a:p>
        </p:txBody>
      </p:sp>
    </p:spTree>
    <p:extLst>
      <p:ext uri="{BB962C8B-B14F-4D97-AF65-F5344CB8AC3E}">
        <p14:creationId xmlns:p14="http://schemas.microsoft.com/office/powerpoint/2010/main" val="11475663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0101E-5B00-8BF7-377C-5A444FA432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645730-FD07-C594-9E3E-062DFA937D34}"/>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2BE3325F-06B1-2CE4-C3D3-AAD1CE0F8D11}"/>
              </a:ext>
            </a:extLst>
          </p:cNvPr>
          <p:cNvSpPr>
            <a:spLocks noGrp="1"/>
          </p:cNvSpPr>
          <p:nvPr>
            <p:ph type="body" idx="1"/>
          </p:nvPr>
        </p:nvSpPr>
        <p:spPr/>
        <p:txBody>
          <a:bodyPr/>
          <a:lstStyle/>
          <a:p>
            <a:r>
              <a:rPr lang="en-ZA" dirty="0"/>
              <a:t>I calculated that 2/3rds of the recommendations lie above the 3 kg N/ton of fruit level. This limit is luxurious, but based on various research projects. Why is it ignored? What happens to the excess N? </a:t>
            </a:r>
          </a:p>
          <a:p>
            <a:r>
              <a:rPr lang="en-ZA" dirty="0"/>
              <a:t>How will our producers defend this, when confronted about it? </a:t>
            </a:r>
          </a:p>
          <a:p>
            <a:r>
              <a:rPr lang="en-ZA" dirty="0"/>
              <a:t>Can their fertiliser providers and consultants then come up with a scientific defence?</a:t>
            </a:r>
          </a:p>
          <a:p>
            <a:endParaRPr lang="en-ZA" dirty="0"/>
          </a:p>
        </p:txBody>
      </p:sp>
      <p:sp>
        <p:nvSpPr>
          <p:cNvPr id="4" name="Slide Number Placeholder 3">
            <a:extLst>
              <a:ext uri="{FF2B5EF4-FFF2-40B4-BE49-F238E27FC236}">
                <a16:creationId xmlns:a16="http://schemas.microsoft.com/office/drawing/2014/main" id="{BC2392C9-D8D5-2509-F5EB-36422F0ECC7F}"/>
              </a:ext>
            </a:extLst>
          </p:cNvPr>
          <p:cNvSpPr>
            <a:spLocks noGrp="1"/>
          </p:cNvSpPr>
          <p:nvPr>
            <p:ph type="sldNum" sz="quarter" idx="5"/>
          </p:nvPr>
        </p:nvSpPr>
        <p:spPr/>
        <p:txBody>
          <a:bodyPr/>
          <a:lstStyle/>
          <a:p>
            <a:fld id="{0388AB69-1373-4FC4-894F-448AC6008E60}" type="slidenum">
              <a:rPr lang="en-ZA" smtClean="0"/>
              <a:t>46</a:t>
            </a:fld>
            <a:endParaRPr lang="en-ZA"/>
          </a:p>
        </p:txBody>
      </p:sp>
    </p:spTree>
    <p:extLst>
      <p:ext uri="{BB962C8B-B14F-4D97-AF65-F5344CB8AC3E}">
        <p14:creationId xmlns:p14="http://schemas.microsoft.com/office/powerpoint/2010/main" val="23894678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C95A3-F029-F065-9964-D7B2E6684E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FE7DCC-4B69-196C-F734-105309F07807}"/>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5D53F560-03D5-8343-D3AC-4BC6AFC0B4EC}"/>
              </a:ext>
            </a:extLst>
          </p:cNvPr>
          <p:cNvSpPr>
            <a:spLocks noGrp="1"/>
          </p:cNvSpPr>
          <p:nvPr>
            <p:ph type="body" idx="1"/>
          </p:nvPr>
        </p:nvSpPr>
        <p:spPr/>
        <p:txBody>
          <a:bodyPr/>
          <a:lstStyle/>
          <a:p>
            <a:r>
              <a:rPr lang="en-ZA" dirty="0"/>
              <a:t>Another point I want to make is that we should avoid thinking that because a </a:t>
            </a:r>
            <a:r>
              <a:rPr lang="en-ZA" b="1" dirty="0"/>
              <a:t>specific logic is common</a:t>
            </a:r>
            <a:r>
              <a:rPr lang="en-ZA" dirty="0"/>
              <a:t>, it is true. </a:t>
            </a:r>
          </a:p>
          <a:p>
            <a:r>
              <a:rPr lang="en-ZA" dirty="0"/>
              <a:t>We should never stop questioning our scientific beliefs, our set norms and formulas, even when it’s been taught to us by colleagues in our companies. We must always seek to maintain objective scientific perspective.</a:t>
            </a:r>
          </a:p>
          <a:p>
            <a:r>
              <a:rPr lang="en-ZA" dirty="0"/>
              <a:t>Reliable research outputs and researchers </a:t>
            </a:r>
            <a:r>
              <a:rPr lang="en-ZA" b="1" dirty="0"/>
              <a:t>should be shaping </a:t>
            </a:r>
            <a:r>
              <a:rPr lang="en-ZA" dirty="0"/>
              <a:t>our thinking and beliefs. And we must be willing to HAVE it shaped. </a:t>
            </a:r>
          </a:p>
          <a:p>
            <a:endParaRPr lang="en-ZA" dirty="0"/>
          </a:p>
          <a:p>
            <a:endParaRPr lang="en-ZA" dirty="0"/>
          </a:p>
        </p:txBody>
      </p:sp>
      <p:sp>
        <p:nvSpPr>
          <p:cNvPr id="4" name="Slide Number Placeholder 3">
            <a:extLst>
              <a:ext uri="{FF2B5EF4-FFF2-40B4-BE49-F238E27FC236}">
                <a16:creationId xmlns:a16="http://schemas.microsoft.com/office/drawing/2014/main" id="{8AB9CFC8-DA5C-A30F-DEE8-3858B784E843}"/>
              </a:ext>
            </a:extLst>
          </p:cNvPr>
          <p:cNvSpPr>
            <a:spLocks noGrp="1"/>
          </p:cNvSpPr>
          <p:nvPr>
            <p:ph type="sldNum" sz="quarter" idx="5"/>
          </p:nvPr>
        </p:nvSpPr>
        <p:spPr/>
        <p:txBody>
          <a:bodyPr/>
          <a:lstStyle/>
          <a:p>
            <a:fld id="{0388AB69-1373-4FC4-894F-448AC6008E60}" type="slidenum">
              <a:rPr lang="en-ZA" smtClean="0"/>
              <a:t>47</a:t>
            </a:fld>
            <a:endParaRPr lang="en-ZA"/>
          </a:p>
        </p:txBody>
      </p:sp>
    </p:spTree>
    <p:extLst>
      <p:ext uri="{BB962C8B-B14F-4D97-AF65-F5344CB8AC3E}">
        <p14:creationId xmlns:p14="http://schemas.microsoft.com/office/powerpoint/2010/main" val="21923009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F3B6C-3823-DC7F-F201-DA6A4D47D2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3E5850-83F2-53FF-71AE-0CBC60959AAC}"/>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F6E67DA6-4FC1-AAC0-9978-D8E4932D6AFD}"/>
              </a:ext>
            </a:extLst>
          </p:cNvPr>
          <p:cNvSpPr>
            <a:spLocks noGrp="1"/>
          </p:cNvSpPr>
          <p:nvPr>
            <p:ph type="body" idx="1"/>
          </p:nvPr>
        </p:nvSpPr>
        <p:spPr/>
        <p:txBody>
          <a:bodyPr/>
          <a:lstStyle/>
          <a:p>
            <a:r>
              <a:rPr lang="en-ZA" dirty="0"/>
              <a:t>I am using typical rhetoric, and I know I am probably wasting my breath because many people are in a dilemma, a catch-22 situation. </a:t>
            </a:r>
          </a:p>
          <a:p>
            <a:r>
              <a:rPr lang="en-ZA" dirty="0"/>
              <a:t>It reminds me of a rule in the World War II British Military Rulebook: Namely </a:t>
            </a:r>
            <a:r>
              <a:rPr lang="en-ZA" b="0" dirty="0"/>
              <a:t>that a </a:t>
            </a:r>
            <a:r>
              <a:rPr lang="en-ZA" b="1" dirty="0"/>
              <a:t>scared pilot </a:t>
            </a:r>
            <a:r>
              <a:rPr lang="en-ZA" b="0" dirty="0"/>
              <a:t>can only be excused from dangerous </a:t>
            </a:r>
            <a:r>
              <a:rPr lang="en-ZA" b="1" u="sng" dirty="0"/>
              <a:t>flights if he is declared insane</a:t>
            </a:r>
            <a:r>
              <a:rPr lang="en-ZA" dirty="0"/>
              <a:t>. However, </a:t>
            </a:r>
            <a:r>
              <a:rPr lang="en-ZA" b="0" dirty="0"/>
              <a:t>if he wants to </a:t>
            </a:r>
            <a:r>
              <a:rPr lang="en-ZA" b="1" dirty="0"/>
              <a:t>avoid danger </a:t>
            </a:r>
            <a:r>
              <a:rPr lang="en-ZA" b="0" dirty="0"/>
              <a:t>it shows </a:t>
            </a:r>
            <a:r>
              <a:rPr lang="en-ZA" b="1" dirty="0"/>
              <a:t>normal survival instincts</a:t>
            </a:r>
            <a:r>
              <a:rPr lang="en-ZA" dirty="0"/>
              <a:t>—</a:t>
            </a:r>
            <a:r>
              <a:rPr lang="en-ZA" b="0" dirty="0"/>
              <a:t>which proves that the pilot is </a:t>
            </a:r>
            <a:r>
              <a:rPr lang="en-ZA" b="1" dirty="0"/>
              <a:t>actually sane; </a:t>
            </a:r>
            <a:r>
              <a:rPr lang="en-ZA" b="0" dirty="0"/>
              <a:t>which means… </a:t>
            </a:r>
            <a:r>
              <a:rPr lang="en-ZA" b="1" dirty="0"/>
              <a:t>that he must keep on flying</a:t>
            </a:r>
            <a:r>
              <a:rPr lang="en-ZA" dirty="0"/>
              <a:t>. </a:t>
            </a:r>
          </a:p>
          <a:p>
            <a:r>
              <a:rPr lang="en-ZA" dirty="0"/>
              <a:t>A similar catch-22 logic can make it difficult to employees, since company shareholders expect a certain turnover, and has set sales goals </a:t>
            </a:r>
            <a:r>
              <a:rPr lang="en-ZA" b="1" dirty="0"/>
              <a:t>for specific products.</a:t>
            </a:r>
            <a:r>
              <a:rPr lang="en-ZA" dirty="0"/>
              <a:t> This leads to company policy which, unfortunately, prefers to </a:t>
            </a:r>
            <a:r>
              <a:rPr lang="en-ZA" b="1" dirty="0"/>
              <a:t>ignore sound science and research, </a:t>
            </a:r>
            <a:r>
              <a:rPr lang="en-ZA" b="0" dirty="0"/>
              <a:t>because </a:t>
            </a:r>
            <a:r>
              <a:rPr lang="en-ZA" b="1" dirty="0"/>
              <a:t>it is counterproductive </a:t>
            </a:r>
            <a:r>
              <a:rPr lang="en-ZA" b="0" dirty="0"/>
              <a:t>to </a:t>
            </a:r>
            <a:r>
              <a:rPr lang="en-ZA" dirty="0"/>
              <a:t>the expected </a:t>
            </a:r>
            <a:r>
              <a:rPr lang="en-ZA" b="1" dirty="0"/>
              <a:t>bottom lines</a:t>
            </a:r>
            <a:r>
              <a:rPr lang="en-ZA" dirty="0"/>
              <a:t>.</a:t>
            </a:r>
          </a:p>
          <a:p>
            <a:endParaRPr lang="en-ZA" dirty="0"/>
          </a:p>
          <a:p>
            <a:endParaRPr lang="en-ZA" dirty="0"/>
          </a:p>
          <a:p>
            <a:endParaRPr lang="en-ZA" dirty="0"/>
          </a:p>
          <a:p>
            <a:endParaRPr lang="en-ZA" dirty="0"/>
          </a:p>
          <a:p>
            <a:endParaRPr lang="en-ZA" dirty="0"/>
          </a:p>
        </p:txBody>
      </p:sp>
      <p:sp>
        <p:nvSpPr>
          <p:cNvPr id="4" name="Slide Number Placeholder 3">
            <a:extLst>
              <a:ext uri="{FF2B5EF4-FFF2-40B4-BE49-F238E27FC236}">
                <a16:creationId xmlns:a16="http://schemas.microsoft.com/office/drawing/2014/main" id="{DD15BEED-288E-AB71-8984-1C56C4DDEC52}"/>
              </a:ext>
            </a:extLst>
          </p:cNvPr>
          <p:cNvSpPr>
            <a:spLocks noGrp="1"/>
          </p:cNvSpPr>
          <p:nvPr>
            <p:ph type="sldNum" sz="quarter" idx="5"/>
          </p:nvPr>
        </p:nvSpPr>
        <p:spPr/>
        <p:txBody>
          <a:bodyPr/>
          <a:lstStyle/>
          <a:p>
            <a:fld id="{0388AB69-1373-4FC4-894F-448AC6008E60}" type="slidenum">
              <a:rPr lang="en-ZA" smtClean="0"/>
              <a:t>48</a:t>
            </a:fld>
            <a:endParaRPr lang="en-ZA"/>
          </a:p>
        </p:txBody>
      </p:sp>
    </p:spTree>
    <p:extLst>
      <p:ext uri="{BB962C8B-B14F-4D97-AF65-F5344CB8AC3E}">
        <p14:creationId xmlns:p14="http://schemas.microsoft.com/office/powerpoint/2010/main" val="41527363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C7AB5-440C-7351-2FFE-406D6F4B51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FE4926-4464-0FBD-3E20-9C387B27F43E}"/>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64F416F5-FDD1-2CBA-FD0C-91F8C57D9E81}"/>
              </a:ext>
            </a:extLst>
          </p:cNvPr>
          <p:cNvSpPr>
            <a:spLocks noGrp="1"/>
          </p:cNvSpPr>
          <p:nvPr>
            <p:ph type="body" idx="1"/>
          </p:nvPr>
        </p:nvSpPr>
        <p:spPr/>
        <p:txBody>
          <a:bodyPr/>
          <a:lstStyle/>
          <a:p>
            <a:r>
              <a:rPr lang="en-US" dirty="0"/>
              <a:t>This is a sad situation. </a:t>
            </a:r>
          </a:p>
          <a:p>
            <a:r>
              <a:rPr lang="en-US" dirty="0"/>
              <a:t>As a researcher, I am used to various companies, and especially their agents, becoming agitated or irritated with me when I present my research results.</a:t>
            </a:r>
          </a:p>
          <a:p>
            <a:r>
              <a:rPr lang="en-US" b="1" dirty="0"/>
              <a:t>Instead</a:t>
            </a:r>
            <a:r>
              <a:rPr lang="en-US" dirty="0"/>
              <a:t> of them taking note of it and using it to improve their recommendations, </a:t>
            </a:r>
            <a:r>
              <a:rPr lang="en-US" b="1" dirty="0"/>
              <a:t>the results are ridiculed </a:t>
            </a:r>
            <a:r>
              <a:rPr lang="en-US" dirty="0"/>
              <a:t>– </a:t>
            </a:r>
            <a:r>
              <a:rPr lang="en-US" b="1" dirty="0"/>
              <a:t>why?</a:t>
            </a:r>
            <a:r>
              <a:rPr lang="en-US" dirty="0"/>
              <a:t> </a:t>
            </a:r>
          </a:p>
          <a:p>
            <a:r>
              <a:rPr lang="en-US" b="1" dirty="0"/>
              <a:t>Is it because </a:t>
            </a:r>
            <a:r>
              <a:rPr lang="en-US" dirty="0"/>
              <a:t>the results do not correspond to their rationality,… or may I say, to the </a:t>
            </a:r>
            <a:r>
              <a:rPr lang="en-US" b="1" dirty="0"/>
              <a:t>unwritten company marketing policy</a:t>
            </a:r>
            <a:r>
              <a:rPr lang="en-US" dirty="0"/>
              <a:t>?</a:t>
            </a:r>
          </a:p>
          <a:p>
            <a:r>
              <a:rPr lang="en-US" dirty="0"/>
              <a:t>I want to repeat myself: We should </a:t>
            </a:r>
            <a:r>
              <a:rPr lang="en-US" b="1" dirty="0"/>
              <a:t>rather exploit the capital value </a:t>
            </a:r>
            <a:r>
              <a:rPr lang="en-US" dirty="0"/>
              <a:t>of gained trust and </a:t>
            </a:r>
            <a:r>
              <a:rPr lang="en-US" b="1" dirty="0"/>
              <a:t>good repute that originates from </a:t>
            </a:r>
            <a:r>
              <a:rPr lang="en-US" dirty="0"/>
              <a:t>a subservience to sound science and research.</a:t>
            </a:r>
          </a:p>
          <a:p>
            <a:endParaRPr lang="en-US" dirty="0"/>
          </a:p>
        </p:txBody>
      </p:sp>
      <p:sp>
        <p:nvSpPr>
          <p:cNvPr id="4" name="Slide Number Placeholder 3">
            <a:extLst>
              <a:ext uri="{FF2B5EF4-FFF2-40B4-BE49-F238E27FC236}">
                <a16:creationId xmlns:a16="http://schemas.microsoft.com/office/drawing/2014/main" id="{A5C1C73D-8F0F-9FA6-E6A3-2021C9FA6EC5}"/>
              </a:ext>
            </a:extLst>
          </p:cNvPr>
          <p:cNvSpPr>
            <a:spLocks noGrp="1"/>
          </p:cNvSpPr>
          <p:nvPr>
            <p:ph type="sldNum" sz="quarter" idx="5"/>
          </p:nvPr>
        </p:nvSpPr>
        <p:spPr/>
        <p:txBody>
          <a:bodyPr/>
          <a:lstStyle/>
          <a:p>
            <a:fld id="{0388AB69-1373-4FC4-894F-448AC6008E60}" type="slidenum">
              <a:rPr lang="en-ZA" smtClean="0"/>
              <a:t>49</a:t>
            </a:fld>
            <a:endParaRPr lang="en-ZA"/>
          </a:p>
        </p:txBody>
      </p:sp>
    </p:spTree>
    <p:extLst>
      <p:ext uri="{BB962C8B-B14F-4D97-AF65-F5344CB8AC3E}">
        <p14:creationId xmlns:p14="http://schemas.microsoft.com/office/powerpoint/2010/main" val="20867205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In 1905 a London newspaper asked prominent authors "What is wrong with the world today?“, G.K. Chesterton replied in the following way:”</a:t>
            </a:r>
          </a:p>
          <a:p>
            <a:r>
              <a:rPr lang="en-ZA" dirty="0"/>
              <a:t>The answer to the question 'What is Wrong?’  </a:t>
            </a:r>
            <a:r>
              <a:rPr lang="en-ZA" b="1" dirty="0"/>
              <a:t>is, or should be</a:t>
            </a:r>
            <a:r>
              <a:rPr lang="en-ZA" dirty="0"/>
              <a:t>, </a:t>
            </a:r>
            <a:r>
              <a:rPr lang="en-ZA" b="1" dirty="0"/>
              <a:t>'I am wrong</a:t>
            </a:r>
            <a:r>
              <a:rPr lang="en-ZA" dirty="0"/>
              <a:t>.’ Until a man can give that answer, his idealism is only a hobby.</a:t>
            </a:r>
          </a:p>
          <a:p>
            <a:r>
              <a:rPr lang="en-ZA" dirty="0"/>
              <a:t>This challenged me – I can have </a:t>
            </a:r>
            <a:r>
              <a:rPr lang="en-ZA" b="1" dirty="0"/>
              <a:t>my</a:t>
            </a:r>
            <a:r>
              <a:rPr lang="en-ZA" dirty="0"/>
              <a:t> ideals, and I can think I am doing the right thing with my </a:t>
            </a:r>
            <a:r>
              <a:rPr lang="en-ZA" b="1" dirty="0"/>
              <a:t>truthful attempts </a:t>
            </a:r>
            <a:r>
              <a:rPr lang="en-ZA" dirty="0"/>
              <a:t>to persuade the world of my scientific accuracy, while never being open to the fact that I might actually be wrong. </a:t>
            </a:r>
          </a:p>
          <a:p>
            <a:r>
              <a:rPr lang="en-ZA" dirty="0"/>
              <a:t>Until a man </a:t>
            </a:r>
            <a:r>
              <a:rPr lang="en-ZA" b="1" dirty="0"/>
              <a:t>can admit </a:t>
            </a:r>
            <a:r>
              <a:rPr lang="en-ZA" dirty="0"/>
              <a:t>that he is wrong, all his idealism remains only a hobby</a:t>
            </a:r>
          </a:p>
          <a:p>
            <a:endParaRPr lang="en-ZA" dirty="0"/>
          </a:p>
        </p:txBody>
      </p:sp>
      <p:sp>
        <p:nvSpPr>
          <p:cNvPr id="4" name="Slide Number Placeholder 3"/>
          <p:cNvSpPr>
            <a:spLocks noGrp="1"/>
          </p:cNvSpPr>
          <p:nvPr>
            <p:ph type="sldNum" sz="quarter" idx="5"/>
          </p:nvPr>
        </p:nvSpPr>
        <p:spPr/>
        <p:txBody>
          <a:bodyPr/>
          <a:lstStyle/>
          <a:p>
            <a:fld id="{0388AB69-1373-4FC4-894F-448AC6008E60}" type="slidenum">
              <a:rPr lang="en-ZA" smtClean="0"/>
              <a:t>50</a:t>
            </a:fld>
            <a:endParaRPr lang="en-ZA"/>
          </a:p>
        </p:txBody>
      </p:sp>
    </p:spTree>
    <p:extLst>
      <p:ext uri="{BB962C8B-B14F-4D97-AF65-F5344CB8AC3E}">
        <p14:creationId xmlns:p14="http://schemas.microsoft.com/office/powerpoint/2010/main" val="1616543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BFBB5-0DDC-4EFA-500B-DFEA37D973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EB2A8F-8F93-3EDA-68BF-D91A592F869E}"/>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3D6FAFFD-3BCA-F718-5E1B-D6E1880375D3}"/>
              </a:ext>
            </a:extLst>
          </p:cNvPr>
          <p:cNvSpPr>
            <a:spLocks noGrp="1"/>
          </p:cNvSpPr>
          <p:nvPr>
            <p:ph type="body" idx="1"/>
          </p:nvPr>
        </p:nvSpPr>
        <p:spPr/>
        <p:txBody>
          <a:bodyPr/>
          <a:lstStyle/>
          <a:p>
            <a:r>
              <a:rPr lang="en-ZA" dirty="0"/>
              <a:t>So, I ask, are you someone who has a </a:t>
            </a:r>
            <a:r>
              <a:rPr lang="en-ZA" b="1" dirty="0"/>
              <a:t>desire to be right</a:t>
            </a:r>
            <a:r>
              <a:rPr lang="en-ZA" dirty="0"/>
              <a:t>, or are you pressured by unwritten company policy </a:t>
            </a:r>
            <a:r>
              <a:rPr lang="en-ZA" b="1" dirty="0"/>
              <a:t>to have to prove yourself to be right at all cost</a:t>
            </a:r>
            <a:r>
              <a:rPr lang="en-ZA" dirty="0"/>
              <a:t>?</a:t>
            </a:r>
          </a:p>
          <a:p>
            <a:r>
              <a:rPr lang="en-ZA" dirty="0"/>
              <a:t>The desire to be right is something we all need to work on, that includes myself. It’s not something that comes naturally to us humans.</a:t>
            </a:r>
            <a:endParaRPr lang="en-US" dirty="0"/>
          </a:p>
          <a:p>
            <a:r>
              <a:rPr lang="en-US" dirty="0"/>
              <a:t>----</a:t>
            </a:r>
          </a:p>
          <a:p>
            <a:r>
              <a:rPr lang="en-US" dirty="0"/>
              <a:t>There is a pleasant example is one company I often deal with in the Western Cape. Despite the pressure to sell product, the team are very serious about making correct, defendable recommendations, which in my opinion often leans to the too conservative side. Is this not a company you want to work for, or with? Or from whom a producers want to buy his </a:t>
            </a:r>
            <a:r>
              <a:rPr lang="en-US" dirty="0" err="1"/>
              <a:t>fertilisers</a:t>
            </a:r>
            <a:r>
              <a:rPr lang="en-US" dirty="0"/>
              <a:t>?</a:t>
            </a:r>
            <a:endParaRPr lang="en-ZA" dirty="0"/>
          </a:p>
        </p:txBody>
      </p:sp>
      <p:sp>
        <p:nvSpPr>
          <p:cNvPr id="4" name="Slide Number Placeholder 3">
            <a:extLst>
              <a:ext uri="{FF2B5EF4-FFF2-40B4-BE49-F238E27FC236}">
                <a16:creationId xmlns:a16="http://schemas.microsoft.com/office/drawing/2014/main" id="{1CC6080E-D36F-84B0-22EC-EBD32E02EC04}"/>
              </a:ext>
            </a:extLst>
          </p:cNvPr>
          <p:cNvSpPr>
            <a:spLocks noGrp="1"/>
          </p:cNvSpPr>
          <p:nvPr>
            <p:ph type="sldNum" sz="quarter" idx="5"/>
          </p:nvPr>
        </p:nvSpPr>
        <p:spPr/>
        <p:txBody>
          <a:bodyPr/>
          <a:lstStyle/>
          <a:p>
            <a:fld id="{0388AB69-1373-4FC4-894F-448AC6008E60}" type="slidenum">
              <a:rPr lang="en-ZA" smtClean="0"/>
              <a:t>51</a:t>
            </a:fld>
            <a:endParaRPr lang="en-ZA"/>
          </a:p>
        </p:txBody>
      </p:sp>
    </p:spTree>
    <p:extLst>
      <p:ext uri="{BB962C8B-B14F-4D97-AF65-F5344CB8AC3E}">
        <p14:creationId xmlns:p14="http://schemas.microsoft.com/office/powerpoint/2010/main" val="24766488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AE8BD-695D-78B0-A1BD-2A5110E761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245F0A-AC3F-E9C1-97E4-BDBE6ED1D0B3}"/>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FA35129A-BE37-A212-58F0-CCEFF1ABEB4D}"/>
              </a:ext>
            </a:extLst>
          </p:cNvPr>
          <p:cNvSpPr>
            <a:spLocks noGrp="1"/>
          </p:cNvSpPr>
          <p:nvPr>
            <p:ph type="body" idx="1"/>
          </p:nvPr>
        </p:nvSpPr>
        <p:spPr/>
        <p:txBody>
          <a:bodyPr/>
          <a:lstStyle/>
          <a:p>
            <a:r>
              <a:rPr lang="en-ZA" dirty="0"/>
              <a:t>Please allow me to touch on one example of how science and research should </a:t>
            </a:r>
            <a:r>
              <a:rPr lang="en-ZA" b="1" dirty="0"/>
              <a:t>not be used</a:t>
            </a:r>
            <a:r>
              <a:rPr lang="en-ZA" dirty="0"/>
              <a:t>.</a:t>
            </a:r>
          </a:p>
          <a:p>
            <a:endParaRPr lang="en-ZA" dirty="0"/>
          </a:p>
          <a:p>
            <a:r>
              <a:rPr lang="en-ZA" i="0" dirty="0"/>
              <a:t>I think it is a very good example </a:t>
            </a:r>
            <a:r>
              <a:rPr lang="en-ZA" dirty="0"/>
              <a:t>where people think that because a specific logic is common or popular, it must be true – true in all cases. </a:t>
            </a:r>
          </a:p>
          <a:p>
            <a:r>
              <a:rPr lang="en-ZA" dirty="0"/>
              <a:t>Or, because it is a concept accepted by many people, it tends to be misused. </a:t>
            </a:r>
          </a:p>
          <a:p>
            <a:endParaRPr lang="en-ZA" dirty="0"/>
          </a:p>
          <a:p>
            <a:endParaRPr lang="en-ZA" dirty="0"/>
          </a:p>
        </p:txBody>
      </p:sp>
      <p:sp>
        <p:nvSpPr>
          <p:cNvPr id="4" name="Slide Number Placeholder 3">
            <a:extLst>
              <a:ext uri="{FF2B5EF4-FFF2-40B4-BE49-F238E27FC236}">
                <a16:creationId xmlns:a16="http://schemas.microsoft.com/office/drawing/2014/main" id="{3E523F16-F58F-B9E7-9F36-F534FC32CB92}"/>
              </a:ext>
            </a:extLst>
          </p:cNvPr>
          <p:cNvSpPr>
            <a:spLocks noGrp="1"/>
          </p:cNvSpPr>
          <p:nvPr>
            <p:ph type="sldNum" sz="quarter" idx="5"/>
          </p:nvPr>
        </p:nvSpPr>
        <p:spPr/>
        <p:txBody>
          <a:bodyPr/>
          <a:lstStyle/>
          <a:p>
            <a:fld id="{0388AB69-1373-4FC4-894F-448AC6008E60}" type="slidenum">
              <a:rPr lang="en-ZA" smtClean="0"/>
              <a:t>52</a:t>
            </a:fld>
            <a:endParaRPr lang="en-ZA"/>
          </a:p>
        </p:txBody>
      </p:sp>
    </p:spTree>
    <p:extLst>
      <p:ext uri="{BB962C8B-B14F-4D97-AF65-F5344CB8AC3E}">
        <p14:creationId xmlns:p14="http://schemas.microsoft.com/office/powerpoint/2010/main" val="6777759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A1A9F-3EEA-E960-70FB-7AAB6D9690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9D47A8-1EE6-4F95-C127-2A99B75834A6}"/>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8AA4784B-4AB3-5669-0525-2BF1431A08E7}"/>
              </a:ext>
            </a:extLst>
          </p:cNvPr>
          <p:cNvSpPr>
            <a:spLocks noGrp="1"/>
          </p:cNvSpPr>
          <p:nvPr>
            <p:ph type="body" idx="1"/>
          </p:nvPr>
        </p:nvSpPr>
        <p:spPr/>
        <p:txBody>
          <a:bodyPr/>
          <a:lstStyle/>
          <a:p>
            <a:r>
              <a:rPr lang="en-ZA" dirty="0"/>
              <a:t>Yeah – the </a:t>
            </a:r>
            <a:r>
              <a:rPr lang="fr-FR" dirty="0"/>
              <a:t>Base Cation Saturation Ratio Concept, commonly </a:t>
            </a:r>
            <a:r>
              <a:rPr lang="fr-FR" dirty="0" err="1"/>
              <a:t>associated</a:t>
            </a:r>
            <a:r>
              <a:rPr lang="fr-FR" dirty="0"/>
              <a:t> </a:t>
            </a:r>
            <a:r>
              <a:rPr lang="fr-FR" dirty="0" err="1"/>
              <a:t>with</a:t>
            </a:r>
            <a:r>
              <a:rPr lang="fr-FR" dirty="0"/>
              <a:t> prof. Albrecht </a:t>
            </a:r>
            <a:r>
              <a:rPr lang="fr-FR" dirty="0" err="1"/>
              <a:t>from</a:t>
            </a:r>
            <a:r>
              <a:rPr lang="fr-FR" dirty="0"/>
              <a:t> the </a:t>
            </a:r>
            <a:r>
              <a:rPr lang="fr-FR" dirty="0" err="1"/>
              <a:t>University</a:t>
            </a:r>
            <a:r>
              <a:rPr lang="fr-FR" dirty="0"/>
              <a:t> of Missouri in the 1930’s &amp; 40’s. </a:t>
            </a:r>
          </a:p>
          <a:p>
            <a:r>
              <a:rPr lang="fr-FR" dirty="0"/>
              <a:t>He</a:t>
            </a:r>
            <a:r>
              <a:rPr lang="en-ZA" dirty="0"/>
              <a:t> argued that soil fertility depends on the relative balance of basic cations—calcium (Ca), magnesium (Mg), and potassium (K), and Na was later added.</a:t>
            </a:r>
          </a:p>
          <a:p>
            <a:endParaRPr lang="en-ZA" dirty="0"/>
          </a:p>
          <a:p>
            <a:endParaRPr lang="en-ZA" dirty="0"/>
          </a:p>
        </p:txBody>
      </p:sp>
      <p:sp>
        <p:nvSpPr>
          <p:cNvPr id="4" name="Slide Number Placeholder 3">
            <a:extLst>
              <a:ext uri="{FF2B5EF4-FFF2-40B4-BE49-F238E27FC236}">
                <a16:creationId xmlns:a16="http://schemas.microsoft.com/office/drawing/2014/main" id="{130E03F8-6235-C4DC-381A-8B03DA35CC6A}"/>
              </a:ext>
            </a:extLst>
          </p:cNvPr>
          <p:cNvSpPr>
            <a:spLocks noGrp="1"/>
          </p:cNvSpPr>
          <p:nvPr>
            <p:ph type="sldNum" sz="quarter" idx="5"/>
          </p:nvPr>
        </p:nvSpPr>
        <p:spPr/>
        <p:txBody>
          <a:bodyPr/>
          <a:lstStyle/>
          <a:p>
            <a:fld id="{0388AB69-1373-4FC4-894F-448AC6008E60}" type="slidenum">
              <a:rPr lang="en-ZA" smtClean="0"/>
              <a:t>53</a:t>
            </a:fld>
            <a:endParaRPr lang="en-ZA"/>
          </a:p>
        </p:txBody>
      </p:sp>
    </p:spTree>
    <p:extLst>
      <p:ext uri="{BB962C8B-B14F-4D97-AF65-F5344CB8AC3E}">
        <p14:creationId xmlns:p14="http://schemas.microsoft.com/office/powerpoint/2010/main" val="12305705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0B638-6A21-D389-2E76-36BDF18C59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A79C89-10EC-C06E-2563-88EE146AB00C}"/>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32F274EC-705F-578E-8438-C57928FBF501}"/>
              </a:ext>
            </a:extLst>
          </p:cNvPr>
          <p:cNvSpPr>
            <a:spLocks noGrp="1"/>
          </p:cNvSpPr>
          <p:nvPr>
            <p:ph type="body" idx="1"/>
          </p:nvPr>
        </p:nvSpPr>
        <p:spPr/>
        <p:txBody>
          <a:bodyPr/>
          <a:lstStyle/>
          <a:p>
            <a:r>
              <a:rPr lang="en-US" dirty="0"/>
              <a:t>In an </a:t>
            </a:r>
            <a:r>
              <a:rPr lang="en-US" b="1" dirty="0"/>
              <a:t>opinion piece </a:t>
            </a:r>
            <a:r>
              <a:rPr lang="en-US" dirty="0"/>
              <a:t>published in the Farmer’s Weekly in April 2013, sixteen prominent South African Soil Science academics refuted the relevance of this 70-year-old system – they di that on the basis that advances in soil science show the system is scientifically unsupported. </a:t>
            </a:r>
          </a:p>
          <a:p>
            <a:r>
              <a:rPr lang="en-US" dirty="0"/>
              <a:t>They also quoted some peer-reviewed articles to support their concerns, to which I have added some more.</a:t>
            </a:r>
          </a:p>
          <a:p>
            <a:endParaRPr lang="en-US" dirty="0"/>
          </a:p>
          <a:p>
            <a:endParaRPr lang="en-US" dirty="0"/>
          </a:p>
        </p:txBody>
      </p:sp>
      <p:sp>
        <p:nvSpPr>
          <p:cNvPr id="4" name="Slide Number Placeholder 3">
            <a:extLst>
              <a:ext uri="{FF2B5EF4-FFF2-40B4-BE49-F238E27FC236}">
                <a16:creationId xmlns:a16="http://schemas.microsoft.com/office/drawing/2014/main" id="{76B813B4-F771-B61D-E267-21FFD1EB0748}"/>
              </a:ext>
            </a:extLst>
          </p:cNvPr>
          <p:cNvSpPr>
            <a:spLocks noGrp="1"/>
          </p:cNvSpPr>
          <p:nvPr>
            <p:ph type="sldNum" sz="quarter" idx="5"/>
          </p:nvPr>
        </p:nvSpPr>
        <p:spPr/>
        <p:txBody>
          <a:bodyPr/>
          <a:lstStyle/>
          <a:p>
            <a:fld id="{0388AB69-1373-4FC4-894F-448AC6008E60}" type="slidenum">
              <a:rPr lang="en-ZA" smtClean="0"/>
              <a:t>54</a:t>
            </a:fld>
            <a:endParaRPr lang="en-ZA"/>
          </a:p>
        </p:txBody>
      </p:sp>
    </p:spTree>
    <p:extLst>
      <p:ext uri="{BB962C8B-B14F-4D97-AF65-F5344CB8AC3E}">
        <p14:creationId xmlns:p14="http://schemas.microsoft.com/office/powerpoint/2010/main" val="5113425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EE8E7-1789-90E3-B225-98D67C08DE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0D10FF-3E88-40C8-5F49-A141A560D363}"/>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A31A180A-921A-2D65-98C4-75A7FED5A3F9}"/>
              </a:ext>
            </a:extLst>
          </p:cNvPr>
          <p:cNvSpPr>
            <a:spLocks noGrp="1"/>
          </p:cNvSpPr>
          <p:nvPr>
            <p:ph type="body" idx="1"/>
          </p:nvPr>
        </p:nvSpPr>
        <p:spPr/>
        <p:txBody>
          <a:bodyPr/>
          <a:lstStyle/>
          <a:p>
            <a:r>
              <a:rPr lang="en-US" dirty="0"/>
              <a:t>And I want to quote two of the authors. </a:t>
            </a:r>
          </a:p>
          <a:p>
            <a:r>
              <a:rPr lang="en-US" dirty="0" err="1"/>
              <a:t>Culman</a:t>
            </a:r>
            <a:r>
              <a:rPr lang="en-US" dirty="0"/>
              <a:t> et al, referring to scientists in the USA: “ There </a:t>
            </a:r>
            <a:r>
              <a:rPr lang="en-US" b="1" dirty="0"/>
              <a:t>is consensus </a:t>
            </a:r>
            <a:r>
              <a:rPr lang="en-US" dirty="0"/>
              <a:t>among soil fertility scientists that BCSR is </a:t>
            </a:r>
            <a:r>
              <a:rPr lang="en-US" b="1" dirty="0"/>
              <a:t>not</a:t>
            </a:r>
            <a:r>
              <a:rPr lang="en-US" dirty="0"/>
              <a:t> a legitimate practice of soil management”</a:t>
            </a:r>
          </a:p>
          <a:p>
            <a:endParaRPr lang="en-US" dirty="0"/>
          </a:p>
          <a:p>
            <a:endParaRPr lang="en-US" dirty="0"/>
          </a:p>
        </p:txBody>
      </p:sp>
      <p:sp>
        <p:nvSpPr>
          <p:cNvPr id="4" name="Slide Number Placeholder 3">
            <a:extLst>
              <a:ext uri="{FF2B5EF4-FFF2-40B4-BE49-F238E27FC236}">
                <a16:creationId xmlns:a16="http://schemas.microsoft.com/office/drawing/2014/main" id="{B23089BA-9B5A-3729-95C7-09B33F49D384}"/>
              </a:ext>
            </a:extLst>
          </p:cNvPr>
          <p:cNvSpPr>
            <a:spLocks noGrp="1"/>
          </p:cNvSpPr>
          <p:nvPr>
            <p:ph type="sldNum" sz="quarter" idx="5"/>
          </p:nvPr>
        </p:nvSpPr>
        <p:spPr/>
        <p:txBody>
          <a:bodyPr/>
          <a:lstStyle/>
          <a:p>
            <a:fld id="{0388AB69-1373-4FC4-894F-448AC6008E60}" type="slidenum">
              <a:rPr lang="en-ZA" smtClean="0"/>
              <a:t>55</a:t>
            </a:fld>
            <a:endParaRPr lang="en-ZA"/>
          </a:p>
        </p:txBody>
      </p:sp>
    </p:spTree>
    <p:extLst>
      <p:ext uri="{BB962C8B-B14F-4D97-AF65-F5344CB8AC3E}">
        <p14:creationId xmlns:p14="http://schemas.microsoft.com/office/powerpoint/2010/main" val="423427285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C4B57-BA0B-AC4E-283F-2E0400F86B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C24DAD-F765-EBD6-1227-943F0E2613D1}"/>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73F7E55A-3ABB-AC7B-253B-61B62BA4A1E5}"/>
              </a:ext>
            </a:extLst>
          </p:cNvPr>
          <p:cNvSpPr>
            <a:spLocks noGrp="1"/>
          </p:cNvSpPr>
          <p:nvPr>
            <p:ph type="body" idx="1"/>
          </p:nvPr>
        </p:nvSpPr>
        <p:spPr/>
        <p:txBody>
          <a:bodyPr/>
          <a:lstStyle/>
          <a:p>
            <a:r>
              <a:rPr lang="en-US" dirty="0"/>
              <a:t>And Liebhardt stated that “Research shows that use of these saturation percentages and the resulting Ca/Mg, Ca/K, and Mg/K ratios is </a:t>
            </a:r>
            <a:r>
              <a:rPr lang="en-US" b="1" dirty="0"/>
              <a:t>not warranted </a:t>
            </a:r>
            <a:r>
              <a:rPr lang="en-US" dirty="0"/>
              <a:t>and may result </a:t>
            </a:r>
            <a:r>
              <a:rPr lang="en-US" b="1" dirty="0"/>
              <a:t>in reduced </a:t>
            </a:r>
            <a:r>
              <a:rPr lang="en-US" dirty="0"/>
              <a:t>yields or i</a:t>
            </a:r>
            <a:r>
              <a:rPr lang="en-US" b="1" dirty="0"/>
              <a:t>ncreased </a:t>
            </a:r>
            <a:r>
              <a:rPr lang="en-US" dirty="0"/>
              <a:t>costs, or both.</a:t>
            </a:r>
          </a:p>
        </p:txBody>
      </p:sp>
      <p:sp>
        <p:nvSpPr>
          <p:cNvPr id="4" name="Slide Number Placeholder 3">
            <a:extLst>
              <a:ext uri="{FF2B5EF4-FFF2-40B4-BE49-F238E27FC236}">
                <a16:creationId xmlns:a16="http://schemas.microsoft.com/office/drawing/2014/main" id="{FE6DBDBC-6FB6-E681-2469-6C66EEBB0C55}"/>
              </a:ext>
            </a:extLst>
          </p:cNvPr>
          <p:cNvSpPr>
            <a:spLocks noGrp="1"/>
          </p:cNvSpPr>
          <p:nvPr>
            <p:ph type="sldNum" sz="quarter" idx="5"/>
          </p:nvPr>
        </p:nvSpPr>
        <p:spPr/>
        <p:txBody>
          <a:bodyPr/>
          <a:lstStyle/>
          <a:p>
            <a:fld id="{0388AB69-1373-4FC4-894F-448AC6008E60}" type="slidenum">
              <a:rPr lang="en-ZA" smtClean="0"/>
              <a:t>56</a:t>
            </a:fld>
            <a:endParaRPr lang="en-ZA"/>
          </a:p>
        </p:txBody>
      </p:sp>
    </p:spTree>
    <p:extLst>
      <p:ext uri="{BB962C8B-B14F-4D97-AF65-F5344CB8AC3E}">
        <p14:creationId xmlns:p14="http://schemas.microsoft.com/office/powerpoint/2010/main" val="2380552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B429F-37F9-5CC7-FFB1-55952E5EC3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91D3A6-1FB6-3E46-7909-415408831E3D}"/>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4FB2F017-59C7-BC6E-8BDB-00492F4ABA09}"/>
              </a:ext>
            </a:extLst>
          </p:cNvPr>
          <p:cNvSpPr>
            <a:spLocks noGrp="1"/>
          </p:cNvSpPr>
          <p:nvPr>
            <p:ph type="body" idx="1"/>
          </p:nvPr>
        </p:nvSpPr>
        <p:spPr/>
        <p:txBody>
          <a:bodyPr/>
          <a:lstStyle/>
          <a:p>
            <a:r>
              <a:rPr lang="en-US" dirty="0"/>
              <a:t>So, I have to ask – why is it still reported meticulously by labs and used in recommendations?</a:t>
            </a:r>
          </a:p>
          <a:p>
            <a:r>
              <a:rPr lang="en-US" dirty="0"/>
              <a:t>I have to ask even myself, because Labserve also reports it, and I continue to take note of the Exchangeable sodium percentage when the soil is saline.</a:t>
            </a:r>
          </a:p>
          <a:p>
            <a:endParaRPr lang="en-US" dirty="0"/>
          </a:p>
          <a:p>
            <a:r>
              <a:rPr lang="en-US" dirty="0"/>
              <a:t>There are so many flaws in the BCSR system, that we have to stop using it. </a:t>
            </a:r>
          </a:p>
          <a:p>
            <a:r>
              <a:rPr lang="en-US" dirty="0"/>
              <a:t>It is unethical to use it to trump up K fertilization rates, or to justify Ca containing </a:t>
            </a:r>
            <a:r>
              <a:rPr lang="en-US" dirty="0" err="1"/>
              <a:t>fertilisers</a:t>
            </a:r>
            <a:r>
              <a:rPr lang="en-US" dirty="0"/>
              <a:t> on account of the so-called saturation rates.</a:t>
            </a:r>
          </a:p>
          <a:p>
            <a:endParaRPr lang="en-US" dirty="0"/>
          </a:p>
          <a:p>
            <a:r>
              <a:rPr lang="en-US" dirty="0"/>
              <a:t>I think I will leave it there, and start to close off by summarizing my thoughts.</a:t>
            </a:r>
          </a:p>
        </p:txBody>
      </p:sp>
      <p:sp>
        <p:nvSpPr>
          <p:cNvPr id="4" name="Slide Number Placeholder 3">
            <a:extLst>
              <a:ext uri="{FF2B5EF4-FFF2-40B4-BE49-F238E27FC236}">
                <a16:creationId xmlns:a16="http://schemas.microsoft.com/office/drawing/2014/main" id="{EFA899EA-F732-8AD1-810B-9574000F68E8}"/>
              </a:ext>
            </a:extLst>
          </p:cNvPr>
          <p:cNvSpPr>
            <a:spLocks noGrp="1"/>
          </p:cNvSpPr>
          <p:nvPr>
            <p:ph type="sldNum" sz="quarter" idx="5"/>
          </p:nvPr>
        </p:nvSpPr>
        <p:spPr/>
        <p:txBody>
          <a:bodyPr/>
          <a:lstStyle/>
          <a:p>
            <a:fld id="{0388AB69-1373-4FC4-894F-448AC6008E60}" type="slidenum">
              <a:rPr lang="en-ZA" smtClean="0"/>
              <a:t>57</a:t>
            </a:fld>
            <a:endParaRPr lang="en-ZA"/>
          </a:p>
        </p:txBody>
      </p:sp>
    </p:spTree>
    <p:extLst>
      <p:ext uri="{BB962C8B-B14F-4D97-AF65-F5344CB8AC3E}">
        <p14:creationId xmlns:p14="http://schemas.microsoft.com/office/powerpoint/2010/main" val="13297746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97080-A3B3-0CA0-D409-3B9631FC1F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C91694-F899-77BF-C821-D6C8DF529F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EB9929-7B95-C05C-A91E-EC0660AC4322}"/>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7F6FE0AB-6FD4-63D4-1F54-0E8DC4288491}"/>
              </a:ext>
            </a:extLst>
          </p:cNvPr>
          <p:cNvSpPr>
            <a:spLocks noGrp="1"/>
          </p:cNvSpPr>
          <p:nvPr>
            <p:ph type="sldNum" sz="quarter" idx="5"/>
          </p:nvPr>
        </p:nvSpPr>
        <p:spPr/>
        <p:txBody>
          <a:bodyPr/>
          <a:lstStyle/>
          <a:p>
            <a:fld id="{0388AB69-1373-4FC4-894F-448AC6008E60}" type="slidenum">
              <a:rPr lang="en-ZA" smtClean="0"/>
              <a:t>58</a:t>
            </a:fld>
            <a:endParaRPr lang="en-ZA"/>
          </a:p>
        </p:txBody>
      </p:sp>
    </p:spTree>
    <p:extLst>
      <p:ext uri="{BB962C8B-B14F-4D97-AF65-F5344CB8AC3E}">
        <p14:creationId xmlns:p14="http://schemas.microsoft.com/office/powerpoint/2010/main" val="35157289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030AE-E04A-823F-6F61-2BDE4E0057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D19EEF-C627-1A5A-9FD0-A356A81472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42C504-74A4-D309-23D5-5A26401F70CB}"/>
              </a:ext>
            </a:extLst>
          </p:cNvPr>
          <p:cNvSpPr>
            <a:spLocks noGrp="1"/>
          </p:cNvSpPr>
          <p:nvPr>
            <p:ph type="body" idx="1"/>
          </p:nvPr>
        </p:nvSpPr>
        <p:spPr/>
        <p:txBody>
          <a:bodyPr/>
          <a:lstStyle/>
          <a:p>
            <a:r>
              <a:rPr lang="en-US" dirty="0"/>
              <a:t>Without a Light and Lens, ongoing investigation; and instructions, rules and procedures to maintain the lighthouse, the town and its people will not have a functioning lighthouse to save ships from crashing.</a:t>
            </a:r>
          </a:p>
          <a:p>
            <a:endParaRPr lang="en-US" dirty="0"/>
          </a:p>
          <a:p>
            <a:r>
              <a:rPr lang="en-US" dirty="0"/>
              <a:t>We need to collate science and research with the different policies that bear upon us; then we will provide sound advice and service. </a:t>
            </a:r>
          </a:p>
          <a:p>
            <a:r>
              <a:rPr lang="en-US" dirty="0"/>
              <a:t>INSTEAD OF </a:t>
            </a:r>
            <a:r>
              <a:rPr lang="en-US"/>
              <a:t>LEADING FARMERS </a:t>
            </a:r>
            <a:r>
              <a:rPr lang="en-US" dirty="0"/>
              <a:t>TO RISK THE ACCESS TO INTERNATIONAL MARKETS </a:t>
            </a:r>
            <a:r>
              <a:rPr lang="en-US"/>
              <a:t>THROUGH IRRESPONSIBLE </a:t>
            </a:r>
            <a:r>
              <a:rPr lang="en-US" dirty="0"/>
              <a:t>PRACTICES, we must lead them to be more successful farmers. </a:t>
            </a:r>
          </a:p>
          <a:p>
            <a:r>
              <a:rPr lang="en-US" dirty="0"/>
              <a:t>The more successful they are, the </a:t>
            </a:r>
            <a:r>
              <a:rPr lang="en-US" b="1" dirty="0"/>
              <a:t>more successful ….we will be.</a:t>
            </a:r>
          </a:p>
          <a:p>
            <a:endParaRPr lang="en-US" b="1" dirty="0"/>
          </a:p>
          <a:p>
            <a:endParaRPr lang="en-ZA" dirty="0"/>
          </a:p>
        </p:txBody>
      </p:sp>
      <p:sp>
        <p:nvSpPr>
          <p:cNvPr id="4" name="Slide Number Placeholder 3">
            <a:extLst>
              <a:ext uri="{FF2B5EF4-FFF2-40B4-BE49-F238E27FC236}">
                <a16:creationId xmlns:a16="http://schemas.microsoft.com/office/drawing/2014/main" id="{C0585A46-4E27-25FF-91E8-2D7F36B89EA1}"/>
              </a:ext>
            </a:extLst>
          </p:cNvPr>
          <p:cNvSpPr>
            <a:spLocks noGrp="1"/>
          </p:cNvSpPr>
          <p:nvPr>
            <p:ph type="sldNum" sz="quarter" idx="5"/>
          </p:nvPr>
        </p:nvSpPr>
        <p:spPr/>
        <p:txBody>
          <a:bodyPr/>
          <a:lstStyle/>
          <a:p>
            <a:fld id="{0388AB69-1373-4FC4-894F-448AC6008E60}" type="slidenum">
              <a:rPr lang="en-ZA" smtClean="0"/>
              <a:t>59</a:t>
            </a:fld>
            <a:endParaRPr lang="en-ZA"/>
          </a:p>
        </p:txBody>
      </p:sp>
    </p:spTree>
    <p:extLst>
      <p:ext uri="{BB962C8B-B14F-4D97-AF65-F5344CB8AC3E}">
        <p14:creationId xmlns:p14="http://schemas.microsoft.com/office/powerpoint/2010/main" val="305743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305FE-C1AB-7350-002F-E726D6B9A8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43FBE036-0F60-2428-7143-8DBB264ACC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DAF66A7F-669B-7AE9-04A5-63201871CCF3}"/>
              </a:ext>
            </a:extLst>
          </p:cNvPr>
          <p:cNvSpPr>
            <a:spLocks noGrp="1"/>
          </p:cNvSpPr>
          <p:nvPr>
            <p:ph type="dt" sz="half" idx="10"/>
          </p:nvPr>
        </p:nvSpPr>
        <p:spPr/>
        <p:txBody>
          <a:bodyPr/>
          <a:lstStyle/>
          <a:p>
            <a:fld id="{AC943FFB-87FF-4C0B-8F71-A3882EC5AD1D}" type="datetimeFigureOut">
              <a:rPr lang="en-ZA" smtClean="0"/>
              <a:t>2026/09/28</a:t>
            </a:fld>
            <a:endParaRPr lang="en-ZA"/>
          </a:p>
        </p:txBody>
      </p:sp>
      <p:sp>
        <p:nvSpPr>
          <p:cNvPr id="5" name="Footer Placeholder 4">
            <a:extLst>
              <a:ext uri="{FF2B5EF4-FFF2-40B4-BE49-F238E27FC236}">
                <a16:creationId xmlns:a16="http://schemas.microsoft.com/office/drawing/2014/main" id="{C5817D6D-250A-EBB9-2DB4-0C768F66C9A0}"/>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A9DF400E-9239-5C74-B1A6-5C88C90EED45}"/>
              </a:ext>
            </a:extLst>
          </p:cNvPr>
          <p:cNvSpPr>
            <a:spLocks noGrp="1"/>
          </p:cNvSpPr>
          <p:nvPr>
            <p:ph type="sldNum" sz="quarter" idx="12"/>
          </p:nvPr>
        </p:nvSpPr>
        <p:spPr/>
        <p:txBody>
          <a:bodyPr/>
          <a:lstStyle/>
          <a:p>
            <a:fld id="{A07E5284-BB1E-455C-927A-865814FD4477}" type="slidenum">
              <a:rPr lang="en-ZA" smtClean="0"/>
              <a:t>‹#›</a:t>
            </a:fld>
            <a:endParaRPr lang="en-ZA"/>
          </a:p>
        </p:txBody>
      </p:sp>
    </p:spTree>
    <p:extLst>
      <p:ext uri="{BB962C8B-B14F-4D97-AF65-F5344CB8AC3E}">
        <p14:creationId xmlns:p14="http://schemas.microsoft.com/office/powerpoint/2010/main" val="1805741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5918-18D2-4966-D602-26D3C58A815E}"/>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5F0FC6A7-F409-FBCE-AB94-27ACE09F33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520F3B13-1586-981B-58EB-5573F0392F8F}"/>
              </a:ext>
            </a:extLst>
          </p:cNvPr>
          <p:cNvSpPr>
            <a:spLocks noGrp="1"/>
          </p:cNvSpPr>
          <p:nvPr>
            <p:ph type="dt" sz="half" idx="10"/>
          </p:nvPr>
        </p:nvSpPr>
        <p:spPr/>
        <p:txBody>
          <a:bodyPr/>
          <a:lstStyle/>
          <a:p>
            <a:fld id="{AC943FFB-87FF-4C0B-8F71-A3882EC5AD1D}" type="datetimeFigureOut">
              <a:rPr lang="en-ZA" smtClean="0"/>
              <a:t>2026/09/28</a:t>
            </a:fld>
            <a:endParaRPr lang="en-ZA"/>
          </a:p>
        </p:txBody>
      </p:sp>
      <p:sp>
        <p:nvSpPr>
          <p:cNvPr id="5" name="Footer Placeholder 4">
            <a:extLst>
              <a:ext uri="{FF2B5EF4-FFF2-40B4-BE49-F238E27FC236}">
                <a16:creationId xmlns:a16="http://schemas.microsoft.com/office/drawing/2014/main" id="{B1493DE4-FC17-0CFD-1434-C316E9904734}"/>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ED2A3DC8-FDB6-82B5-372C-A7FC5D5A2E36}"/>
              </a:ext>
            </a:extLst>
          </p:cNvPr>
          <p:cNvSpPr>
            <a:spLocks noGrp="1"/>
          </p:cNvSpPr>
          <p:nvPr>
            <p:ph type="sldNum" sz="quarter" idx="12"/>
          </p:nvPr>
        </p:nvSpPr>
        <p:spPr/>
        <p:txBody>
          <a:bodyPr/>
          <a:lstStyle/>
          <a:p>
            <a:fld id="{A07E5284-BB1E-455C-927A-865814FD4477}" type="slidenum">
              <a:rPr lang="en-ZA" smtClean="0"/>
              <a:t>‹#›</a:t>
            </a:fld>
            <a:endParaRPr lang="en-ZA"/>
          </a:p>
        </p:txBody>
      </p:sp>
    </p:spTree>
    <p:extLst>
      <p:ext uri="{BB962C8B-B14F-4D97-AF65-F5344CB8AC3E}">
        <p14:creationId xmlns:p14="http://schemas.microsoft.com/office/powerpoint/2010/main" val="2093979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3D226-DFBF-FDCE-BD7E-F89BE6A078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CEE25D81-711E-9F4C-2D12-0FB4449FF2F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89E6D2-7D6B-720D-2134-9AE08E5056F2}"/>
              </a:ext>
            </a:extLst>
          </p:cNvPr>
          <p:cNvSpPr>
            <a:spLocks noGrp="1"/>
          </p:cNvSpPr>
          <p:nvPr>
            <p:ph type="dt" sz="half" idx="10"/>
          </p:nvPr>
        </p:nvSpPr>
        <p:spPr/>
        <p:txBody>
          <a:bodyPr/>
          <a:lstStyle/>
          <a:p>
            <a:fld id="{AC943FFB-87FF-4C0B-8F71-A3882EC5AD1D}" type="datetimeFigureOut">
              <a:rPr lang="en-ZA" smtClean="0"/>
              <a:t>2026/09/28</a:t>
            </a:fld>
            <a:endParaRPr lang="en-ZA"/>
          </a:p>
        </p:txBody>
      </p:sp>
      <p:sp>
        <p:nvSpPr>
          <p:cNvPr id="5" name="Footer Placeholder 4">
            <a:extLst>
              <a:ext uri="{FF2B5EF4-FFF2-40B4-BE49-F238E27FC236}">
                <a16:creationId xmlns:a16="http://schemas.microsoft.com/office/drawing/2014/main" id="{5AAF9C92-F6B1-6315-2FA5-5F64AAC55F3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323B6D35-04B3-84F9-DCF5-DFF33ED74000}"/>
              </a:ext>
            </a:extLst>
          </p:cNvPr>
          <p:cNvSpPr>
            <a:spLocks noGrp="1"/>
          </p:cNvSpPr>
          <p:nvPr>
            <p:ph type="sldNum" sz="quarter" idx="12"/>
          </p:nvPr>
        </p:nvSpPr>
        <p:spPr/>
        <p:txBody>
          <a:bodyPr/>
          <a:lstStyle/>
          <a:p>
            <a:fld id="{A07E5284-BB1E-455C-927A-865814FD4477}" type="slidenum">
              <a:rPr lang="en-ZA" smtClean="0"/>
              <a:t>‹#›</a:t>
            </a:fld>
            <a:endParaRPr lang="en-ZA"/>
          </a:p>
        </p:txBody>
      </p:sp>
    </p:spTree>
    <p:extLst>
      <p:ext uri="{BB962C8B-B14F-4D97-AF65-F5344CB8AC3E}">
        <p14:creationId xmlns:p14="http://schemas.microsoft.com/office/powerpoint/2010/main" val="42891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623DF-0E74-70FE-7986-B37BA577BD99}"/>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02310B07-A8AE-C9C7-D0E9-EFC38E2E56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47C4D2CD-64AC-6C65-64B9-7514290D0E3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C52DD40D-502F-ADB9-96B0-CF55582346C5}"/>
              </a:ext>
            </a:extLst>
          </p:cNvPr>
          <p:cNvSpPr>
            <a:spLocks noGrp="1"/>
          </p:cNvSpPr>
          <p:nvPr>
            <p:ph type="dt" sz="half" idx="10"/>
          </p:nvPr>
        </p:nvSpPr>
        <p:spPr/>
        <p:txBody>
          <a:bodyPr/>
          <a:lstStyle/>
          <a:p>
            <a:fld id="{AC943FFB-87FF-4C0B-8F71-A3882EC5AD1D}" type="datetimeFigureOut">
              <a:rPr lang="en-ZA" smtClean="0"/>
              <a:t>2026/09/28</a:t>
            </a:fld>
            <a:endParaRPr lang="en-ZA"/>
          </a:p>
        </p:txBody>
      </p:sp>
      <p:sp>
        <p:nvSpPr>
          <p:cNvPr id="6" name="Footer Placeholder 5">
            <a:extLst>
              <a:ext uri="{FF2B5EF4-FFF2-40B4-BE49-F238E27FC236}">
                <a16:creationId xmlns:a16="http://schemas.microsoft.com/office/drawing/2014/main" id="{A3554F72-7648-9318-9E3A-A97F008B29E0}"/>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5E0684D2-CA56-3B72-792A-BA03B0BD36FE}"/>
              </a:ext>
            </a:extLst>
          </p:cNvPr>
          <p:cNvSpPr>
            <a:spLocks noGrp="1"/>
          </p:cNvSpPr>
          <p:nvPr>
            <p:ph type="sldNum" sz="quarter" idx="12"/>
          </p:nvPr>
        </p:nvSpPr>
        <p:spPr/>
        <p:txBody>
          <a:bodyPr/>
          <a:lstStyle/>
          <a:p>
            <a:fld id="{A07E5284-BB1E-455C-927A-865814FD4477}" type="slidenum">
              <a:rPr lang="en-ZA" smtClean="0"/>
              <a:t>‹#›</a:t>
            </a:fld>
            <a:endParaRPr lang="en-ZA"/>
          </a:p>
        </p:txBody>
      </p:sp>
    </p:spTree>
    <p:extLst>
      <p:ext uri="{BB962C8B-B14F-4D97-AF65-F5344CB8AC3E}">
        <p14:creationId xmlns:p14="http://schemas.microsoft.com/office/powerpoint/2010/main" val="2988859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68EF0-C2CE-421E-D5A5-E2F290EFA9A8}"/>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23EAB777-D68F-7D50-2702-4800D84D9F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30351A0-02DF-7489-BC2F-EF2E726F670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4E305FAA-9208-5541-958C-C12AC3FFE5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F7CC7F-FCA2-3914-5F00-5FF1DCB5E6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78F9E40C-21AE-FA47-F4AC-6E133D154E17}"/>
              </a:ext>
            </a:extLst>
          </p:cNvPr>
          <p:cNvSpPr>
            <a:spLocks noGrp="1"/>
          </p:cNvSpPr>
          <p:nvPr>
            <p:ph type="dt" sz="half" idx="10"/>
          </p:nvPr>
        </p:nvSpPr>
        <p:spPr/>
        <p:txBody>
          <a:bodyPr/>
          <a:lstStyle/>
          <a:p>
            <a:fld id="{AC943FFB-87FF-4C0B-8F71-A3882EC5AD1D}" type="datetimeFigureOut">
              <a:rPr lang="en-ZA" smtClean="0"/>
              <a:t>2026/09/28</a:t>
            </a:fld>
            <a:endParaRPr lang="en-ZA"/>
          </a:p>
        </p:txBody>
      </p:sp>
      <p:sp>
        <p:nvSpPr>
          <p:cNvPr id="8" name="Footer Placeholder 7">
            <a:extLst>
              <a:ext uri="{FF2B5EF4-FFF2-40B4-BE49-F238E27FC236}">
                <a16:creationId xmlns:a16="http://schemas.microsoft.com/office/drawing/2014/main" id="{3274AAC1-5271-ED80-8C29-40371FDAA7E0}"/>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18B1EDCB-0DD2-4EC4-A41A-AEAC1024A57D}"/>
              </a:ext>
            </a:extLst>
          </p:cNvPr>
          <p:cNvSpPr>
            <a:spLocks noGrp="1"/>
          </p:cNvSpPr>
          <p:nvPr>
            <p:ph type="sldNum" sz="quarter" idx="12"/>
          </p:nvPr>
        </p:nvSpPr>
        <p:spPr/>
        <p:txBody>
          <a:bodyPr/>
          <a:lstStyle/>
          <a:p>
            <a:fld id="{A07E5284-BB1E-455C-927A-865814FD4477}" type="slidenum">
              <a:rPr lang="en-ZA" smtClean="0"/>
              <a:t>‹#›</a:t>
            </a:fld>
            <a:endParaRPr lang="en-ZA"/>
          </a:p>
        </p:txBody>
      </p:sp>
    </p:spTree>
    <p:extLst>
      <p:ext uri="{BB962C8B-B14F-4D97-AF65-F5344CB8AC3E}">
        <p14:creationId xmlns:p14="http://schemas.microsoft.com/office/powerpoint/2010/main" val="882969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53625-2964-D0D8-1FEE-61B639CFE1EF}"/>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951268C9-45DC-E871-6885-52BF0C80137D}"/>
              </a:ext>
            </a:extLst>
          </p:cNvPr>
          <p:cNvSpPr>
            <a:spLocks noGrp="1"/>
          </p:cNvSpPr>
          <p:nvPr>
            <p:ph type="dt" sz="half" idx="10"/>
          </p:nvPr>
        </p:nvSpPr>
        <p:spPr/>
        <p:txBody>
          <a:bodyPr/>
          <a:lstStyle/>
          <a:p>
            <a:fld id="{AC943FFB-87FF-4C0B-8F71-A3882EC5AD1D}" type="datetimeFigureOut">
              <a:rPr lang="en-ZA" smtClean="0"/>
              <a:t>2026/09/28</a:t>
            </a:fld>
            <a:endParaRPr lang="en-ZA"/>
          </a:p>
        </p:txBody>
      </p:sp>
      <p:sp>
        <p:nvSpPr>
          <p:cNvPr id="4" name="Footer Placeholder 3">
            <a:extLst>
              <a:ext uri="{FF2B5EF4-FFF2-40B4-BE49-F238E27FC236}">
                <a16:creationId xmlns:a16="http://schemas.microsoft.com/office/drawing/2014/main" id="{F163D653-66E9-6C7C-1440-318D5BBD9FE8}"/>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C4CB1921-6721-5CF1-2E94-6121EFCAF12B}"/>
              </a:ext>
            </a:extLst>
          </p:cNvPr>
          <p:cNvSpPr>
            <a:spLocks noGrp="1"/>
          </p:cNvSpPr>
          <p:nvPr>
            <p:ph type="sldNum" sz="quarter" idx="12"/>
          </p:nvPr>
        </p:nvSpPr>
        <p:spPr/>
        <p:txBody>
          <a:bodyPr/>
          <a:lstStyle/>
          <a:p>
            <a:fld id="{A07E5284-BB1E-455C-927A-865814FD4477}" type="slidenum">
              <a:rPr lang="en-ZA" smtClean="0"/>
              <a:t>‹#›</a:t>
            </a:fld>
            <a:endParaRPr lang="en-ZA"/>
          </a:p>
        </p:txBody>
      </p:sp>
    </p:spTree>
    <p:extLst>
      <p:ext uri="{BB962C8B-B14F-4D97-AF65-F5344CB8AC3E}">
        <p14:creationId xmlns:p14="http://schemas.microsoft.com/office/powerpoint/2010/main" val="3048927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0A82C3-97E7-9E56-6342-8381F9109C88}"/>
              </a:ext>
            </a:extLst>
          </p:cNvPr>
          <p:cNvSpPr>
            <a:spLocks noGrp="1"/>
          </p:cNvSpPr>
          <p:nvPr>
            <p:ph type="dt" sz="half" idx="10"/>
          </p:nvPr>
        </p:nvSpPr>
        <p:spPr/>
        <p:txBody>
          <a:bodyPr/>
          <a:lstStyle/>
          <a:p>
            <a:fld id="{AC943FFB-87FF-4C0B-8F71-A3882EC5AD1D}" type="datetimeFigureOut">
              <a:rPr lang="en-ZA" smtClean="0"/>
              <a:t>2026/09/28</a:t>
            </a:fld>
            <a:endParaRPr lang="en-ZA"/>
          </a:p>
        </p:txBody>
      </p:sp>
      <p:sp>
        <p:nvSpPr>
          <p:cNvPr id="3" name="Footer Placeholder 2">
            <a:extLst>
              <a:ext uri="{FF2B5EF4-FFF2-40B4-BE49-F238E27FC236}">
                <a16:creationId xmlns:a16="http://schemas.microsoft.com/office/drawing/2014/main" id="{04B85389-D4BC-545D-8E09-75B224CA5DE0}"/>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721BCDF8-CF02-2EA9-718A-BE3628CE911B}"/>
              </a:ext>
            </a:extLst>
          </p:cNvPr>
          <p:cNvSpPr>
            <a:spLocks noGrp="1"/>
          </p:cNvSpPr>
          <p:nvPr>
            <p:ph type="sldNum" sz="quarter" idx="12"/>
          </p:nvPr>
        </p:nvSpPr>
        <p:spPr/>
        <p:txBody>
          <a:bodyPr/>
          <a:lstStyle/>
          <a:p>
            <a:fld id="{A07E5284-BB1E-455C-927A-865814FD4477}" type="slidenum">
              <a:rPr lang="en-ZA" smtClean="0"/>
              <a:t>‹#›</a:t>
            </a:fld>
            <a:endParaRPr lang="en-ZA"/>
          </a:p>
        </p:txBody>
      </p:sp>
    </p:spTree>
    <p:extLst>
      <p:ext uri="{BB962C8B-B14F-4D97-AF65-F5344CB8AC3E}">
        <p14:creationId xmlns:p14="http://schemas.microsoft.com/office/powerpoint/2010/main" val="3927341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A1710-4E71-1B88-7A9D-1ABC81EDB8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A0080928-E79E-7559-2BB7-4880A11E74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5BA1437E-3D54-FB1A-46FD-EFA1F535A7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AD2D72-021C-905D-51DE-2A7B395CAF0F}"/>
              </a:ext>
            </a:extLst>
          </p:cNvPr>
          <p:cNvSpPr>
            <a:spLocks noGrp="1"/>
          </p:cNvSpPr>
          <p:nvPr>
            <p:ph type="dt" sz="half" idx="10"/>
          </p:nvPr>
        </p:nvSpPr>
        <p:spPr/>
        <p:txBody>
          <a:bodyPr/>
          <a:lstStyle/>
          <a:p>
            <a:fld id="{AC943FFB-87FF-4C0B-8F71-A3882EC5AD1D}" type="datetimeFigureOut">
              <a:rPr lang="en-ZA" smtClean="0"/>
              <a:t>2026/09/28</a:t>
            </a:fld>
            <a:endParaRPr lang="en-ZA"/>
          </a:p>
        </p:txBody>
      </p:sp>
      <p:sp>
        <p:nvSpPr>
          <p:cNvPr id="6" name="Footer Placeholder 5">
            <a:extLst>
              <a:ext uri="{FF2B5EF4-FFF2-40B4-BE49-F238E27FC236}">
                <a16:creationId xmlns:a16="http://schemas.microsoft.com/office/drawing/2014/main" id="{E4B121D1-BF11-4A81-CA65-5C2D6EB4363F}"/>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85BC588D-4287-CCF9-2091-223FD294E47C}"/>
              </a:ext>
            </a:extLst>
          </p:cNvPr>
          <p:cNvSpPr>
            <a:spLocks noGrp="1"/>
          </p:cNvSpPr>
          <p:nvPr>
            <p:ph type="sldNum" sz="quarter" idx="12"/>
          </p:nvPr>
        </p:nvSpPr>
        <p:spPr/>
        <p:txBody>
          <a:bodyPr/>
          <a:lstStyle/>
          <a:p>
            <a:fld id="{A07E5284-BB1E-455C-927A-865814FD4477}" type="slidenum">
              <a:rPr lang="en-ZA" smtClean="0"/>
              <a:t>‹#›</a:t>
            </a:fld>
            <a:endParaRPr lang="en-ZA"/>
          </a:p>
        </p:txBody>
      </p:sp>
    </p:spTree>
    <p:extLst>
      <p:ext uri="{BB962C8B-B14F-4D97-AF65-F5344CB8AC3E}">
        <p14:creationId xmlns:p14="http://schemas.microsoft.com/office/powerpoint/2010/main" val="2919753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CE321-8B06-58D1-60A8-2B43077DDA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EE80057B-DA64-E334-F14F-7CDB5DA9AF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F9736901-487D-E485-0FA0-4CFDA32CBF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549985-1B9C-69E2-DC50-A93991B80ACA}"/>
              </a:ext>
            </a:extLst>
          </p:cNvPr>
          <p:cNvSpPr>
            <a:spLocks noGrp="1"/>
          </p:cNvSpPr>
          <p:nvPr>
            <p:ph type="dt" sz="half" idx="10"/>
          </p:nvPr>
        </p:nvSpPr>
        <p:spPr/>
        <p:txBody>
          <a:bodyPr/>
          <a:lstStyle/>
          <a:p>
            <a:fld id="{AC943FFB-87FF-4C0B-8F71-A3882EC5AD1D}" type="datetimeFigureOut">
              <a:rPr lang="en-ZA" smtClean="0"/>
              <a:t>2026/09/28</a:t>
            </a:fld>
            <a:endParaRPr lang="en-ZA"/>
          </a:p>
        </p:txBody>
      </p:sp>
      <p:sp>
        <p:nvSpPr>
          <p:cNvPr id="6" name="Footer Placeholder 5">
            <a:extLst>
              <a:ext uri="{FF2B5EF4-FFF2-40B4-BE49-F238E27FC236}">
                <a16:creationId xmlns:a16="http://schemas.microsoft.com/office/drawing/2014/main" id="{C95B6408-960F-E889-D978-332BAE47D70D}"/>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9462BD6E-A683-F73A-47A8-411F42501AEC}"/>
              </a:ext>
            </a:extLst>
          </p:cNvPr>
          <p:cNvSpPr>
            <a:spLocks noGrp="1"/>
          </p:cNvSpPr>
          <p:nvPr>
            <p:ph type="sldNum" sz="quarter" idx="12"/>
          </p:nvPr>
        </p:nvSpPr>
        <p:spPr/>
        <p:txBody>
          <a:bodyPr/>
          <a:lstStyle/>
          <a:p>
            <a:fld id="{A07E5284-BB1E-455C-927A-865814FD4477}" type="slidenum">
              <a:rPr lang="en-ZA" smtClean="0"/>
              <a:t>‹#›</a:t>
            </a:fld>
            <a:endParaRPr lang="en-ZA"/>
          </a:p>
        </p:txBody>
      </p:sp>
    </p:spTree>
    <p:extLst>
      <p:ext uri="{BB962C8B-B14F-4D97-AF65-F5344CB8AC3E}">
        <p14:creationId xmlns:p14="http://schemas.microsoft.com/office/powerpoint/2010/main" val="2390624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7C7B8-5C93-DFE2-06BE-2D14092E6D0D}"/>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802C13D8-29C4-084A-23EC-24069541D4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401149FE-0C8A-6F0C-6BA7-CC04FF223335}"/>
              </a:ext>
            </a:extLst>
          </p:cNvPr>
          <p:cNvSpPr>
            <a:spLocks noGrp="1"/>
          </p:cNvSpPr>
          <p:nvPr>
            <p:ph type="dt" sz="half" idx="10"/>
          </p:nvPr>
        </p:nvSpPr>
        <p:spPr/>
        <p:txBody>
          <a:bodyPr/>
          <a:lstStyle/>
          <a:p>
            <a:fld id="{AC943FFB-87FF-4C0B-8F71-A3882EC5AD1D}" type="datetimeFigureOut">
              <a:rPr lang="en-ZA" smtClean="0"/>
              <a:t>2026/09/28</a:t>
            </a:fld>
            <a:endParaRPr lang="en-ZA"/>
          </a:p>
        </p:txBody>
      </p:sp>
      <p:sp>
        <p:nvSpPr>
          <p:cNvPr id="5" name="Footer Placeholder 4">
            <a:extLst>
              <a:ext uri="{FF2B5EF4-FFF2-40B4-BE49-F238E27FC236}">
                <a16:creationId xmlns:a16="http://schemas.microsoft.com/office/drawing/2014/main" id="{0A484A75-6020-6112-675A-30B1FABF998D}"/>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908C3004-7E7A-43B8-BA9F-60724DD5DEDA}"/>
              </a:ext>
            </a:extLst>
          </p:cNvPr>
          <p:cNvSpPr>
            <a:spLocks noGrp="1"/>
          </p:cNvSpPr>
          <p:nvPr>
            <p:ph type="sldNum" sz="quarter" idx="12"/>
          </p:nvPr>
        </p:nvSpPr>
        <p:spPr/>
        <p:txBody>
          <a:bodyPr/>
          <a:lstStyle/>
          <a:p>
            <a:fld id="{A07E5284-BB1E-455C-927A-865814FD4477}" type="slidenum">
              <a:rPr lang="en-ZA" smtClean="0"/>
              <a:t>‹#›</a:t>
            </a:fld>
            <a:endParaRPr lang="en-ZA"/>
          </a:p>
        </p:txBody>
      </p:sp>
    </p:spTree>
    <p:extLst>
      <p:ext uri="{BB962C8B-B14F-4D97-AF65-F5344CB8AC3E}">
        <p14:creationId xmlns:p14="http://schemas.microsoft.com/office/powerpoint/2010/main" val="654660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3FCEE1-2431-680C-7C5B-D58AD9DB2B1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B3543450-8DB6-15B7-1A25-5F228C63BC2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263B7A84-709A-658E-DDEB-F52AFB3A36F5}"/>
              </a:ext>
            </a:extLst>
          </p:cNvPr>
          <p:cNvSpPr>
            <a:spLocks noGrp="1"/>
          </p:cNvSpPr>
          <p:nvPr>
            <p:ph type="dt" sz="half" idx="10"/>
          </p:nvPr>
        </p:nvSpPr>
        <p:spPr/>
        <p:txBody>
          <a:bodyPr/>
          <a:lstStyle/>
          <a:p>
            <a:fld id="{AC943FFB-87FF-4C0B-8F71-A3882EC5AD1D}" type="datetimeFigureOut">
              <a:rPr lang="en-ZA" smtClean="0"/>
              <a:t>2026/09/28</a:t>
            </a:fld>
            <a:endParaRPr lang="en-ZA"/>
          </a:p>
        </p:txBody>
      </p:sp>
      <p:sp>
        <p:nvSpPr>
          <p:cNvPr id="5" name="Footer Placeholder 4">
            <a:extLst>
              <a:ext uri="{FF2B5EF4-FFF2-40B4-BE49-F238E27FC236}">
                <a16:creationId xmlns:a16="http://schemas.microsoft.com/office/drawing/2014/main" id="{AC31CE3D-745A-C823-464A-CC0C1D64E8E0}"/>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A25A06EE-A977-68BD-3D09-E91D6778AFD5}"/>
              </a:ext>
            </a:extLst>
          </p:cNvPr>
          <p:cNvSpPr>
            <a:spLocks noGrp="1"/>
          </p:cNvSpPr>
          <p:nvPr>
            <p:ph type="sldNum" sz="quarter" idx="12"/>
          </p:nvPr>
        </p:nvSpPr>
        <p:spPr/>
        <p:txBody>
          <a:bodyPr/>
          <a:lstStyle/>
          <a:p>
            <a:fld id="{A07E5284-BB1E-455C-927A-865814FD4477}" type="slidenum">
              <a:rPr lang="en-ZA" smtClean="0"/>
              <a:t>‹#›</a:t>
            </a:fld>
            <a:endParaRPr lang="en-ZA"/>
          </a:p>
        </p:txBody>
      </p:sp>
    </p:spTree>
    <p:extLst>
      <p:ext uri="{BB962C8B-B14F-4D97-AF65-F5344CB8AC3E}">
        <p14:creationId xmlns:p14="http://schemas.microsoft.com/office/powerpoint/2010/main" val="3597957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089F18-4DDE-8E7B-39F9-BCF6D1DAAE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9064DCF8-9968-ABE8-D9E2-58C12C09F7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DB37404D-44B0-1DA5-1C61-AEAE04914D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C943FFB-87FF-4C0B-8F71-A3882EC5AD1D}" type="datetimeFigureOut">
              <a:rPr lang="en-ZA" smtClean="0"/>
              <a:t>2026/09/28</a:t>
            </a:fld>
            <a:endParaRPr lang="en-ZA"/>
          </a:p>
        </p:txBody>
      </p:sp>
      <p:sp>
        <p:nvSpPr>
          <p:cNvPr id="5" name="Footer Placeholder 4">
            <a:extLst>
              <a:ext uri="{FF2B5EF4-FFF2-40B4-BE49-F238E27FC236}">
                <a16:creationId xmlns:a16="http://schemas.microsoft.com/office/drawing/2014/main" id="{89C3DBC0-67E9-E5D4-136B-CF85E8EFF9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ZA"/>
          </a:p>
        </p:txBody>
      </p:sp>
      <p:sp>
        <p:nvSpPr>
          <p:cNvPr id="6" name="Slide Number Placeholder 5">
            <a:extLst>
              <a:ext uri="{FF2B5EF4-FFF2-40B4-BE49-F238E27FC236}">
                <a16:creationId xmlns:a16="http://schemas.microsoft.com/office/drawing/2014/main" id="{E5B1BB04-5986-9DC5-6F94-FC42CC986B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07E5284-BB1E-455C-927A-865814FD4477}" type="slidenum">
              <a:rPr lang="en-ZA" smtClean="0"/>
              <a:t>‹#›</a:t>
            </a:fld>
            <a:endParaRPr lang="en-ZA"/>
          </a:p>
        </p:txBody>
      </p:sp>
    </p:spTree>
    <p:extLst>
      <p:ext uri="{BB962C8B-B14F-4D97-AF65-F5344CB8AC3E}">
        <p14:creationId xmlns:p14="http://schemas.microsoft.com/office/powerpoint/2010/main" val="2331527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3.emf"/></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3.emf"/></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4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4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chart" Target="../charts/chart8.xml"/></Relationships>
</file>

<file path=ppt/slides/_rels/slide4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chart" Target="../charts/chart10.xml"/></Relationships>
</file>

<file path=ppt/slides/_rels/slide4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chart" Target="../charts/chart16.xml"/><Relationship Id="rId5" Type="http://schemas.openxmlformats.org/officeDocument/2006/relationships/chart" Target="../charts/chart15.xml"/><Relationship Id="rId4" Type="http://schemas.openxmlformats.org/officeDocument/2006/relationships/chart" Target="../charts/chart14.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image" Target="../media/image23.emf"/><Relationship Id="rId7" Type="http://schemas.openxmlformats.org/officeDocument/2006/relationships/image" Target="../media/image27.emf"/><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26.emf"/><Relationship Id="rId5" Type="http://schemas.openxmlformats.org/officeDocument/2006/relationships/image" Target="../media/image25.emf"/><Relationship Id="rId4" Type="http://schemas.openxmlformats.org/officeDocument/2006/relationships/image" Target="../media/image24.emf"/><Relationship Id="rId9" Type="http://schemas.openxmlformats.org/officeDocument/2006/relationships/image" Target="../media/image29.emf"/></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158005-2392-8476-7C17-9620549B9052}"/>
              </a:ext>
            </a:extLst>
          </p:cNvPr>
          <p:cNvPicPr>
            <a:picLocks noChangeAspect="1"/>
          </p:cNvPicPr>
          <p:nvPr/>
        </p:nvPicPr>
        <p:blipFill>
          <a:blip r:embed="rId3"/>
          <a:stretch>
            <a:fillRect/>
          </a:stretch>
        </p:blipFill>
        <p:spPr>
          <a:xfrm>
            <a:off x="0" y="-14073"/>
            <a:ext cx="12333249" cy="7005888"/>
          </a:xfrm>
          <a:prstGeom prst="rect">
            <a:avLst/>
          </a:prstGeom>
        </p:spPr>
      </p:pic>
      <p:sp>
        <p:nvSpPr>
          <p:cNvPr id="9" name="TextBox 8">
            <a:extLst>
              <a:ext uri="{FF2B5EF4-FFF2-40B4-BE49-F238E27FC236}">
                <a16:creationId xmlns:a16="http://schemas.microsoft.com/office/drawing/2014/main" id="{8D1C7317-F256-3DB9-F281-164EAE2F2F48}"/>
              </a:ext>
            </a:extLst>
          </p:cNvPr>
          <p:cNvSpPr txBox="1"/>
          <p:nvPr/>
        </p:nvSpPr>
        <p:spPr>
          <a:xfrm>
            <a:off x="1833322" y="321121"/>
            <a:ext cx="8621997" cy="1785104"/>
          </a:xfrm>
          <a:prstGeom prst="rect">
            <a:avLst/>
          </a:prstGeom>
          <a:noFill/>
        </p:spPr>
        <p:txBody>
          <a:bodyPr wrap="square">
            <a:spAutoFit/>
          </a:bodyPr>
          <a:lstStyle/>
          <a:p>
            <a:pPr algn="ctr"/>
            <a:r>
              <a:rPr lang="en-ZA" sz="4800" b="1" dirty="0">
                <a:solidFill>
                  <a:schemeClr val="bg1"/>
                </a:solidFill>
              </a:rPr>
              <a:t>Science, Research and Policy</a:t>
            </a:r>
          </a:p>
          <a:p>
            <a:pPr algn="ctr"/>
            <a:endParaRPr lang="en-ZA" sz="1400" b="1" dirty="0">
              <a:solidFill>
                <a:schemeClr val="bg1"/>
              </a:solidFill>
            </a:endParaRPr>
          </a:p>
          <a:p>
            <a:pPr algn="ctr"/>
            <a:r>
              <a:rPr lang="en-ZA" sz="4400" b="1" dirty="0">
                <a:solidFill>
                  <a:schemeClr val="accent4">
                    <a:lumMod val="20000"/>
                    <a:lumOff val="80000"/>
                  </a:schemeClr>
                </a:solidFill>
              </a:rPr>
              <a:t>A Need for Coalescence</a:t>
            </a:r>
          </a:p>
        </p:txBody>
      </p:sp>
      <p:sp>
        <p:nvSpPr>
          <p:cNvPr id="10" name="TextBox 9">
            <a:extLst>
              <a:ext uri="{FF2B5EF4-FFF2-40B4-BE49-F238E27FC236}">
                <a16:creationId xmlns:a16="http://schemas.microsoft.com/office/drawing/2014/main" id="{5F007BE9-5EF4-1B08-BBF1-D1153DA4F842}"/>
              </a:ext>
            </a:extLst>
          </p:cNvPr>
          <p:cNvSpPr txBox="1"/>
          <p:nvPr/>
        </p:nvSpPr>
        <p:spPr>
          <a:xfrm>
            <a:off x="2347330" y="4385751"/>
            <a:ext cx="7497337" cy="984885"/>
          </a:xfrm>
          <a:prstGeom prst="rect">
            <a:avLst/>
          </a:prstGeom>
          <a:noFill/>
        </p:spPr>
        <p:txBody>
          <a:bodyPr wrap="square" rtlCol="0">
            <a:spAutoFit/>
          </a:bodyPr>
          <a:lstStyle/>
          <a:p>
            <a:pPr algn="ctr"/>
            <a:r>
              <a:rPr lang="en-US" sz="3200" b="1" dirty="0">
                <a:solidFill>
                  <a:schemeClr val="bg1"/>
                </a:solidFill>
              </a:rPr>
              <a:t>Pieter Raath</a:t>
            </a:r>
          </a:p>
          <a:p>
            <a:pPr algn="ctr"/>
            <a:endParaRPr lang="en-ZA" sz="2600" b="1" dirty="0">
              <a:solidFill>
                <a:schemeClr val="bg1"/>
              </a:solidFill>
            </a:endParaRPr>
          </a:p>
        </p:txBody>
      </p:sp>
      <p:pic>
        <p:nvPicPr>
          <p:cNvPr id="12" name="Picture 11">
            <a:extLst>
              <a:ext uri="{FF2B5EF4-FFF2-40B4-BE49-F238E27FC236}">
                <a16:creationId xmlns:a16="http://schemas.microsoft.com/office/drawing/2014/main" id="{97B7E59B-A53D-578C-DB78-7B797AD154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1228" y="5184263"/>
            <a:ext cx="2283848" cy="876547"/>
          </a:xfrm>
          <a:prstGeom prst="rect">
            <a:avLst/>
          </a:prstGeom>
        </p:spPr>
      </p:pic>
      <p:pic>
        <p:nvPicPr>
          <p:cNvPr id="3" name="Picture 2">
            <a:extLst>
              <a:ext uri="{FF2B5EF4-FFF2-40B4-BE49-F238E27FC236}">
                <a16:creationId xmlns:a16="http://schemas.microsoft.com/office/drawing/2014/main" id="{14F43059-5397-BBC5-A55C-EC02DD70A2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7449" y="5769131"/>
            <a:ext cx="2527430" cy="901746"/>
          </a:xfrm>
          <a:prstGeom prst="rect">
            <a:avLst/>
          </a:prstGeom>
        </p:spPr>
      </p:pic>
      <p:pic>
        <p:nvPicPr>
          <p:cNvPr id="15" name="Picture 14">
            <a:extLst>
              <a:ext uri="{FF2B5EF4-FFF2-40B4-BE49-F238E27FC236}">
                <a16:creationId xmlns:a16="http://schemas.microsoft.com/office/drawing/2014/main" id="{1CD7F775-97EB-61B0-83E8-A4BC783CEC81}"/>
              </a:ext>
            </a:extLst>
          </p:cNvPr>
          <p:cNvPicPr>
            <a:picLocks noChangeAspect="1"/>
          </p:cNvPicPr>
          <p:nvPr/>
        </p:nvPicPr>
        <p:blipFill>
          <a:blip r:embed="rId6"/>
          <a:stretch>
            <a:fillRect/>
          </a:stretch>
        </p:blipFill>
        <p:spPr>
          <a:xfrm>
            <a:off x="7543559" y="5714304"/>
            <a:ext cx="2144298" cy="1107651"/>
          </a:xfrm>
          <a:prstGeom prst="rect">
            <a:avLst/>
          </a:prstGeom>
        </p:spPr>
      </p:pic>
      <p:sp>
        <p:nvSpPr>
          <p:cNvPr id="17" name="TextBox 16">
            <a:extLst>
              <a:ext uri="{FF2B5EF4-FFF2-40B4-BE49-F238E27FC236}">
                <a16:creationId xmlns:a16="http://schemas.microsoft.com/office/drawing/2014/main" id="{435561E2-FEAB-C288-1A0F-A44F23D924A4}"/>
              </a:ext>
            </a:extLst>
          </p:cNvPr>
          <p:cNvSpPr txBox="1"/>
          <p:nvPr/>
        </p:nvSpPr>
        <p:spPr>
          <a:xfrm>
            <a:off x="7607122" y="5738450"/>
            <a:ext cx="2017172" cy="369332"/>
          </a:xfrm>
          <a:prstGeom prst="rect">
            <a:avLst/>
          </a:prstGeom>
          <a:noFill/>
        </p:spPr>
        <p:txBody>
          <a:bodyPr wrap="square" rtlCol="0">
            <a:spAutoFit/>
          </a:bodyPr>
          <a:lstStyle/>
          <a:p>
            <a:r>
              <a:rPr lang="en-US" dirty="0">
                <a:solidFill>
                  <a:schemeClr val="bg1">
                    <a:lumMod val="95000"/>
                  </a:schemeClr>
                </a:solidFill>
              </a:rPr>
              <a:t>Dept. Soil Science</a:t>
            </a:r>
            <a:endParaRPr lang="en-ZA" dirty="0">
              <a:solidFill>
                <a:schemeClr val="bg1">
                  <a:lumMod val="95000"/>
                </a:schemeClr>
              </a:solidFill>
            </a:endParaRPr>
          </a:p>
        </p:txBody>
      </p:sp>
    </p:spTree>
    <p:extLst>
      <p:ext uri="{BB962C8B-B14F-4D97-AF65-F5344CB8AC3E}">
        <p14:creationId xmlns:p14="http://schemas.microsoft.com/office/powerpoint/2010/main" val="1040162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7B20A-2CB6-530D-6286-2174DD6D5FA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0AC28519-B283-ACD1-4C97-B4490894C732}"/>
              </a:ext>
            </a:extLst>
          </p:cNvPr>
          <p:cNvPicPr>
            <a:picLocks noChangeAspect="1"/>
          </p:cNvPicPr>
          <p:nvPr/>
        </p:nvPicPr>
        <p:blipFill>
          <a:blip r:embed="rId3"/>
          <a:stretch>
            <a:fillRect/>
          </a:stretch>
        </p:blipFill>
        <p:spPr>
          <a:xfrm>
            <a:off x="0" y="-14073"/>
            <a:ext cx="12333249" cy="7005888"/>
          </a:xfrm>
          <a:prstGeom prst="rect">
            <a:avLst/>
          </a:prstGeom>
        </p:spPr>
      </p:pic>
      <p:sp>
        <p:nvSpPr>
          <p:cNvPr id="9" name="TextBox 8">
            <a:extLst>
              <a:ext uri="{FF2B5EF4-FFF2-40B4-BE49-F238E27FC236}">
                <a16:creationId xmlns:a16="http://schemas.microsoft.com/office/drawing/2014/main" id="{6F2E1DC4-2D77-544F-A296-B156B7F35A2E}"/>
              </a:ext>
            </a:extLst>
          </p:cNvPr>
          <p:cNvSpPr txBox="1"/>
          <p:nvPr/>
        </p:nvSpPr>
        <p:spPr>
          <a:xfrm>
            <a:off x="1833322" y="321121"/>
            <a:ext cx="8621997" cy="1785104"/>
          </a:xfrm>
          <a:prstGeom prst="rect">
            <a:avLst/>
          </a:prstGeom>
          <a:noFill/>
        </p:spPr>
        <p:txBody>
          <a:bodyPr wrap="square">
            <a:spAutoFit/>
          </a:bodyPr>
          <a:lstStyle/>
          <a:p>
            <a:pPr algn="ctr"/>
            <a:r>
              <a:rPr lang="en-ZA" sz="4800" b="1" dirty="0">
                <a:solidFill>
                  <a:schemeClr val="bg1"/>
                </a:solidFill>
              </a:rPr>
              <a:t>Science, Research and Policy</a:t>
            </a:r>
          </a:p>
          <a:p>
            <a:pPr algn="ctr"/>
            <a:endParaRPr lang="en-ZA" sz="1400" b="1" dirty="0">
              <a:solidFill>
                <a:schemeClr val="bg1"/>
              </a:solidFill>
            </a:endParaRPr>
          </a:p>
          <a:p>
            <a:pPr algn="ctr"/>
            <a:r>
              <a:rPr lang="en-ZA" sz="4400" b="1" dirty="0">
                <a:solidFill>
                  <a:schemeClr val="accent4">
                    <a:lumMod val="20000"/>
                    <a:lumOff val="80000"/>
                  </a:schemeClr>
                </a:solidFill>
              </a:rPr>
              <a:t>A Need for Coalescence</a:t>
            </a:r>
          </a:p>
        </p:txBody>
      </p:sp>
      <p:sp>
        <p:nvSpPr>
          <p:cNvPr id="10" name="TextBox 9">
            <a:extLst>
              <a:ext uri="{FF2B5EF4-FFF2-40B4-BE49-F238E27FC236}">
                <a16:creationId xmlns:a16="http://schemas.microsoft.com/office/drawing/2014/main" id="{6E5AEE17-4CD0-52F0-9B2C-F81020C3A310}"/>
              </a:ext>
            </a:extLst>
          </p:cNvPr>
          <p:cNvSpPr txBox="1"/>
          <p:nvPr/>
        </p:nvSpPr>
        <p:spPr>
          <a:xfrm>
            <a:off x="2347330" y="4385751"/>
            <a:ext cx="7497337" cy="984885"/>
          </a:xfrm>
          <a:prstGeom prst="rect">
            <a:avLst/>
          </a:prstGeom>
          <a:noFill/>
        </p:spPr>
        <p:txBody>
          <a:bodyPr wrap="square" rtlCol="0">
            <a:spAutoFit/>
          </a:bodyPr>
          <a:lstStyle/>
          <a:p>
            <a:pPr algn="ctr"/>
            <a:r>
              <a:rPr lang="en-US" sz="3200" b="1" dirty="0">
                <a:solidFill>
                  <a:schemeClr val="bg1"/>
                </a:solidFill>
              </a:rPr>
              <a:t>Pieter Raath</a:t>
            </a:r>
          </a:p>
          <a:p>
            <a:pPr algn="ctr"/>
            <a:endParaRPr lang="en-ZA" sz="2600" b="1" dirty="0">
              <a:solidFill>
                <a:schemeClr val="bg1"/>
              </a:solidFill>
            </a:endParaRPr>
          </a:p>
        </p:txBody>
      </p:sp>
      <p:pic>
        <p:nvPicPr>
          <p:cNvPr id="12" name="Picture 11">
            <a:extLst>
              <a:ext uri="{FF2B5EF4-FFF2-40B4-BE49-F238E27FC236}">
                <a16:creationId xmlns:a16="http://schemas.microsoft.com/office/drawing/2014/main" id="{5B03A8E2-4A9C-8533-53D6-9C8BAAF6F7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1228" y="5184263"/>
            <a:ext cx="2283848" cy="876547"/>
          </a:xfrm>
          <a:prstGeom prst="rect">
            <a:avLst/>
          </a:prstGeom>
        </p:spPr>
      </p:pic>
      <p:pic>
        <p:nvPicPr>
          <p:cNvPr id="3" name="Picture 2">
            <a:extLst>
              <a:ext uri="{FF2B5EF4-FFF2-40B4-BE49-F238E27FC236}">
                <a16:creationId xmlns:a16="http://schemas.microsoft.com/office/drawing/2014/main" id="{CF6AE6D8-2015-4F1A-7D92-118882A042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7449" y="5769131"/>
            <a:ext cx="2527430" cy="901746"/>
          </a:xfrm>
          <a:prstGeom prst="rect">
            <a:avLst/>
          </a:prstGeom>
        </p:spPr>
      </p:pic>
      <p:pic>
        <p:nvPicPr>
          <p:cNvPr id="15" name="Picture 14">
            <a:extLst>
              <a:ext uri="{FF2B5EF4-FFF2-40B4-BE49-F238E27FC236}">
                <a16:creationId xmlns:a16="http://schemas.microsoft.com/office/drawing/2014/main" id="{8E9EF955-46A9-83F8-764F-332C155A5336}"/>
              </a:ext>
            </a:extLst>
          </p:cNvPr>
          <p:cNvPicPr>
            <a:picLocks noChangeAspect="1"/>
          </p:cNvPicPr>
          <p:nvPr/>
        </p:nvPicPr>
        <p:blipFill>
          <a:blip r:embed="rId6"/>
          <a:stretch>
            <a:fillRect/>
          </a:stretch>
        </p:blipFill>
        <p:spPr>
          <a:xfrm>
            <a:off x="7543559" y="5714304"/>
            <a:ext cx="2144298" cy="1107651"/>
          </a:xfrm>
          <a:prstGeom prst="rect">
            <a:avLst/>
          </a:prstGeom>
        </p:spPr>
      </p:pic>
      <p:sp>
        <p:nvSpPr>
          <p:cNvPr id="17" name="TextBox 16">
            <a:extLst>
              <a:ext uri="{FF2B5EF4-FFF2-40B4-BE49-F238E27FC236}">
                <a16:creationId xmlns:a16="http://schemas.microsoft.com/office/drawing/2014/main" id="{FA415379-CDBE-63E8-1A43-8731139A134B}"/>
              </a:ext>
            </a:extLst>
          </p:cNvPr>
          <p:cNvSpPr txBox="1"/>
          <p:nvPr/>
        </p:nvSpPr>
        <p:spPr>
          <a:xfrm>
            <a:off x="7607122" y="5738450"/>
            <a:ext cx="2017172" cy="369332"/>
          </a:xfrm>
          <a:prstGeom prst="rect">
            <a:avLst/>
          </a:prstGeom>
          <a:noFill/>
        </p:spPr>
        <p:txBody>
          <a:bodyPr wrap="square" rtlCol="0">
            <a:spAutoFit/>
          </a:bodyPr>
          <a:lstStyle/>
          <a:p>
            <a:r>
              <a:rPr lang="en-US" dirty="0">
                <a:solidFill>
                  <a:schemeClr val="bg1">
                    <a:lumMod val="95000"/>
                  </a:schemeClr>
                </a:solidFill>
              </a:rPr>
              <a:t>Dept. Soil Science</a:t>
            </a:r>
            <a:endParaRPr lang="en-ZA" dirty="0">
              <a:solidFill>
                <a:schemeClr val="bg1">
                  <a:lumMod val="95000"/>
                </a:schemeClr>
              </a:solidFill>
            </a:endParaRPr>
          </a:p>
        </p:txBody>
      </p:sp>
    </p:spTree>
    <p:extLst>
      <p:ext uri="{BB962C8B-B14F-4D97-AF65-F5344CB8AC3E}">
        <p14:creationId xmlns:p14="http://schemas.microsoft.com/office/powerpoint/2010/main" val="713800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E19429-6751-3C3E-5CFF-05A5A043F5A6}"/>
              </a:ext>
            </a:extLst>
          </p:cNvPr>
          <p:cNvSpPr txBox="1"/>
          <p:nvPr/>
        </p:nvSpPr>
        <p:spPr>
          <a:xfrm>
            <a:off x="2667000" y="933688"/>
            <a:ext cx="6858000" cy="3970318"/>
          </a:xfrm>
          <a:prstGeom prst="rect">
            <a:avLst/>
          </a:prstGeom>
          <a:noFill/>
        </p:spPr>
        <p:txBody>
          <a:bodyPr wrap="square" rtlCol="0">
            <a:spAutoFit/>
          </a:bodyPr>
          <a:lstStyle/>
          <a:p>
            <a:pPr algn="ctr"/>
            <a:r>
              <a:rPr lang="en-US" sz="3600" b="1" dirty="0" err="1"/>
              <a:t>Fertiliser</a:t>
            </a:r>
            <a:r>
              <a:rPr lang="en-US" sz="3600" b="1" dirty="0"/>
              <a:t> Industry</a:t>
            </a:r>
          </a:p>
          <a:p>
            <a:pPr algn="ctr"/>
            <a:endParaRPr lang="en-US" sz="3600" b="1" dirty="0"/>
          </a:p>
          <a:p>
            <a:pPr algn="ctr"/>
            <a:endParaRPr lang="en-US" sz="3600" b="1" dirty="0"/>
          </a:p>
          <a:p>
            <a:pPr algn="ctr"/>
            <a:r>
              <a:rPr lang="en-US" sz="3600" b="1" dirty="0" err="1"/>
              <a:t>Fertiliser</a:t>
            </a:r>
            <a:r>
              <a:rPr lang="en-US" sz="3600" b="1" dirty="0"/>
              <a:t> Market/Farmers</a:t>
            </a:r>
          </a:p>
          <a:p>
            <a:pPr algn="ctr"/>
            <a:endParaRPr lang="en-US" sz="3600" b="1" dirty="0"/>
          </a:p>
          <a:p>
            <a:pPr algn="ctr"/>
            <a:endParaRPr lang="en-US" sz="3600" b="1" dirty="0"/>
          </a:p>
          <a:p>
            <a:pPr algn="ctr"/>
            <a:r>
              <a:rPr lang="en-US" sz="3600" b="1" dirty="0"/>
              <a:t>Consumers of Products</a:t>
            </a:r>
          </a:p>
        </p:txBody>
      </p:sp>
    </p:spTree>
    <p:extLst>
      <p:ext uri="{BB962C8B-B14F-4D97-AF65-F5344CB8AC3E}">
        <p14:creationId xmlns:p14="http://schemas.microsoft.com/office/powerpoint/2010/main" val="1322534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64A08-CEB2-2D91-BFF6-AA1B87A26AE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7D3E87E-DA2E-827A-E7CC-8509540733FF}"/>
              </a:ext>
            </a:extLst>
          </p:cNvPr>
          <p:cNvSpPr txBox="1"/>
          <p:nvPr/>
        </p:nvSpPr>
        <p:spPr>
          <a:xfrm>
            <a:off x="2667000" y="933688"/>
            <a:ext cx="6858000" cy="3970318"/>
          </a:xfrm>
          <a:prstGeom prst="rect">
            <a:avLst/>
          </a:prstGeom>
          <a:noFill/>
        </p:spPr>
        <p:txBody>
          <a:bodyPr wrap="square" rtlCol="0">
            <a:spAutoFit/>
          </a:bodyPr>
          <a:lstStyle/>
          <a:p>
            <a:pPr algn="ctr"/>
            <a:r>
              <a:rPr lang="en-US" sz="3600" b="1" dirty="0" err="1"/>
              <a:t>Fertiliser</a:t>
            </a:r>
            <a:r>
              <a:rPr lang="en-US" sz="3600" b="1" dirty="0"/>
              <a:t> Industry</a:t>
            </a:r>
          </a:p>
          <a:p>
            <a:pPr algn="ctr"/>
            <a:endParaRPr lang="en-US" sz="3600" b="1" dirty="0"/>
          </a:p>
          <a:p>
            <a:pPr algn="ctr"/>
            <a:endParaRPr lang="en-US" sz="3600" b="1" dirty="0"/>
          </a:p>
          <a:p>
            <a:pPr algn="ctr"/>
            <a:r>
              <a:rPr lang="en-US" sz="3600" b="1" dirty="0" err="1"/>
              <a:t>Fertiliser</a:t>
            </a:r>
            <a:r>
              <a:rPr lang="en-US" sz="3600" b="1" dirty="0"/>
              <a:t> Market/Farmers</a:t>
            </a:r>
          </a:p>
          <a:p>
            <a:pPr algn="ctr"/>
            <a:endParaRPr lang="en-US" sz="3600" b="1" dirty="0"/>
          </a:p>
          <a:p>
            <a:pPr algn="ctr"/>
            <a:endParaRPr lang="en-US" sz="3600" b="1" dirty="0"/>
          </a:p>
          <a:p>
            <a:pPr algn="ctr"/>
            <a:r>
              <a:rPr lang="en-US" sz="3600" b="1" dirty="0"/>
              <a:t>Consumers of Products</a:t>
            </a:r>
          </a:p>
        </p:txBody>
      </p:sp>
      <p:sp>
        <p:nvSpPr>
          <p:cNvPr id="4" name="Arrow: Down 3">
            <a:extLst>
              <a:ext uri="{FF2B5EF4-FFF2-40B4-BE49-F238E27FC236}">
                <a16:creationId xmlns:a16="http://schemas.microsoft.com/office/drawing/2014/main" id="{E48055D9-6A62-3AD8-C7AF-DE52098AE0AE}"/>
              </a:ext>
            </a:extLst>
          </p:cNvPr>
          <p:cNvSpPr/>
          <p:nvPr/>
        </p:nvSpPr>
        <p:spPr>
          <a:xfrm>
            <a:off x="5052060" y="1691640"/>
            <a:ext cx="640080" cy="937260"/>
          </a:xfrm>
          <a:prstGeom prst="downArrow">
            <a:avLst/>
          </a:prstGeom>
          <a:solidFill>
            <a:schemeClr val="accent4">
              <a:lumMod val="60000"/>
              <a:lumOff val="4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Arrow: Down 8">
            <a:extLst>
              <a:ext uri="{FF2B5EF4-FFF2-40B4-BE49-F238E27FC236}">
                <a16:creationId xmlns:a16="http://schemas.microsoft.com/office/drawing/2014/main" id="{731F3F67-AC13-8B2B-F3E8-FF88EF5A8D66}"/>
              </a:ext>
            </a:extLst>
          </p:cNvPr>
          <p:cNvSpPr/>
          <p:nvPr/>
        </p:nvSpPr>
        <p:spPr>
          <a:xfrm rot="10800000">
            <a:off x="5067300" y="3341370"/>
            <a:ext cx="640080" cy="937260"/>
          </a:xfrm>
          <a:prstGeom prst="downArrow">
            <a:avLst/>
          </a:prstGeom>
          <a:solidFill>
            <a:schemeClr val="accent3">
              <a:lumMod val="40000"/>
              <a:lumOff val="60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11593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C6F92-9A40-D414-CCAD-00352F95513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DD153DD-8B82-A6D7-F16C-4697A7FE6350}"/>
              </a:ext>
            </a:extLst>
          </p:cNvPr>
          <p:cNvSpPr txBox="1"/>
          <p:nvPr/>
        </p:nvSpPr>
        <p:spPr>
          <a:xfrm>
            <a:off x="2667000" y="933688"/>
            <a:ext cx="6858000" cy="3970318"/>
          </a:xfrm>
          <a:prstGeom prst="rect">
            <a:avLst/>
          </a:prstGeom>
          <a:noFill/>
        </p:spPr>
        <p:txBody>
          <a:bodyPr wrap="square" rtlCol="0">
            <a:spAutoFit/>
          </a:bodyPr>
          <a:lstStyle/>
          <a:p>
            <a:pPr algn="ctr"/>
            <a:r>
              <a:rPr lang="en-US" sz="3600" b="1" dirty="0" err="1"/>
              <a:t>Fertiliser</a:t>
            </a:r>
            <a:r>
              <a:rPr lang="en-US" sz="3600" b="1" dirty="0"/>
              <a:t> Industry</a:t>
            </a:r>
          </a:p>
          <a:p>
            <a:pPr algn="ctr"/>
            <a:endParaRPr lang="en-US" sz="3600" b="1" dirty="0"/>
          </a:p>
          <a:p>
            <a:pPr algn="ctr"/>
            <a:endParaRPr lang="en-US" sz="3600" b="1" dirty="0"/>
          </a:p>
          <a:p>
            <a:pPr algn="ctr"/>
            <a:r>
              <a:rPr lang="en-US" sz="3600" b="1" dirty="0" err="1"/>
              <a:t>Fertiliser</a:t>
            </a:r>
            <a:r>
              <a:rPr lang="en-US" sz="3600" b="1" dirty="0"/>
              <a:t> Market/Farmers</a:t>
            </a:r>
          </a:p>
          <a:p>
            <a:pPr algn="ctr"/>
            <a:endParaRPr lang="en-US" sz="3600" b="1" dirty="0"/>
          </a:p>
          <a:p>
            <a:pPr algn="ctr"/>
            <a:endParaRPr lang="en-US" sz="3600" b="1" dirty="0"/>
          </a:p>
          <a:p>
            <a:pPr algn="ctr"/>
            <a:r>
              <a:rPr lang="en-US" sz="3600" b="1" dirty="0"/>
              <a:t>Consumers of Products</a:t>
            </a:r>
          </a:p>
        </p:txBody>
      </p:sp>
      <p:sp>
        <p:nvSpPr>
          <p:cNvPr id="4" name="Arrow: Down 3">
            <a:extLst>
              <a:ext uri="{FF2B5EF4-FFF2-40B4-BE49-F238E27FC236}">
                <a16:creationId xmlns:a16="http://schemas.microsoft.com/office/drawing/2014/main" id="{43E380F5-935C-195A-BD13-2951EAA183C8}"/>
              </a:ext>
            </a:extLst>
          </p:cNvPr>
          <p:cNvSpPr/>
          <p:nvPr/>
        </p:nvSpPr>
        <p:spPr>
          <a:xfrm>
            <a:off x="5052060" y="1691640"/>
            <a:ext cx="640080" cy="937260"/>
          </a:xfrm>
          <a:prstGeom prst="downArrow">
            <a:avLst/>
          </a:prstGeom>
          <a:solidFill>
            <a:schemeClr val="accent4">
              <a:lumMod val="60000"/>
              <a:lumOff val="4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Arrow: Down 8">
            <a:extLst>
              <a:ext uri="{FF2B5EF4-FFF2-40B4-BE49-F238E27FC236}">
                <a16:creationId xmlns:a16="http://schemas.microsoft.com/office/drawing/2014/main" id="{9DE57CD2-BFA9-889D-A149-B6D146EC2AE5}"/>
              </a:ext>
            </a:extLst>
          </p:cNvPr>
          <p:cNvSpPr/>
          <p:nvPr/>
        </p:nvSpPr>
        <p:spPr>
          <a:xfrm rot="10800000">
            <a:off x="5067300" y="3341370"/>
            <a:ext cx="640080" cy="937260"/>
          </a:xfrm>
          <a:prstGeom prst="downArrow">
            <a:avLst/>
          </a:prstGeom>
          <a:solidFill>
            <a:schemeClr val="accent3">
              <a:lumMod val="40000"/>
              <a:lumOff val="60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Arrow: Curved Right 2">
            <a:extLst>
              <a:ext uri="{FF2B5EF4-FFF2-40B4-BE49-F238E27FC236}">
                <a16:creationId xmlns:a16="http://schemas.microsoft.com/office/drawing/2014/main" id="{AD18AAD2-16C3-36FE-C413-C72E828822D1}"/>
              </a:ext>
            </a:extLst>
          </p:cNvPr>
          <p:cNvSpPr/>
          <p:nvPr/>
        </p:nvSpPr>
        <p:spPr>
          <a:xfrm>
            <a:off x="1907175" y="1201784"/>
            <a:ext cx="1528355" cy="2066843"/>
          </a:xfrm>
          <a:prstGeom prst="curvedRightArrow">
            <a:avLst/>
          </a:prstGeom>
          <a:solidFill>
            <a:schemeClr val="accent4">
              <a:lumMod val="60000"/>
              <a:lumOff val="4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
        <p:nvSpPr>
          <p:cNvPr id="5" name="TextBox 4">
            <a:extLst>
              <a:ext uri="{FF2B5EF4-FFF2-40B4-BE49-F238E27FC236}">
                <a16:creationId xmlns:a16="http://schemas.microsoft.com/office/drawing/2014/main" id="{FB0ACC2E-A600-3FA0-9E01-04007C607368}"/>
              </a:ext>
            </a:extLst>
          </p:cNvPr>
          <p:cNvSpPr txBox="1"/>
          <p:nvPr/>
        </p:nvSpPr>
        <p:spPr>
          <a:xfrm>
            <a:off x="83817" y="836025"/>
            <a:ext cx="3646715" cy="1292662"/>
          </a:xfrm>
          <a:prstGeom prst="rect">
            <a:avLst/>
          </a:prstGeom>
          <a:noFill/>
        </p:spPr>
        <p:txBody>
          <a:bodyPr wrap="square" rtlCol="0">
            <a:spAutoFit/>
          </a:bodyPr>
          <a:lstStyle/>
          <a:p>
            <a:pPr marL="182563" indent="-182563">
              <a:buFont typeface="Arial" panose="020B0604020202020204" pitchFamily="34" charset="0"/>
              <a:buChar char="•"/>
            </a:pPr>
            <a:r>
              <a:rPr lang="en-US" sz="2600" b="1" dirty="0"/>
              <a:t>In-house Technical</a:t>
            </a:r>
          </a:p>
          <a:p>
            <a:pPr marL="182563" indent="-182563">
              <a:buFont typeface="Arial" panose="020B0604020202020204" pitchFamily="34" charset="0"/>
              <a:buChar char="•"/>
            </a:pPr>
            <a:r>
              <a:rPr lang="en-US" sz="2600" b="1" dirty="0"/>
              <a:t>Advisors</a:t>
            </a:r>
          </a:p>
          <a:p>
            <a:pPr marL="182563" indent="-182563">
              <a:buFont typeface="Arial" panose="020B0604020202020204" pitchFamily="34" charset="0"/>
              <a:buChar char="•"/>
            </a:pPr>
            <a:r>
              <a:rPr lang="en-US" sz="2600" b="1" dirty="0"/>
              <a:t>Dealers</a:t>
            </a:r>
            <a:endParaRPr lang="en-ZA" sz="2600" b="1" dirty="0"/>
          </a:p>
        </p:txBody>
      </p:sp>
    </p:spTree>
    <p:extLst>
      <p:ext uri="{BB962C8B-B14F-4D97-AF65-F5344CB8AC3E}">
        <p14:creationId xmlns:p14="http://schemas.microsoft.com/office/powerpoint/2010/main" val="3880685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E36C8-303A-D539-764D-D5BD49861FF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8C352E6-ECB3-7BB1-F11F-6472F4933072}"/>
              </a:ext>
            </a:extLst>
          </p:cNvPr>
          <p:cNvSpPr txBox="1"/>
          <p:nvPr/>
        </p:nvSpPr>
        <p:spPr>
          <a:xfrm>
            <a:off x="2667000" y="933688"/>
            <a:ext cx="6858000" cy="3970318"/>
          </a:xfrm>
          <a:prstGeom prst="rect">
            <a:avLst/>
          </a:prstGeom>
          <a:noFill/>
        </p:spPr>
        <p:txBody>
          <a:bodyPr wrap="square" rtlCol="0">
            <a:spAutoFit/>
          </a:bodyPr>
          <a:lstStyle/>
          <a:p>
            <a:pPr algn="ctr"/>
            <a:r>
              <a:rPr lang="en-US" sz="3600" b="1" dirty="0" err="1"/>
              <a:t>Fertiliser</a:t>
            </a:r>
            <a:r>
              <a:rPr lang="en-US" sz="3600" b="1" dirty="0"/>
              <a:t> Industry</a:t>
            </a:r>
          </a:p>
          <a:p>
            <a:pPr algn="ctr"/>
            <a:endParaRPr lang="en-US" sz="3600" b="1" dirty="0"/>
          </a:p>
          <a:p>
            <a:pPr algn="ctr"/>
            <a:endParaRPr lang="en-US" sz="3600" b="1" dirty="0"/>
          </a:p>
          <a:p>
            <a:pPr algn="ctr"/>
            <a:r>
              <a:rPr lang="en-US" sz="3600" b="1" dirty="0" err="1"/>
              <a:t>Fertiliser</a:t>
            </a:r>
            <a:r>
              <a:rPr lang="en-US" sz="3600" b="1" dirty="0"/>
              <a:t> Market/Farmers</a:t>
            </a:r>
          </a:p>
          <a:p>
            <a:pPr algn="ctr"/>
            <a:endParaRPr lang="en-US" sz="3600" b="1" dirty="0"/>
          </a:p>
          <a:p>
            <a:pPr algn="ctr"/>
            <a:endParaRPr lang="en-US" sz="3600" b="1" dirty="0"/>
          </a:p>
          <a:p>
            <a:pPr algn="ctr"/>
            <a:r>
              <a:rPr lang="en-US" sz="3600" b="1" dirty="0"/>
              <a:t>Consumers of Products</a:t>
            </a:r>
          </a:p>
        </p:txBody>
      </p:sp>
      <p:sp>
        <p:nvSpPr>
          <p:cNvPr id="4" name="Arrow: Down 3">
            <a:extLst>
              <a:ext uri="{FF2B5EF4-FFF2-40B4-BE49-F238E27FC236}">
                <a16:creationId xmlns:a16="http://schemas.microsoft.com/office/drawing/2014/main" id="{8B8C73BA-0704-9581-7754-B2FC8A05E0CB}"/>
              </a:ext>
            </a:extLst>
          </p:cNvPr>
          <p:cNvSpPr/>
          <p:nvPr/>
        </p:nvSpPr>
        <p:spPr>
          <a:xfrm>
            <a:off x="5052060" y="1691640"/>
            <a:ext cx="640080" cy="937260"/>
          </a:xfrm>
          <a:prstGeom prst="downArrow">
            <a:avLst/>
          </a:prstGeom>
          <a:solidFill>
            <a:schemeClr val="accent4">
              <a:lumMod val="60000"/>
              <a:lumOff val="4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Arrow: Down 8">
            <a:extLst>
              <a:ext uri="{FF2B5EF4-FFF2-40B4-BE49-F238E27FC236}">
                <a16:creationId xmlns:a16="http://schemas.microsoft.com/office/drawing/2014/main" id="{55C28655-F32B-049E-7B85-D2EBB125C30E}"/>
              </a:ext>
            </a:extLst>
          </p:cNvPr>
          <p:cNvSpPr/>
          <p:nvPr/>
        </p:nvSpPr>
        <p:spPr>
          <a:xfrm rot="10800000">
            <a:off x="5067300" y="3341370"/>
            <a:ext cx="640080" cy="937260"/>
          </a:xfrm>
          <a:prstGeom prst="downArrow">
            <a:avLst/>
          </a:prstGeom>
          <a:solidFill>
            <a:schemeClr val="accent3">
              <a:lumMod val="40000"/>
              <a:lumOff val="60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Arrow: Curved Right 2">
            <a:extLst>
              <a:ext uri="{FF2B5EF4-FFF2-40B4-BE49-F238E27FC236}">
                <a16:creationId xmlns:a16="http://schemas.microsoft.com/office/drawing/2014/main" id="{EB16C86B-3D1C-D13F-BC61-D5747E5CDDFC}"/>
              </a:ext>
            </a:extLst>
          </p:cNvPr>
          <p:cNvSpPr/>
          <p:nvPr/>
        </p:nvSpPr>
        <p:spPr>
          <a:xfrm>
            <a:off x="1907175" y="1201784"/>
            <a:ext cx="1528355" cy="2066843"/>
          </a:xfrm>
          <a:prstGeom prst="curvedRightArrow">
            <a:avLst/>
          </a:prstGeom>
          <a:solidFill>
            <a:schemeClr val="accent4">
              <a:lumMod val="60000"/>
              <a:lumOff val="4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
        <p:nvSpPr>
          <p:cNvPr id="5" name="TextBox 4">
            <a:extLst>
              <a:ext uri="{FF2B5EF4-FFF2-40B4-BE49-F238E27FC236}">
                <a16:creationId xmlns:a16="http://schemas.microsoft.com/office/drawing/2014/main" id="{FAB6DE65-366E-9163-4C13-80F55B2AAC5B}"/>
              </a:ext>
            </a:extLst>
          </p:cNvPr>
          <p:cNvSpPr txBox="1"/>
          <p:nvPr/>
        </p:nvSpPr>
        <p:spPr>
          <a:xfrm>
            <a:off x="83817" y="836025"/>
            <a:ext cx="3646715" cy="1292662"/>
          </a:xfrm>
          <a:prstGeom prst="rect">
            <a:avLst/>
          </a:prstGeom>
          <a:noFill/>
        </p:spPr>
        <p:txBody>
          <a:bodyPr wrap="square" rtlCol="0">
            <a:spAutoFit/>
          </a:bodyPr>
          <a:lstStyle/>
          <a:p>
            <a:pPr marL="182563" indent="-182563">
              <a:buFont typeface="Arial" panose="020B0604020202020204" pitchFamily="34" charset="0"/>
              <a:buChar char="•"/>
            </a:pPr>
            <a:r>
              <a:rPr lang="en-US" sz="2600" b="1" dirty="0"/>
              <a:t>In-house Technical</a:t>
            </a:r>
          </a:p>
          <a:p>
            <a:pPr marL="182563" indent="-182563">
              <a:buFont typeface="Arial" panose="020B0604020202020204" pitchFamily="34" charset="0"/>
              <a:buChar char="•"/>
            </a:pPr>
            <a:r>
              <a:rPr lang="en-US" sz="2600" b="1" dirty="0"/>
              <a:t>Advisors</a:t>
            </a:r>
          </a:p>
          <a:p>
            <a:pPr marL="182563" indent="-182563">
              <a:buFont typeface="Arial" panose="020B0604020202020204" pitchFamily="34" charset="0"/>
              <a:buChar char="•"/>
            </a:pPr>
            <a:r>
              <a:rPr lang="en-US" sz="2600" b="1" dirty="0"/>
              <a:t>Dealers</a:t>
            </a:r>
            <a:endParaRPr lang="en-ZA" sz="2600" b="1" dirty="0"/>
          </a:p>
        </p:txBody>
      </p:sp>
      <p:sp>
        <p:nvSpPr>
          <p:cNvPr id="7" name="Arrow: Curved Right 6">
            <a:extLst>
              <a:ext uri="{FF2B5EF4-FFF2-40B4-BE49-F238E27FC236}">
                <a16:creationId xmlns:a16="http://schemas.microsoft.com/office/drawing/2014/main" id="{DC5A8DA5-16F8-8049-D478-C12C45F443C3}"/>
              </a:ext>
            </a:extLst>
          </p:cNvPr>
          <p:cNvSpPr/>
          <p:nvPr/>
        </p:nvSpPr>
        <p:spPr>
          <a:xfrm rot="10800000">
            <a:off x="8760822" y="2628900"/>
            <a:ext cx="1528355" cy="2066843"/>
          </a:xfrm>
          <a:prstGeom prst="curvedRightArrow">
            <a:avLst/>
          </a:prstGeom>
          <a:solidFill>
            <a:schemeClr val="accent3">
              <a:lumMod val="40000"/>
              <a:lumOff val="60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
        <p:nvSpPr>
          <p:cNvPr id="10" name="TextBox 9">
            <a:extLst>
              <a:ext uri="{FF2B5EF4-FFF2-40B4-BE49-F238E27FC236}">
                <a16:creationId xmlns:a16="http://schemas.microsoft.com/office/drawing/2014/main" id="{265EB667-5A27-0180-670A-4D80029C9040}"/>
              </a:ext>
            </a:extLst>
          </p:cNvPr>
          <p:cNvSpPr txBox="1"/>
          <p:nvPr/>
        </p:nvSpPr>
        <p:spPr>
          <a:xfrm>
            <a:off x="9159237" y="4631650"/>
            <a:ext cx="3032763" cy="1292662"/>
          </a:xfrm>
          <a:prstGeom prst="rect">
            <a:avLst/>
          </a:prstGeom>
          <a:noFill/>
        </p:spPr>
        <p:txBody>
          <a:bodyPr wrap="square" rtlCol="0">
            <a:spAutoFit/>
          </a:bodyPr>
          <a:lstStyle/>
          <a:p>
            <a:pPr marL="182563" indent="-182563">
              <a:buFont typeface="Arial" panose="020B0604020202020204" pitchFamily="34" charset="0"/>
              <a:buChar char="•"/>
            </a:pPr>
            <a:r>
              <a:rPr lang="en-US" sz="2600" b="1" dirty="0"/>
              <a:t>Concerns/fears</a:t>
            </a:r>
          </a:p>
          <a:p>
            <a:pPr marL="182563" indent="-182563">
              <a:buFont typeface="Arial" panose="020B0604020202020204" pitchFamily="34" charset="0"/>
              <a:buChar char="•"/>
            </a:pPr>
            <a:r>
              <a:rPr lang="en-US" sz="2600" b="1" dirty="0"/>
              <a:t>Supermarkets</a:t>
            </a:r>
          </a:p>
          <a:p>
            <a:pPr marL="182563" indent="-182563">
              <a:buFont typeface="Arial" panose="020B0604020202020204" pitchFamily="34" charset="0"/>
              <a:buChar char="•"/>
            </a:pPr>
            <a:r>
              <a:rPr lang="en-US" sz="2600" b="1" dirty="0"/>
              <a:t>Legislation</a:t>
            </a:r>
            <a:endParaRPr lang="en-ZA" sz="2600" b="1" dirty="0"/>
          </a:p>
        </p:txBody>
      </p:sp>
    </p:spTree>
    <p:extLst>
      <p:ext uri="{BB962C8B-B14F-4D97-AF65-F5344CB8AC3E}">
        <p14:creationId xmlns:p14="http://schemas.microsoft.com/office/powerpoint/2010/main" val="638936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F358F-2915-118D-E40C-AEBFB85AAE4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98E2450-143F-99A1-AF32-49F237C6A883}"/>
              </a:ext>
            </a:extLst>
          </p:cNvPr>
          <p:cNvSpPr txBox="1"/>
          <p:nvPr/>
        </p:nvSpPr>
        <p:spPr>
          <a:xfrm>
            <a:off x="2667000" y="933688"/>
            <a:ext cx="6858000" cy="3970318"/>
          </a:xfrm>
          <a:prstGeom prst="rect">
            <a:avLst/>
          </a:prstGeom>
          <a:noFill/>
        </p:spPr>
        <p:txBody>
          <a:bodyPr wrap="square" rtlCol="0">
            <a:spAutoFit/>
          </a:bodyPr>
          <a:lstStyle/>
          <a:p>
            <a:pPr algn="ctr"/>
            <a:r>
              <a:rPr lang="en-US" sz="3600" b="1" dirty="0" err="1"/>
              <a:t>Fertiliser</a:t>
            </a:r>
            <a:r>
              <a:rPr lang="en-US" sz="3600" b="1" dirty="0"/>
              <a:t> Industry</a:t>
            </a:r>
          </a:p>
          <a:p>
            <a:pPr algn="ctr"/>
            <a:endParaRPr lang="en-US" sz="3600" b="1" dirty="0"/>
          </a:p>
          <a:p>
            <a:pPr algn="ctr"/>
            <a:endParaRPr lang="en-US" sz="3600" b="1" dirty="0"/>
          </a:p>
          <a:p>
            <a:pPr algn="ctr"/>
            <a:r>
              <a:rPr lang="en-US" sz="3600" b="1" dirty="0" err="1"/>
              <a:t>Fertiliser</a:t>
            </a:r>
            <a:r>
              <a:rPr lang="en-US" sz="3600" b="1" dirty="0"/>
              <a:t> Market/Farmers</a:t>
            </a:r>
          </a:p>
          <a:p>
            <a:pPr algn="ctr"/>
            <a:endParaRPr lang="en-US" sz="3600" b="1" dirty="0"/>
          </a:p>
          <a:p>
            <a:pPr algn="ctr"/>
            <a:endParaRPr lang="en-US" sz="3600" b="1" dirty="0"/>
          </a:p>
          <a:p>
            <a:pPr algn="ctr"/>
            <a:r>
              <a:rPr lang="en-US" sz="3600" b="1" dirty="0"/>
              <a:t>Consumers of Products</a:t>
            </a:r>
          </a:p>
        </p:txBody>
      </p:sp>
      <p:sp>
        <p:nvSpPr>
          <p:cNvPr id="4" name="Arrow: Down 3">
            <a:extLst>
              <a:ext uri="{FF2B5EF4-FFF2-40B4-BE49-F238E27FC236}">
                <a16:creationId xmlns:a16="http://schemas.microsoft.com/office/drawing/2014/main" id="{69BEF4FD-39D7-63A3-3370-06A038C643F1}"/>
              </a:ext>
            </a:extLst>
          </p:cNvPr>
          <p:cNvSpPr/>
          <p:nvPr/>
        </p:nvSpPr>
        <p:spPr>
          <a:xfrm>
            <a:off x="5052060" y="1691640"/>
            <a:ext cx="640080" cy="937260"/>
          </a:xfrm>
          <a:prstGeom prst="downArrow">
            <a:avLst/>
          </a:prstGeom>
          <a:solidFill>
            <a:schemeClr val="accent4">
              <a:lumMod val="60000"/>
              <a:lumOff val="4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Arrow: Down 5">
            <a:extLst>
              <a:ext uri="{FF2B5EF4-FFF2-40B4-BE49-F238E27FC236}">
                <a16:creationId xmlns:a16="http://schemas.microsoft.com/office/drawing/2014/main" id="{2728CDC9-90A6-2953-2BB7-3377F2881A04}"/>
              </a:ext>
            </a:extLst>
          </p:cNvPr>
          <p:cNvSpPr/>
          <p:nvPr/>
        </p:nvSpPr>
        <p:spPr>
          <a:xfrm rot="10800000">
            <a:off x="6347462" y="1657350"/>
            <a:ext cx="640080" cy="937260"/>
          </a:xfrm>
          <a:prstGeom prst="downArrow">
            <a:avLst/>
          </a:prstGeom>
          <a:solidFill>
            <a:schemeClr val="accent4">
              <a:lumMod val="60000"/>
              <a:lumOff val="40000"/>
            </a:schemeClr>
          </a:solidFill>
          <a:ln>
            <a:solidFill>
              <a:schemeClr val="accent4">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TextBox 6">
            <a:extLst>
              <a:ext uri="{FF2B5EF4-FFF2-40B4-BE49-F238E27FC236}">
                <a16:creationId xmlns:a16="http://schemas.microsoft.com/office/drawing/2014/main" id="{5A6792E9-F687-8A33-EDDC-088E3F9C13FA}"/>
              </a:ext>
            </a:extLst>
          </p:cNvPr>
          <p:cNvSpPr txBox="1"/>
          <p:nvPr/>
        </p:nvSpPr>
        <p:spPr>
          <a:xfrm>
            <a:off x="6347462" y="1691640"/>
            <a:ext cx="640080" cy="707886"/>
          </a:xfrm>
          <a:prstGeom prst="rect">
            <a:avLst/>
          </a:prstGeom>
          <a:noFill/>
        </p:spPr>
        <p:txBody>
          <a:bodyPr wrap="square" rtlCol="0">
            <a:spAutoFit/>
          </a:bodyPr>
          <a:lstStyle/>
          <a:p>
            <a:pPr algn="ctr"/>
            <a:r>
              <a:rPr lang="en-US" sz="4000" b="1" dirty="0"/>
              <a:t>?</a:t>
            </a:r>
            <a:endParaRPr lang="en-ZA" sz="4000" b="1" dirty="0"/>
          </a:p>
        </p:txBody>
      </p:sp>
      <p:sp>
        <p:nvSpPr>
          <p:cNvPr id="11" name="Arrow: Down 10">
            <a:extLst>
              <a:ext uri="{FF2B5EF4-FFF2-40B4-BE49-F238E27FC236}">
                <a16:creationId xmlns:a16="http://schemas.microsoft.com/office/drawing/2014/main" id="{74CD6C0E-DEE3-475E-2E75-850D7C26C2CB}"/>
              </a:ext>
            </a:extLst>
          </p:cNvPr>
          <p:cNvSpPr/>
          <p:nvPr/>
        </p:nvSpPr>
        <p:spPr>
          <a:xfrm>
            <a:off x="6362702" y="3385458"/>
            <a:ext cx="640080" cy="937260"/>
          </a:xfrm>
          <a:prstGeom prst="downArrow">
            <a:avLst/>
          </a:prstGeom>
          <a:solidFill>
            <a:schemeClr val="accent3">
              <a:lumMod val="40000"/>
              <a:lumOff val="60000"/>
            </a:schemeClr>
          </a:solidFill>
          <a:ln>
            <a:solidFill>
              <a:schemeClr val="accent3">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TextBox 12">
            <a:extLst>
              <a:ext uri="{FF2B5EF4-FFF2-40B4-BE49-F238E27FC236}">
                <a16:creationId xmlns:a16="http://schemas.microsoft.com/office/drawing/2014/main" id="{2DD19DE3-9A8B-A622-95B9-9BA7EB08E87F}"/>
              </a:ext>
            </a:extLst>
          </p:cNvPr>
          <p:cNvSpPr txBox="1"/>
          <p:nvPr/>
        </p:nvSpPr>
        <p:spPr>
          <a:xfrm>
            <a:off x="6360525" y="3614601"/>
            <a:ext cx="640080" cy="707886"/>
          </a:xfrm>
          <a:prstGeom prst="rect">
            <a:avLst/>
          </a:prstGeom>
          <a:noFill/>
          <a:ln>
            <a:noFill/>
          </a:ln>
        </p:spPr>
        <p:txBody>
          <a:bodyPr wrap="square" rtlCol="0">
            <a:spAutoFit/>
          </a:bodyPr>
          <a:lstStyle/>
          <a:p>
            <a:pPr algn="ctr"/>
            <a:r>
              <a:rPr lang="en-US" sz="4000" b="1" dirty="0"/>
              <a:t>?</a:t>
            </a:r>
            <a:endParaRPr lang="en-ZA" sz="4000" b="1" dirty="0"/>
          </a:p>
        </p:txBody>
      </p:sp>
      <p:sp>
        <p:nvSpPr>
          <p:cNvPr id="5" name="Arrow: Down 4">
            <a:extLst>
              <a:ext uri="{FF2B5EF4-FFF2-40B4-BE49-F238E27FC236}">
                <a16:creationId xmlns:a16="http://schemas.microsoft.com/office/drawing/2014/main" id="{5913D9D7-5119-7B5F-5F52-DB1A6179FC2A}"/>
              </a:ext>
            </a:extLst>
          </p:cNvPr>
          <p:cNvSpPr/>
          <p:nvPr/>
        </p:nvSpPr>
        <p:spPr>
          <a:xfrm rot="10800000">
            <a:off x="5067300" y="3341370"/>
            <a:ext cx="640080" cy="937260"/>
          </a:xfrm>
          <a:prstGeom prst="downArrow">
            <a:avLst/>
          </a:prstGeom>
          <a:solidFill>
            <a:schemeClr val="accent3">
              <a:lumMod val="40000"/>
              <a:lumOff val="60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667009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19B8A7-502E-D87C-0016-FA61FD17F1DC}"/>
              </a:ext>
            </a:extLst>
          </p:cNvPr>
          <p:cNvSpPr txBox="1"/>
          <p:nvPr/>
        </p:nvSpPr>
        <p:spPr>
          <a:xfrm>
            <a:off x="4612005" y="377190"/>
            <a:ext cx="2967990" cy="954107"/>
          </a:xfrm>
          <a:prstGeom prst="rect">
            <a:avLst/>
          </a:prstGeom>
          <a:noFill/>
        </p:spPr>
        <p:txBody>
          <a:bodyPr wrap="square" rtlCol="0">
            <a:spAutoFit/>
          </a:bodyPr>
          <a:lstStyle/>
          <a:p>
            <a:pPr algn="ctr"/>
            <a:r>
              <a:rPr lang="en-US" sz="2800" dirty="0">
                <a:latin typeface="Arial Black" panose="020B0A04020102020204" pitchFamily="34" charset="0"/>
              </a:rPr>
              <a:t>International Policy</a:t>
            </a:r>
            <a:endParaRPr lang="en-ZA" sz="2800" dirty="0">
              <a:latin typeface="Arial Black" panose="020B0A04020102020204" pitchFamily="34" charset="0"/>
            </a:endParaRPr>
          </a:p>
        </p:txBody>
      </p:sp>
      <p:cxnSp>
        <p:nvCxnSpPr>
          <p:cNvPr id="5" name="Straight Connector 4">
            <a:extLst>
              <a:ext uri="{FF2B5EF4-FFF2-40B4-BE49-F238E27FC236}">
                <a16:creationId xmlns:a16="http://schemas.microsoft.com/office/drawing/2014/main" id="{F1151642-0B83-C643-13EA-CAE70AE20BD9}"/>
              </a:ext>
            </a:extLst>
          </p:cNvPr>
          <p:cNvCxnSpPr/>
          <p:nvPr/>
        </p:nvCxnSpPr>
        <p:spPr>
          <a:xfrm>
            <a:off x="1611630" y="1485900"/>
            <a:ext cx="93497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DBDB2AC9-5BBA-D66B-6775-2FE1B942B47E}"/>
              </a:ext>
            </a:extLst>
          </p:cNvPr>
          <p:cNvSpPr txBox="1"/>
          <p:nvPr/>
        </p:nvSpPr>
        <p:spPr>
          <a:xfrm>
            <a:off x="4612005" y="1645117"/>
            <a:ext cx="2967990" cy="954107"/>
          </a:xfrm>
          <a:prstGeom prst="rect">
            <a:avLst/>
          </a:prstGeom>
          <a:noFill/>
        </p:spPr>
        <p:txBody>
          <a:bodyPr wrap="square" rtlCol="0">
            <a:spAutoFit/>
          </a:bodyPr>
          <a:lstStyle/>
          <a:p>
            <a:pPr algn="ctr"/>
            <a:r>
              <a:rPr lang="en-US" sz="2800" dirty="0">
                <a:latin typeface="Arial Black" panose="020B0A04020102020204" pitchFamily="34" charset="0"/>
              </a:rPr>
              <a:t>National Policy</a:t>
            </a:r>
            <a:endParaRPr lang="en-ZA" sz="2800" dirty="0">
              <a:latin typeface="Arial Black" panose="020B0A04020102020204" pitchFamily="34" charset="0"/>
            </a:endParaRPr>
          </a:p>
        </p:txBody>
      </p:sp>
      <p:cxnSp>
        <p:nvCxnSpPr>
          <p:cNvPr id="8" name="Straight Connector 7">
            <a:extLst>
              <a:ext uri="{FF2B5EF4-FFF2-40B4-BE49-F238E27FC236}">
                <a16:creationId xmlns:a16="http://schemas.microsoft.com/office/drawing/2014/main" id="{BB0A9942-9E99-C1D9-8917-E8BE175EFBBC}"/>
              </a:ext>
            </a:extLst>
          </p:cNvPr>
          <p:cNvCxnSpPr/>
          <p:nvPr/>
        </p:nvCxnSpPr>
        <p:spPr>
          <a:xfrm>
            <a:off x="1626870" y="2769870"/>
            <a:ext cx="93497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2F0B61CF-9E80-AA3A-D9DE-FAFC1A915473}"/>
              </a:ext>
            </a:extLst>
          </p:cNvPr>
          <p:cNvSpPr txBox="1"/>
          <p:nvPr/>
        </p:nvSpPr>
        <p:spPr>
          <a:xfrm>
            <a:off x="4612005" y="2844799"/>
            <a:ext cx="2967990" cy="954107"/>
          </a:xfrm>
          <a:prstGeom prst="rect">
            <a:avLst/>
          </a:prstGeom>
          <a:noFill/>
        </p:spPr>
        <p:txBody>
          <a:bodyPr wrap="square" rtlCol="0">
            <a:spAutoFit/>
          </a:bodyPr>
          <a:lstStyle/>
          <a:p>
            <a:pPr algn="ctr"/>
            <a:r>
              <a:rPr lang="en-US" sz="2800" dirty="0">
                <a:latin typeface="Arial Black" panose="020B0A04020102020204" pitchFamily="34" charset="0"/>
              </a:rPr>
              <a:t>Company Policy</a:t>
            </a:r>
            <a:endParaRPr lang="en-ZA" sz="2800" dirty="0">
              <a:latin typeface="Arial Black" panose="020B0A04020102020204" pitchFamily="34" charset="0"/>
            </a:endParaRPr>
          </a:p>
        </p:txBody>
      </p:sp>
      <p:sp>
        <p:nvSpPr>
          <p:cNvPr id="11" name="Rectangle 10">
            <a:extLst>
              <a:ext uri="{FF2B5EF4-FFF2-40B4-BE49-F238E27FC236}">
                <a16:creationId xmlns:a16="http://schemas.microsoft.com/office/drawing/2014/main" id="{2A5830ED-A6D8-10AF-1052-D2394DB24748}"/>
              </a:ext>
            </a:extLst>
          </p:cNvPr>
          <p:cNvSpPr/>
          <p:nvPr/>
        </p:nvSpPr>
        <p:spPr>
          <a:xfrm>
            <a:off x="1611630" y="4537709"/>
            <a:ext cx="9364980" cy="83439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TextBox 12">
            <a:extLst>
              <a:ext uri="{FF2B5EF4-FFF2-40B4-BE49-F238E27FC236}">
                <a16:creationId xmlns:a16="http://schemas.microsoft.com/office/drawing/2014/main" id="{11CB8B9E-3C4E-E779-3941-6C3D9F026289}"/>
              </a:ext>
            </a:extLst>
          </p:cNvPr>
          <p:cNvSpPr txBox="1"/>
          <p:nvPr/>
        </p:nvSpPr>
        <p:spPr>
          <a:xfrm>
            <a:off x="4612005" y="4689663"/>
            <a:ext cx="2967990" cy="523220"/>
          </a:xfrm>
          <a:prstGeom prst="rect">
            <a:avLst/>
          </a:prstGeom>
          <a:noFill/>
        </p:spPr>
        <p:txBody>
          <a:bodyPr wrap="square" rtlCol="0">
            <a:spAutoFit/>
          </a:bodyPr>
          <a:lstStyle/>
          <a:p>
            <a:pPr algn="ctr"/>
            <a:r>
              <a:rPr lang="en-US" sz="2800" dirty="0">
                <a:solidFill>
                  <a:schemeClr val="bg1"/>
                </a:solidFill>
                <a:latin typeface="Arial Black" panose="020B0A04020102020204" pitchFamily="34" charset="0"/>
              </a:rPr>
              <a:t>Research</a:t>
            </a:r>
            <a:endParaRPr lang="en-ZA" sz="2800" dirty="0">
              <a:solidFill>
                <a:schemeClr val="bg1"/>
              </a:solidFill>
              <a:latin typeface="Arial Black" panose="020B0A04020102020204" pitchFamily="34" charset="0"/>
            </a:endParaRPr>
          </a:p>
        </p:txBody>
      </p:sp>
      <p:sp>
        <p:nvSpPr>
          <p:cNvPr id="15" name="Rectangle 14">
            <a:extLst>
              <a:ext uri="{FF2B5EF4-FFF2-40B4-BE49-F238E27FC236}">
                <a16:creationId xmlns:a16="http://schemas.microsoft.com/office/drawing/2014/main" id="{AD16F801-F8B8-74AB-1856-9DBF01502C95}"/>
              </a:ext>
            </a:extLst>
          </p:cNvPr>
          <p:cNvSpPr/>
          <p:nvPr/>
        </p:nvSpPr>
        <p:spPr>
          <a:xfrm>
            <a:off x="1154430" y="5444043"/>
            <a:ext cx="10275570" cy="834390"/>
          </a:xfrm>
          <a:prstGeom prst="rect">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FD1447B0-1A7E-1778-3B34-3A46ECAA337D}"/>
              </a:ext>
            </a:extLst>
          </p:cNvPr>
          <p:cNvSpPr txBox="1"/>
          <p:nvPr/>
        </p:nvSpPr>
        <p:spPr>
          <a:xfrm>
            <a:off x="4627245" y="5584567"/>
            <a:ext cx="2967990" cy="523220"/>
          </a:xfrm>
          <a:prstGeom prst="rect">
            <a:avLst/>
          </a:prstGeom>
          <a:noFill/>
        </p:spPr>
        <p:txBody>
          <a:bodyPr wrap="square" rtlCol="0">
            <a:spAutoFit/>
          </a:bodyPr>
          <a:lstStyle/>
          <a:p>
            <a:pPr algn="ctr"/>
            <a:r>
              <a:rPr lang="en-US" sz="2800" dirty="0">
                <a:solidFill>
                  <a:schemeClr val="bg1"/>
                </a:solidFill>
                <a:latin typeface="Arial Black" panose="020B0A04020102020204" pitchFamily="34" charset="0"/>
              </a:rPr>
              <a:t>Science</a:t>
            </a:r>
            <a:endParaRPr lang="en-ZA" sz="2800"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3689851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9F5FC-4C59-3630-0990-A03F91D45C9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B880302-CC3A-7C82-57E1-B9A3936DB28D}"/>
              </a:ext>
            </a:extLst>
          </p:cNvPr>
          <p:cNvSpPr txBox="1"/>
          <p:nvPr/>
        </p:nvSpPr>
        <p:spPr>
          <a:xfrm>
            <a:off x="4612005" y="377190"/>
            <a:ext cx="2967990" cy="954107"/>
          </a:xfrm>
          <a:prstGeom prst="rect">
            <a:avLst/>
          </a:prstGeom>
          <a:noFill/>
        </p:spPr>
        <p:txBody>
          <a:bodyPr wrap="square" rtlCol="0">
            <a:spAutoFit/>
          </a:bodyPr>
          <a:lstStyle/>
          <a:p>
            <a:pPr algn="ctr"/>
            <a:r>
              <a:rPr lang="en-US" sz="2800" dirty="0">
                <a:latin typeface="Arial Black" panose="020B0A04020102020204" pitchFamily="34" charset="0"/>
              </a:rPr>
              <a:t>International Policy</a:t>
            </a:r>
            <a:endParaRPr lang="en-ZA" sz="2800" dirty="0">
              <a:latin typeface="Arial Black" panose="020B0A04020102020204" pitchFamily="34" charset="0"/>
            </a:endParaRPr>
          </a:p>
        </p:txBody>
      </p:sp>
      <p:cxnSp>
        <p:nvCxnSpPr>
          <p:cNvPr id="5" name="Straight Connector 4">
            <a:extLst>
              <a:ext uri="{FF2B5EF4-FFF2-40B4-BE49-F238E27FC236}">
                <a16:creationId xmlns:a16="http://schemas.microsoft.com/office/drawing/2014/main" id="{B62B8986-7AEB-4BDF-7E7F-D59F44AA25AF}"/>
              </a:ext>
            </a:extLst>
          </p:cNvPr>
          <p:cNvCxnSpPr/>
          <p:nvPr/>
        </p:nvCxnSpPr>
        <p:spPr>
          <a:xfrm>
            <a:off x="1611630" y="1485900"/>
            <a:ext cx="93497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1FB8AEF-54CE-2A25-ED8A-F65334248AF9}"/>
              </a:ext>
            </a:extLst>
          </p:cNvPr>
          <p:cNvSpPr txBox="1"/>
          <p:nvPr/>
        </p:nvSpPr>
        <p:spPr>
          <a:xfrm>
            <a:off x="4612005" y="1645117"/>
            <a:ext cx="2967990" cy="954107"/>
          </a:xfrm>
          <a:prstGeom prst="rect">
            <a:avLst/>
          </a:prstGeom>
          <a:noFill/>
        </p:spPr>
        <p:txBody>
          <a:bodyPr wrap="square" rtlCol="0">
            <a:spAutoFit/>
          </a:bodyPr>
          <a:lstStyle/>
          <a:p>
            <a:pPr algn="ctr"/>
            <a:r>
              <a:rPr lang="en-US" sz="2800" dirty="0">
                <a:latin typeface="Arial Black" panose="020B0A04020102020204" pitchFamily="34" charset="0"/>
              </a:rPr>
              <a:t>National Policy</a:t>
            </a:r>
            <a:endParaRPr lang="en-ZA" sz="2800" dirty="0">
              <a:latin typeface="Arial Black" panose="020B0A04020102020204" pitchFamily="34" charset="0"/>
            </a:endParaRPr>
          </a:p>
        </p:txBody>
      </p:sp>
      <p:cxnSp>
        <p:nvCxnSpPr>
          <p:cNvPr id="8" name="Straight Connector 7">
            <a:extLst>
              <a:ext uri="{FF2B5EF4-FFF2-40B4-BE49-F238E27FC236}">
                <a16:creationId xmlns:a16="http://schemas.microsoft.com/office/drawing/2014/main" id="{3ACA445B-D3BE-0290-F387-5E8649E1013A}"/>
              </a:ext>
            </a:extLst>
          </p:cNvPr>
          <p:cNvCxnSpPr/>
          <p:nvPr/>
        </p:nvCxnSpPr>
        <p:spPr>
          <a:xfrm>
            <a:off x="1626870" y="2769870"/>
            <a:ext cx="93497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D2619B96-7BBC-D01A-6E8A-29C13C4CC4D9}"/>
              </a:ext>
            </a:extLst>
          </p:cNvPr>
          <p:cNvSpPr txBox="1"/>
          <p:nvPr/>
        </p:nvSpPr>
        <p:spPr>
          <a:xfrm>
            <a:off x="4612005" y="2844799"/>
            <a:ext cx="2967990" cy="954107"/>
          </a:xfrm>
          <a:prstGeom prst="rect">
            <a:avLst/>
          </a:prstGeom>
          <a:noFill/>
        </p:spPr>
        <p:txBody>
          <a:bodyPr wrap="square" rtlCol="0">
            <a:spAutoFit/>
          </a:bodyPr>
          <a:lstStyle/>
          <a:p>
            <a:pPr algn="ctr"/>
            <a:r>
              <a:rPr lang="en-US" sz="2800" dirty="0">
                <a:latin typeface="Arial Black" panose="020B0A04020102020204" pitchFamily="34" charset="0"/>
              </a:rPr>
              <a:t>Company Policy</a:t>
            </a:r>
            <a:endParaRPr lang="en-ZA" sz="2800" dirty="0">
              <a:latin typeface="Arial Black" panose="020B0A04020102020204" pitchFamily="34" charset="0"/>
            </a:endParaRPr>
          </a:p>
        </p:txBody>
      </p:sp>
      <p:sp>
        <p:nvSpPr>
          <p:cNvPr id="11" name="Rectangle 10">
            <a:extLst>
              <a:ext uri="{FF2B5EF4-FFF2-40B4-BE49-F238E27FC236}">
                <a16:creationId xmlns:a16="http://schemas.microsoft.com/office/drawing/2014/main" id="{6E2FE05E-5D01-ADBB-E122-AF025AA6DE78}"/>
              </a:ext>
            </a:extLst>
          </p:cNvPr>
          <p:cNvSpPr/>
          <p:nvPr/>
        </p:nvSpPr>
        <p:spPr>
          <a:xfrm>
            <a:off x="1611630" y="4537709"/>
            <a:ext cx="9364980" cy="83439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TextBox 12">
            <a:extLst>
              <a:ext uri="{FF2B5EF4-FFF2-40B4-BE49-F238E27FC236}">
                <a16:creationId xmlns:a16="http://schemas.microsoft.com/office/drawing/2014/main" id="{82ADB335-24C5-29F9-E09B-8E5059CBBD73}"/>
              </a:ext>
            </a:extLst>
          </p:cNvPr>
          <p:cNvSpPr txBox="1"/>
          <p:nvPr/>
        </p:nvSpPr>
        <p:spPr>
          <a:xfrm>
            <a:off x="4612005" y="4689663"/>
            <a:ext cx="2967990" cy="523220"/>
          </a:xfrm>
          <a:prstGeom prst="rect">
            <a:avLst/>
          </a:prstGeom>
          <a:noFill/>
        </p:spPr>
        <p:txBody>
          <a:bodyPr wrap="square" rtlCol="0">
            <a:spAutoFit/>
          </a:bodyPr>
          <a:lstStyle/>
          <a:p>
            <a:pPr algn="ctr"/>
            <a:r>
              <a:rPr lang="en-US" sz="2800" dirty="0">
                <a:solidFill>
                  <a:schemeClr val="bg1"/>
                </a:solidFill>
                <a:latin typeface="Arial Black" panose="020B0A04020102020204" pitchFamily="34" charset="0"/>
              </a:rPr>
              <a:t>Research</a:t>
            </a:r>
            <a:endParaRPr lang="en-ZA" sz="2800" dirty="0">
              <a:solidFill>
                <a:schemeClr val="bg1"/>
              </a:solidFill>
              <a:latin typeface="Arial Black" panose="020B0A04020102020204" pitchFamily="34" charset="0"/>
            </a:endParaRPr>
          </a:p>
        </p:txBody>
      </p:sp>
      <p:sp>
        <p:nvSpPr>
          <p:cNvPr id="15" name="Rectangle 14">
            <a:extLst>
              <a:ext uri="{FF2B5EF4-FFF2-40B4-BE49-F238E27FC236}">
                <a16:creationId xmlns:a16="http://schemas.microsoft.com/office/drawing/2014/main" id="{EEAFD421-7C24-82A8-52E8-020B42B9E042}"/>
              </a:ext>
            </a:extLst>
          </p:cNvPr>
          <p:cNvSpPr/>
          <p:nvPr/>
        </p:nvSpPr>
        <p:spPr>
          <a:xfrm>
            <a:off x="1154430" y="5444043"/>
            <a:ext cx="10275570" cy="834390"/>
          </a:xfrm>
          <a:prstGeom prst="rect">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A738760E-4D79-DE1D-F8AE-63C0333F093C}"/>
              </a:ext>
            </a:extLst>
          </p:cNvPr>
          <p:cNvSpPr txBox="1"/>
          <p:nvPr/>
        </p:nvSpPr>
        <p:spPr>
          <a:xfrm>
            <a:off x="4627245" y="5584567"/>
            <a:ext cx="2967990" cy="523220"/>
          </a:xfrm>
          <a:prstGeom prst="rect">
            <a:avLst/>
          </a:prstGeom>
          <a:noFill/>
        </p:spPr>
        <p:txBody>
          <a:bodyPr wrap="square" rtlCol="0">
            <a:spAutoFit/>
          </a:bodyPr>
          <a:lstStyle/>
          <a:p>
            <a:pPr algn="ctr"/>
            <a:r>
              <a:rPr lang="en-US" sz="2800" dirty="0">
                <a:solidFill>
                  <a:schemeClr val="bg1"/>
                </a:solidFill>
                <a:latin typeface="Arial Black" panose="020B0A04020102020204" pitchFamily="34" charset="0"/>
              </a:rPr>
              <a:t>Science</a:t>
            </a:r>
            <a:endParaRPr lang="en-ZA" sz="2800" dirty="0">
              <a:solidFill>
                <a:schemeClr val="bg1"/>
              </a:solidFill>
              <a:latin typeface="Arial Black" panose="020B0A04020102020204" pitchFamily="34" charset="0"/>
            </a:endParaRPr>
          </a:p>
        </p:txBody>
      </p:sp>
      <p:sp>
        <p:nvSpPr>
          <p:cNvPr id="4" name="Arrow: Down 3">
            <a:extLst>
              <a:ext uri="{FF2B5EF4-FFF2-40B4-BE49-F238E27FC236}">
                <a16:creationId xmlns:a16="http://schemas.microsoft.com/office/drawing/2014/main" id="{DCDFF812-C92F-3753-7E8D-0FD1857BFCEB}"/>
              </a:ext>
            </a:extLst>
          </p:cNvPr>
          <p:cNvSpPr/>
          <p:nvPr/>
        </p:nvSpPr>
        <p:spPr>
          <a:xfrm>
            <a:off x="5233029" y="1295861"/>
            <a:ext cx="1725930" cy="380530"/>
          </a:xfrm>
          <a:prstGeom prst="downArrow">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Arrow: Down 8">
            <a:extLst>
              <a:ext uri="{FF2B5EF4-FFF2-40B4-BE49-F238E27FC236}">
                <a16:creationId xmlns:a16="http://schemas.microsoft.com/office/drawing/2014/main" id="{A88EA244-14CC-AD26-8F56-A751DECD5A06}"/>
              </a:ext>
            </a:extLst>
          </p:cNvPr>
          <p:cNvSpPr/>
          <p:nvPr/>
        </p:nvSpPr>
        <p:spPr>
          <a:xfrm>
            <a:off x="5233029" y="2577467"/>
            <a:ext cx="1725930" cy="380530"/>
          </a:xfrm>
          <a:prstGeom prst="downArrow">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211958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D08B9-37AE-26EF-6D16-D3DDADBFF05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7E5B1AC-70CB-D480-175B-E26759CA4F50}"/>
              </a:ext>
            </a:extLst>
          </p:cNvPr>
          <p:cNvSpPr txBox="1"/>
          <p:nvPr/>
        </p:nvSpPr>
        <p:spPr>
          <a:xfrm>
            <a:off x="4612005" y="377190"/>
            <a:ext cx="2967990" cy="954107"/>
          </a:xfrm>
          <a:prstGeom prst="rect">
            <a:avLst/>
          </a:prstGeom>
          <a:noFill/>
        </p:spPr>
        <p:txBody>
          <a:bodyPr wrap="square" rtlCol="0">
            <a:spAutoFit/>
          </a:bodyPr>
          <a:lstStyle/>
          <a:p>
            <a:pPr algn="ctr"/>
            <a:r>
              <a:rPr lang="en-US" sz="2800" dirty="0">
                <a:latin typeface="Arial Black" panose="020B0A04020102020204" pitchFamily="34" charset="0"/>
              </a:rPr>
              <a:t>International Policy</a:t>
            </a:r>
            <a:endParaRPr lang="en-ZA" sz="2800" dirty="0">
              <a:latin typeface="Arial Black" panose="020B0A04020102020204" pitchFamily="34" charset="0"/>
            </a:endParaRPr>
          </a:p>
        </p:txBody>
      </p:sp>
      <p:cxnSp>
        <p:nvCxnSpPr>
          <p:cNvPr id="5" name="Straight Connector 4">
            <a:extLst>
              <a:ext uri="{FF2B5EF4-FFF2-40B4-BE49-F238E27FC236}">
                <a16:creationId xmlns:a16="http://schemas.microsoft.com/office/drawing/2014/main" id="{F48D465D-F2FE-50D7-4904-D9E6A1F2AB4B}"/>
              </a:ext>
            </a:extLst>
          </p:cNvPr>
          <p:cNvCxnSpPr/>
          <p:nvPr/>
        </p:nvCxnSpPr>
        <p:spPr>
          <a:xfrm>
            <a:off x="1611630" y="1485900"/>
            <a:ext cx="93497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EDAF4A0C-89DE-2811-6ACB-727A2D267746}"/>
              </a:ext>
            </a:extLst>
          </p:cNvPr>
          <p:cNvSpPr txBox="1"/>
          <p:nvPr/>
        </p:nvSpPr>
        <p:spPr>
          <a:xfrm>
            <a:off x="4612005" y="1645117"/>
            <a:ext cx="2967990" cy="954107"/>
          </a:xfrm>
          <a:prstGeom prst="rect">
            <a:avLst/>
          </a:prstGeom>
          <a:noFill/>
        </p:spPr>
        <p:txBody>
          <a:bodyPr wrap="square" rtlCol="0">
            <a:spAutoFit/>
          </a:bodyPr>
          <a:lstStyle/>
          <a:p>
            <a:pPr algn="ctr"/>
            <a:r>
              <a:rPr lang="en-US" sz="2800" dirty="0">
                <a:latin typeface="Arial Black" panose="020B0A04020102020204" pitchFamily="34" charset="0"/>
              </a:rPr>
              <a:t>National Policy</a:t>
            </a:r>
            <a:endParaRPr lang="en-ZA" sz="2800" dirty="0">
              <a:latin typeface="Arial Black" panose="020B0A04020102020204" pitchFamily="34" charset="0"/>
            </a:endParaRPr>
          </a:p>
        </p:txBody>
      </p:sp>
      <p:cxnSp>
        <p:nvCxnSpPr>
          <p:cNvPr id="8" name="Straight Connector 7">
            <a:extLst>
              <a:ext uri="{FF2B5EF4-FFF2-40B4-BE49-F238E27FC236}">
                <a16:creationId xmlns:a16="http://schemas.microsoft.com/office/drawing/2014/main" id="{874ABB81-1A71-9019-66D6-046ED700FCA8}"/>
              </a:ext>
            </a:extLst>
          </p:cNvPr>
          <p:cNvCxnSpPr/>
          <p:nvPr/>
        </p:nvCxnSpPr>
        <p:spPr>
          <a:xfrm>
            <a:off x="1626870" y="2769870"/>
            <a:ext cx="93497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01AE93D8-29C2-D3CE-9CCB-4419BF55BCD1}"/>
              </a:ext>
            </a:extLst>
          </p:cNvPr>
          <p:cNvSpPr txBox="1"/>
          <p:nvPr/>
        </p:nvSpPr>
        <p:spPr>
          <a:xfrm>
            <a:off x="4612005" y="2844799"/>
            <a:ext cx="2967990" cy="954107"/>
          </a:xfrm>
          <a:prstGeom prst="rect">
            <a:avLst/>
          </a:prstGeom>
          <a:noFill/>
        </p:spPr>
        <p:txBody>
          <a:bodyPr wrap="square" rtlCol="0">
            <a:spAutoFit/>
          </a:bodyPr>
          <a:lstStyle/>
          <a:p>
            <a:pPr algn="ctr"/>
            <a:r>
              <a:rPr lang="en-US" sz="2800" dirty="0">
                <a:latin typeface="Arial Black" panose="020B0A04020102020204" pitchFamily="34" charset="0"/>
              </a:rPr>
              <a:t>Company Policy</a:t>
            </a:r>
            <a:endParaRPr lang="en-ZA" sz="2800" dirty="0">
              <a:latin typeface="Arial Black" panose="020B0A04020102020204" pitchFamily="34" charset="0"/>
            </a:endParaRPr>
          </a:p>
        </p:txBody>
      </p:sp>
      <p:sp>
        <p:nvSpPr>
          <p:cNvPr id="11" name="Rectangle 10">
            <a:extLst>
              <a:ext uri="{FF2B5EF4-FFF2-40B4-BE49-F238E27FC236}">
                <a16:creationId xmlns:a16="http://schemas.microsoft.com/office/drawing/2014/main" id="{E56EEAC2-CA17-BBF9-B504-27F9A604CE2B}"/>
              </a:ext>
            </a:extLst>
          </p:cNvPr>
          <p:cNvSpPr/>
          <p:nvPr/>
        </p:nvSpPr>
        <p:spPr>
          <a:xfrm>
            <a:off x="1611630" y="4537709"/>
            <a:ext cx="9364980" cy="83439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TextBox 12">
            <a:extLst>
              <a:ext uri="{FF2B5EF4-FFF2-40B4-BE49-F238E27FC236}">
                <a16:creationId xmlns:a16="http://schemas.microsoft.com/office/drawing/2014/main" id="{31CD0F52-7813-1E06-C4EF-24F5B8555E34}"/>
              </a:ext>
            </a:extLst>
          </p:cNvPr>
          <p:cNvSpPr txBox="1"/>
          <p:nvPr/>
        </p:nvSpPr>
        <p:spPr>
          <a:xfrm>
            <a:off x="4612005" y="4689663"/>
            <a:ext cx="2967990" cy="523220"/>
          </a:xfrm>
          <a:prstGeom prst="rect">
            <a:avLst/>
          </a:prstGeom>
          <a:noFill/>
        </p:spPr>
        <p:txBody>
          <a:bodyPr wrap="square" rtlCol="0">
            <a:spAutoFit/>
          </a:bodyPr>
          <a:lstStyle/>
          <a:p>
            <a:pPr algn="ctr"/>
            <a:r>
              <a:rPr lang="en-US" sz="2800" dirty="0">
                <a:solidFill>
                  <a:schemeClr val="bg1"/>
                </a:solidFill>
                <a:latin typeface="Arial Black" panose="020B0A04020102020204" pitchFamily="34" charset="0"/>
              </a:rPr>
              <a:t>Research</a:t>
            </a:r>
            <a:endParaRPr lang="en-ZA" sz="2800" dirty="0">
              <a:solidFill>
                <a:schemeClr val="bg1"/>
              </a:solidFill>
              <a:latin typeface="Arial Black" panose="020B0A04020102020204" pitchFamily="34" charset="0"/>
            </a:endParaRPr>
          </a:p>
        </p:txBody>
      </p:sp>
      <p:sp>
        <p:nvSpPr>
          <p:cNvPr id="15" name="Rectangle 14">
            <a:extLst>
              <a:ext uri="{FF2B5EF4-FFF2-40B4-BE49-F238E27FC236}">
                <a16:creationId xmlns:a16="http://schemas.microsoft.com/office/drawing/2014/main" id="{309BD55A-DEE9-ED72-5A9F-9075BFB95C48}"/>
              </a:ext>
            </a:extLst>
          </p:cNvPr>
          <p:cNvSpPr/>
          <p:nvPr/>
        </p:nvSpPr>
        <p:spPr>
          <a:xfrm>
            <a:off x="1154430" y="5444043"/>
            <a:ext cx="10275570" cy="834390"/>
          </a:xfrm>
          <a:prstGeom prst="rect">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C9222AC3-A0A2-9A5F-B5C9-7DB881FEA80F}"/>
              </a:ext>
            </a:extLst>
          </p:cNvPr>
          <p:cNvSpPr txBox="1"/>
          <p:nvPr/>
        </p:nvSpPr>
        <p:spPr>
          <a:xfrm>
            <a:off x="4627245" y="5584567"/>
            <a:ext cx="2967990" cy="523220"/>
          </a:xfrm>
          <a:prstGeom prst="rect">
            <a:avLst/>
          </a:prstGeom>
          <a:noFill/>
        </p:spPr>
        <p:txBody>
          <a:bodyPr wrap="square" rtlCol="0">
            <a:spAutoFit/>
          </a:bodyPr>
          <a:lstStyle/>
          <a:p>
            <a:pPr algn="ctr"/>
            <a:r>
              <a:rPr lang="en-US" sz="2800" dirty="0">
                <a:solidFill>
                  <a:schemeClr val="bg1"/>
                </a:solidFill>
                <a:latin typeface="Arial Black" panose="020B0A04020102020204" pitchFamily="34" charset="0"/>
              </a:rPr>
              <a:t>Science</a:t>
            </a:r>
            <a:endParaRPr lang="en-ZA" sz="2800" dirty="0">
              <a:solidFill>
                <a:schemeClr val="bg1"/>
              </a:solidFill>
              <a:latin typeface="Arial Black" panose="020B0A04020102020204" pitchFamily="34" charset="0"/>
            </a:endParaRPr>
          </a:p>
        </p:txBody>
      </p:sp>
      <p:sp>
        <p:nvSpPr>
          <p:cNvPr id="18" name="Arrow: Down 17">
            <a:extLst>
              <a:ext uri="{FF2B5EF4-FFF2-40B4-BE49-F238E27FC236}">
                <a16:creationId xmlns:a16="http://schemas.microsoft.com/office/drawing/2014/main" id="{B51ADB92-CF83-C100-7F2F-06395367E56C}"/>
              </a:ext>
            </a:extLst>
          </p:cNvPr>
          <p:cNvSpPr/>
          <p:nvPr/>
        </p:nvSpPr>
        <p:spPr>
          <a:xfrm rot="10800000">
            <a:off x="5233035" y="3817399"/>
            <a:ext cx="1725930" cy="624837"/>
          </a:xfrm>
          <a:prstGeom prst="downArrow">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Arrow: Down 5">
            <a:extLst>
              <a:ext uri="{FF2B5EF4-FFF2-40B4-BE49-F238E27FC236}">
                <a16:creationId xmlns:a16="http://schemas.microsoft.com/office/drawing/2014/main" id="{63E0BEFB-F08E-3E9C-1263-B41BDE40C812}"/>
              </a:ext>
            </a:extLst>
          </p:cNvPr>
          <p:cNvSpPr/>
          <p:nvPr/>
        </p:nvSpPr>
        <p:spPr>
          <a:xfrm rot="10800000">
            <a:off x="5233034" y="2570488"/>
            <a:ext cx="1725930" cy="380530"/>
          </a:xfrm>
          <a:prstGeom prst="downArrow">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Arrow: Down 11">
            <a:extLst>
              <a:ext uri="{FF2B5EF4-FFF2-40B4-BE49-F238E27FC236}">
                <a16:creationId xmlns:a16="http://schemas.microsoft.com/office/drawing/2014/main" id="{F32A2CB2-2D7A-485D-1BD3-C183DECA3F09}"/>
              </a:ext>
            </a:extLst>
          </p:cNvPr>
          <p:cNvSpPr/>
          <p:nvPr/>
        </p:nvSpPr>
        <p:spPr>
          <a:xfrm rot="10800000">
            <a:off x="5233029" y="1295861"/>
            <a:ext cx="1725930" cy="380530"/>
          </a:xfrm>
          <a:prstGeom prst="downArrow">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238881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6E81A-FF63-711D-16CB-FEBDB042BB5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56DFF33-77C5-D204-470E-BDFF581EE88D}"/>
              </a:ext>
            </a:extLst>
          </p:cNvPr>
          <p:cNvSpPr txBox="1"/>
          <p:nvPr/>
        </p:nvSpPr>
        <p:spPr>
          <a:xfrm>
            <a:off x="4612005" y="377190"/>
            <a:ext cx="2967990" cy="954107"/>
          </a:xfrm>
          <a:prstGeom prst="rect">
            <a:avLst/>
          </a:prstGeom>
          <a:noFill/>
        </p:spPr>
        <p:txBody>
          <a:bodyPr wrap="square" rtlCol="0">
            <a:spAutoFit/>
          </a:bodyPr>
          <a:lstStyle/>
          <a:p>
            <a:pPr algn="ctr"/>
            <a:r>
              <a:rPr lang="en-US" sz="2800" dirty="0">
                <a:latin typeface="Arial Black" panose="020B0A04020102020204" pitchFamily="34" charset="0"/>
              </a:rPr>
              <a:t>International Policy</a:t>
            </a:r>
            <a:endParaRPr lang="en-ZA" sz="2800" dirty="0">
              <a:latin typeface="Arial Black" panose="020B0A04020102020204" pitchFamily="34" charset="0"/>
            </a:endParaRPr>
          </a:p>
        </p:txBody>
      </p:sp>
      <p:cxnSp>
        <p:nvCxnSpPr>
          <p:cNvPr id="5" name="Straight Connector 4">
            <a:extLst>
              <a:ext uri="{FF2B5EF4-FFF2-40B4-BE49-F238E27FC236}">
                <a16:creationId xmlns:a16="http://schemas.microsoft.com/office/drawing/2014/main" id="{FD1A80CD-F7E8-028D-B9E5-F4A7B44CE82D}"/>
              </a:ext>
            </a:extLst>
          </p:cNvPr>
          <p:cNvCxnSpPr/>
          <p:nvPr/>
        </p:nvCxnSpPr>
        <p:spPr>
          <a:xfrm>
            <a:off x="1611630" y="1485900"/>
            <a:ext cx="93497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633E7D75-694B-F453-9F5C-0B8491DA0511}"/>
              </a:ext>
            </a:extLst>
          </p:cNvPr>
          <p:cNvSpPr txBox="1"/>
          <p:nvPr/>
        </p:nvSpPr>
        <p:spPr>
          <a:xfrm>
            <a:off x="4612005" y="1645117"/>
            <a:ext cx="2967990" cy="954107"/>
          </a:xfrm>
          <a:prstGeom prst="rect">
            <a:avLst/>
          </a:prstGeom>
          <a:noFill/>
        </p:spPr>
        <p:txBody>
          <a:bodyPr wrap="square" rtlCol="0">
            <a:spAutoFit/>
          </a:bodyPr>
          <a:lstStyle/>
          <a:p>
            <a:pPr algn="ctr"/>
            <a:r>
              <a:rPr lang="en-US" sz="2800" dirty="0">
                <a:latin typeface="Arial Black" panose="020B0A04020102020204" pitchFamily="34" charset="0"/>
              </a:rPr>
              <a:t>National Policy</a:t>
            </a:r>
            <a:endParaRPr lang="en-ZA" sz="2800" dirty="0">
              <a:latin typeface="Arial Black" panose="020B0A04020102020204" pitchFamily="34" charset="0"/>
            </a:endParaRPr>
          </a:p>
        </p:txBody>
      </p:sp>
      <p:cxnSp>
        <p:nvCxnSpPr>
          <p:cNvPr id="8" name="Straight Connector 7">
            <a:extLst>
              <a:ext uri="{FF2B5EF4-FFF2-40B4-BE49-F238E27FC236}">
                <a16:creationId xmlns:a16="http://schemas.microsoft.com/office/drawing/2014/main" id="{C173FD74-C9C1-8E92-58AB-F2DD72EBE76E}"/>
              </a:ext>
            </a:extLst>
          </p:cNvPr>
          <p:cNvCxnSpPr/>
          <p:nvPr/>
        </p:nvCxnSpPr>
        <p:spPr>
          <a:xfrm>
            <a:off x="1626870" y="2769870"/>
            <a:ext cx="93497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134CC4DD-7270-9474-3FA4-6F40B30A5F76}"/>
              </a:ext>
            </a:extLst>
          </p:cNvPr>
          <p:cNvSpPr txBox="1"/>
          <p:nvPr/>
        </p:nvSpPr>
        <p:spPr>
          <a:xfrm>
            <a:off x="4612005" y="2844799"/>
            <a:ext cx="2967990" cy="954107"/>
          </a:xfrm>
          <a:prstGeom prst="rect">
            <a:avLst/>
          </a:prstGeom>
          <a:noFill/>
        </p:spPr>
        <p:txBody>
          <a:bodyPr wrap="square" rtlCol="0">
            <a:spAutoFit/>
          </a:bodyPr>
          <a:lstStyle/>
          <a:p>
            <a:pPr algn="ctr"/>
            <a:r>
              <a:rPr lang="en-US" sz="2800" dirty="0">
                <a:latin typeface="Arial Black" panose="020B0A04020102020204" pitchFamily="34" charset="0"/>
              </a:rPr>
              <a:t>Company Policy</a:t>
            </a:r>
            <a:endParaRPr lang="en-ZA" sz="2800" dirty="0">
              <a:latin typeface="Arial Black" panose="020B0A04020102020204" pitchFamily="34" charset="0"/>
            </a:endParaRPr>
          </a:p>
        </p:txBody>
      </p:sp>
      <p:sp>
        <p:nvSpPr>
          <p:cNvPr id="11" name="Rectangle 10">
            <a:extLst>
              <a:ext uri="{FF2B5EF4-FFF2-40B4-BE49-F238E27FC236}">
                <a16:creationId xmlns:a16="http://schemas.microsoft.com/office/drawing/2014/main" id="{5E6F5411-1605-732F-0FCB-CFE871B06202}"/>
              </a:ext>
            </a:extLst>
          </p:cNvPr>
          <p:cNvSpPr/>
          <p:nvPr/>
        </p:nvSpPr>
        <p:spPr>
          <a:xfrm>
            <a:off x="1611630" y="4537709"/>
            <a:ext cx="9364980" cy="83439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TextBox 12">
            <a:extLst>
              <a:ext uri="{FF2B5EF4-FFF2-40B4-BE49-F238E27FC236}">
                <a16:creationId xmlns:a16="http://schemas.microsoft.com/office/drawing/2014/main" id="{6CDBF434-B993-A4E0-4658-EEAAE147F215}"/>
              </a:ext>
            </a:extLst>
          </p:cNvPr>
          <p:cNvSpPr txBox="1"/>
          <p:nvPr/>
        </p:nvSpPr>
        <p:spPr>
          <a:xfrm>
            <a:off x="4612005" y="4689663"/>
            <a:ext cx="2967990" cy="523220"/>
          </a:xfrm>
          <a:prstGeom prst="rect">
            <a:avLst/>
          </a:prstGeom>
          <a:noFill/>
        </p:spPr>
        <p:txBody>
          <a:bodyPr wrap="square" rtlCol="0">
            <a:spAutoFit/>
          </a:bodyPr>
          <a:lstStyle/>
          <a:p>
            <a:pPr algn="ctr"/>
            <a:r>
              <a:rPr lang="en-US" sz="2800" dirty="0">
                <a:solidFill>
                  <a:schemeClr val="bg1"/>
                </a:solidFill>
                <a:latin typeface="Arial Black" panose="020B0A04020102020204" pitchFamily="34" charset="0"/>
              </a:rPr>
              <a:t>Research</a:t>
            </a:r>
            <a:endParaRPr lang="en-ZA" sz="2800" dirty="0">
              <a:solidFill>
                <a:schemeClr val="bg1"/>
              </a:solidFill>
              <a:latin typeface="Arial Black" panose="020B0A04020102020204" pitchFamily="34" charset="0"/>
            </a:endParaRPr>
          </a:p>
        </p:txBody>
      </p:sp>
      <p:sp>
        <p:nvSpPr>
          <p:cNvPr id="15" name="Rectangle 14">
            <a:extLst>
              <a:ext uri="{FF2B5EF4-FFF2-40B4-BE49-F238E27FC236}">
                <a16:creationId xmlns:a16="http://schemas.microsoft.com/office/drawing/2014/main" id="{66FAD985-0222-68E9-5F08-B1085BACADC3}"/>
              </a:ext>
            </a:extLst>
          </p:cNvPr>
          <p:cNvSpPr/>
          <p:nvPr/>
        </p:nvSpPr>
        <p:spPr>
          <a:xfrm>
            <a:off x="1154430" y="5444043"/>
            <a:ext cx="10275570" cy="834390"/>
          </a:xfrm>
          <a:prstGeom prst="rect">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39654C82-033B-020B-1AA8-96CD4E285755}"/>
              </a:ext>
            </a:extLst>
          </p:cNvPr>
          <p:cNvSpPr txBox="1"/>
          <p:nvPr/>
        </p:nvSpPr>
        <p:spPr>
          <a:xfrm>
            <a:off x="4627245" y="5584567"/>
            <a:ext cx="2967990" cy="523220"/>
          </a:xfrm>
          <a:prstGeom prst="rect">
            <a:avLst/>
          </a:prstGeom>
          <a:noFill/>
        </p:spPr>
        <p:txBody>
          <a:bodyPr wrap="square" rtlCol="0">
            <a:spAutoFit/>
          </a:bodyPr>
          <a:lstStyle/>
          <a:p>
            <a:pPr algn="ctr"/>
            <a:r>
              <a:rPr lang="en-US" sz="2800" dirty="0">
                <a:solidFill>
                  <a:schemeClr val="bg1"/>
                </a:solidFill>
                <a:latin typeface="Arial Black" panose="020B0A04020102020204" pitchFamily="34" charset="0"/>
              </a:rPr>
              <a:t>Science</a:t>
            </a:r>
            <a:endParaRPr lang="en-ZA" sz="2800" dirty="0">
              <a:solidFill>
                <a:schemeClr val="bg1"/>
              </a:solidFill>
              <a:latin typeface="Arial Black" panose="020B0A04020102020204" pitchFamily="34" charset="0"/>
            </a:endParaRPr>
          </a:p>
        </p:txBody>
      </p:sp>
      <p:sp>
        <p:nvSpPr>
          <p:cNvPr id="18" name="Arrow: Down 17">
            <a:extLst>
              <a:ext uri="{FF2B5EF4-FFF2-40B4-BE49-F238E27FC236}">
                <a16:creationId xmlns:a16="http://schemas.microsoft.com/office/drawing/2014/main" id="{8BDBB00C-7061-5EDF-1326-C92AEA5E8407}"/>
              </a:ext>
            </a:extLst>
          </p:cNvPr>
          <p:cNvSpPr/>
          <p:nvPr/>
        </p:nvSpPr>
        <p:spPr>
          <a:xfrm rot="10800000">
            <a:off x="5233035" y="3817399"/>
            <a:ext cx="1725930" cy="624837"/>
          </a:xfrm>
          <a:prstGeom prst="downArrow">
            <a:avLst/>
          </a:prstGeom>
          <a:solidFill>
            <a:srgbClr val="FF9966"/>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Arrow: Down 5">
            <a:extLst>
              <a:ext uri="{FF2B5EF4-FFF2-40B4-BE49-F238E27FC236}">
                <a16:creationId xmlns:a16="http://schemas.microsoft.com/office/drawing/2014/main" id="{98D458BE-728A-5172-EAFA-EE953FCCF64D}"/>
              </a:ext>
            </a:extLst>
          </p:cNvPr>
          <p:cNvSpPr/>
          <p:nvPr/>
        </p:nvSpPr>
        <p:spPr>
          <a:xfrm rot="10800000">
            <a:off x="5233034" y="2570488"/>
            <a:ext cx="1725930" cy="380530"/>
          </a:xfrm>
          <a:prstGeom prst="downArrow">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Arrow: Down 11">
            <a:extLst>
              <a:ext uri="{FF2B5EF4-FFF2-40B4-BE49-F238E27FC236}">
                <a16:creationId xmlns:a16="http://schemas.microsoft.com/office/drawing/2014/main" id="{D336810B-FA05-9BC1-F81B-20842994FBD3}"/>
              </a:ext>
            </a:extLst>
          </p:cNvPr>
          <p:cNvSpPr/>
          <p:nvPr/>
        </p:nvSpPr>
        <p:spPr>
          <a:xfrm rot="10800000">
            <a:off x="5233029" y="1295861"/>
            <a:ext cx="1725930" cy="380530"/>
          </a:xfrm>
          <a:prstGeom prst="downArrow">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753425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865EF5-4F09-7772-EBA8-AE3920729D03}"/>
              </a:ext>
            </a:extLst>
          </p:cNvPr>
          <p:cNvPicPr>
            <a:picLocks noChangeAspect="1"/>
          </p:cNvPicPr>
          <p:nvPr/>
        </p:nvPicPr>
        <p:blipFill>
          <a:blip r:embed="rId3"/>
          <a:stretch>
            <a:fillRect/>
          </a:stretch>
        </p:blipFill>
        <p:spPr>
          <a:xfrm>
            <a:off x="1805955" y="740418"/>
            <a:ext cx="5125379" cy="5571065"/>
          </a:xfrm>
          <a:prstGeom prst="rect">
            <a:avLst/>
          </a:prstGeom>
          <a:ln>
            <a:noFill/>
          </a:ln>
          <a:effectLst>
            <a:softEdge rad="254000"/>
          </a:effectLst>
        </p:spPr>
      </p:pic>
      <p:sp>
        <p:nvSpPr>
          <p:cNvPr id="5" name="TextBox 4">
            <a:extLst>
              <a:ext uri="{FF2B5EF4-FFF2-40B4-BE49-F238E27FC236}">
                <a16:creationId xmlns:a16="http://schemas.microsoft.com/office/drawing/2014/main" id="{A93BA18B-F639-D2F8-2494-54949943CA16}"/>
              </a:ext>
            </a:extLst>
          </p:cNvPr>
          <p:cNvSpPr txBox="1"/>
          <p:nvPr/>
        </p:nvSpPr>
        <p:spPr>
          <a:xfrm>
            <a:off x="7467600" y="2050473"/>
            <a:ext cx="4336473" cy="1569660"/>
          </a:xfrm>
          <a:prstGeom prst="rect">
            <a:avLst/>
          </a:prstGeom>
          <a:noFill/>
        </p:spPr>
        <p:txBody>
          <a:bodyPr wrap="square" rtlCol="0">
            <a:spAutoFit/>
          </a:bodyPr>
          <a:lstStyle/>
          <a:p>
            <a:pPr algn="ctr"/>
            <a:r>
              <a:rPr lang="en-US" sz="4800" b="1" dirty="0"/>
              <a:t>International Policy</a:t>
            </a:r>
            <a:endParaRPr lang="en-ZA" sz="4800" b="1" dirty="0"/>
          </a:p>
        </p:txBody>
      </p:sp>
    </p:spTree>
    <p:extLst>
      <p:ext uri="{BB962C8B-B14F-4D97-AF65-F5344CB8AC3E}">
        <p14:creationId xmlns:p14="http://schemas.microsoft.com/office/powerpoint/2010/main" val="2901721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2AAD49-AAC7-67D4-F9ED-5527168EC9C8}"/>
              </a:ext>
            </a:extLst>
          </p:cNvPr>
          <p:cNvSpPr txBox="1"/>
          <p:nvPr/>
        </p:nvSpPr>
        <p:spPr>
          <a:xfrm>
            <a:off x="1214305" y="204283"/>
            <a:ext cx="4441371" cy="646331"/>
          </a:xfrm>
          <a:prstGeom prst="rect">
            <a:avLst/>
          </a:prstGeom>
          <a:noFill/>
        </p:spPr>
        <p:txBody>
          <a:bodyPr wrap="square">
            <a:spAutoFit/>
          </a:bodyPr>
          <a:lstStyle/>
          <a:p>
            <a:r>
              <a:rPr lang="en-ZA" sz="3600" dirty="0"/>
              <a:t>European Green Deal</a:t>
            </a:r>
          </a:p>
        </p:txBody>
      </p:sp>
      <p:pic>
        <p:nvPicPr>
          <p:cNvPr id="11" name="Picture 10">
            <a:extLst>
              <a:ext uri="{FF2B5EF4-FFF2-40B4-BE49-F238E27FC236}">
                <a16:creationId xmlns:a16="http://schemas.microsoft.com/office/drawing/2014/main" id="{6B9C03D2-B22E-8A7C-C029-564E6DFE7747}"/>
              </a:ext>
            </a:extLst>
          </p:cNvPr>
          <p:cNvPicPr>
            <a:picLocks noChangeAspect="1"/>
          </p:cNvPicPr>
          <p:nvPr/>
        </p:nvPicPr>
        <p:blipFill>
          <a:blip r:embed="rId3"/>
          <a:stretch>
            <a:fillRect/>
          </a:stretch>
        </p:blipFill>
        <p:spPr>
          <a:xfrm>
            <a:off x="247652" y="863851"/>
            <a:ext cx="5408024" cy="3605349"/>
          </a:xfrm>
          <a:prstGeom prst="rect">
            <a:avLst/>
          </a:prstGeom>
        </p:spPr>
      </p:pic>
      <p:pic>
        <p:nvPicPr>
          <p:cNvPr id="13" name="Picture 12">
            <a:extLst>
              <a:ext uri="{FF2B5EF4-FFF2-40B4-BE49-F238E27FC236}">
                <a16:creationId xmlns:a16="http://schemas.microsoft.com/office/drawing/2014/main" id="{8957C696-26D3-FBB7-72CF-2398919E0B4D}"/>
              </a:ext>
            </a:extLst>
          </p:cNvPr>
          <p:cNvPicPr>
            <a:picLocks noChangeAspect="1"/>
          </p:cNvPicPr>
          <p:nvPr/>
        </p:nvPicPr>
        <p:blipFill>
          <a:blip r:embed="rId4"/>
          <a:stretch>
            <a:fillRect/>
          </a:stretch>
        </p:blipFill>
        <p:spPr>
          <a:xfrm>
            <a:off x="247652" y="195772"/>
            <a:ext cx="992779" cy="648178"/>
          </a:xfrm>
          <a:prstGeom prst="rect">
            <a:avLst/>
          </a:prstGeom>
        </p:spPr>
      </p:pic>
      <p:sp>
        <p:nvSpPr>
          <p:cNvPr id="2" name="TextBox 1">
            <a:extLst>
              <a:ext uri="{FF2B5EF4-FFF2-40B4-BE49-F238E27FC236}">
                <a16:creationId xmlns:a16="http://schemas.microsoft.com/office/drawing/2014/main" id="{A2215D26-A167-98E9-D904-F98951EB31A9}"/>
              </a:ext>
            </a:extLst>
          </p:cNvPr>
          <p:cNvSpPr txBox="1"/>
          <p:nvPr/>
        </p:nvSpPr>
        <p:spPr>
          <a:xfrm>
            <a:off x="5838091" y="1535723"/>
            <a:ext cx="5990493" cy="2308324"/>
          </a:xfrm>
          <a:prstGeom prst="rect">
            <a:avLst/>
          </a:prstGeom>
          <a:noFill/>
        </p:spPr>
        <p:txBody>
          <a:bodyPr wrap="square" rtlCol="0">
            <a:spAutoFit/>
          </a:bodyPr>
          <a:lstStyle/>
          <a:p>
            <a:pPr algn="ctr"/>
            <a:r>
              <a:rPr lang="en-US" sz="3600" dirty="0"/>
              <a:t>The core goal was to</a:t>
            </a:r>
          </a:p>
          <a:p>
            <a:pPr algn="ctr"/>
            <a:r>
              <a:rPr lang="en-US" sz="3600" dirty="0"/>
              <a:t>set a legally binding target to make the EU climate-neutral by 2050</a:t>
            </a:r>
            <a:endParaRPr lang="en-ZA" sz="3600" dirty="0"/>
          </a:p>
        </p:txBody>
      </p:sp>
    </p:spTree>
    <p:extLst>
      <p:ext uri="{BB962C8B-B14F-4D97-AF65-F5344CB8AC3E}">
        <p14:creationId xmlns:p14="http://schemas.microsoft.com/office/powerpoint/2010/main" val="2399986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66191-1CDC-36C8-EB45-C5DE9C60949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3C67DF7-1D5B-E71E-D773-F8637F74B2EE}"/>
              </a:ext>
            </a:extLst>
          </p:cNvPr>
          <p:cNvSpPr txBox="1"/>
          <p:nvPr/>
        </p:nvSpPr>
        <p:spPr>
          <a:xfrm>
            <a:off x="1214305" y="204283"/>
            <a:ext cx="4441371" cy="646331"/>
          </a:xfrm>
          <a:prstGeom prst="rect">
            <a:avLst/>
          </a:prstGeom>
          <a:noFill/>
        </p:spPr>
        <p:txBody>
          <a:bodyPr wrap="square">
            <a:spAutoFit/>
          </a:bodyPr>
          <a:lstStyle/>
          <a:p>
            <a:r>
              <a:rPr lang="en-ZA" sz="3600" dirty="0"/>
              <a:t>European Green Deal</a:t>
            </a:r>
          </a:p>
        </p:txBody>
      </p:sp>
      <p:pic>
        <p:nvPicPr>
          <p:cNvPr id="7" name="Picture 6">
            <a:extLst>
              <a:ext uri="{FF2B5EF4-FFF2-40B4-BE49-F238E27FC236}">
                <a16:creationId xmlns:a16="http://schemas.microsoft.com/office/drawing/2014/main" id="{E83C3597-3AC7-D260-2305-70DFF323D047}"/>
              </a:ext>
            </a:extLst>
          </p:cNvPr>
          <p:cNvPicPr>
            <a:picLocks noChangeAspect="1"/>
          </p:cNvPicPr>
          <p:nvPr/>
        </p:nvPicPr>
        <p:blipFill>
          <a:blip r:embed="rId3"/>
          <a:stretch>
            <a:fillRect/>
          </a:stretch>
        </p:blipFill>
        <p:spPr>
          <a:xfrm>
            <a:off x="7375370" y="1565007"/>
            <a:ext cx="4386102" cy="3100974"/>
          </a:xfrm>
          <a:prstGeom prst="rect">
            <a:avLst/>
          </a:prstGeom>
        </p:spPr>
      </p:pic>
      <p:pic>
        <p:nvPicPr>
          <p:cNvPr id="11" name="Picture 10">
            <a:extLst>
              <a:ext uri="{FF2B5EF4-FFF2-40B4-BE49-F238E27FC236}">
                <a16:creationId xmlns:a16="http://schemas.microsoft.com/office/drawing/2014/main" id="{4640987A-1620-0F64-38A7-37D7F7D8D07B}"/>
              </a:ext>
            </a:extLst>
          </p:cNvPr>
          <p:cNvPicPr>
            <a:picLocks noChangeAspect="1"/>
          </p:cNvPicPr>
          <p:nvPr/>
        </p:nvPicPr>
        <p:blipFill>
          <a:blip r:embed="rId4"/>
          <a:stretch>
            <a:fillRect/>
          </a:stretch>
        </p:blipFill>
        <p:spPr>
          <a:xfrm>
            <a:off x="247652" y="863851"/>
            <a:ext cx="5408024" cy="3605349"/>
          </a:xfrm>
          <a:prstGeom prst="rect">
            <a:avLst/>
          </a:prstGeom>
        </p:spPr>
      </p:pic>
      <p:pic>
        <p:nvPicPr>
          <p:cNvPr id="13" name="Picture 12">
            <a:extLst>
              <a:ext uri="{FF2B5EF4-FFF2-40B4-BE49-F238E27FC236}">
                <a16:creationId xmlns:a16="http://schemas.microsoft.com/office/drawing/2014/main" id="{5DF2879C-5F76-31FD-0650-9F288F2C4638}"/>
              </a:ext>
            </a:extLst>
          </p:cNvPr>
          <p:cNvPicPr>
            <a:picLocks noChangeAspect="1"/>
          </p:cNvPicPr>
          <p:nvPr/>
        </p:nvPicPr>
        <p:blipFill>
          <a:blip r:embed="rId5"/>
          <a:stretch>
            <a:fillRect/>
          </a:stretch>
        </p:blipFill>
        <p:spPr>
          <a:xfrm>
            <a:off x="247652" y="195772"/>
            <a:ext cx="992779" cy="648178"/>
          </a:xfrm>
          <a:prstGeom prst="rect">
            <a:avLst/>
          </a:prstGeom>
        </p:spPr>
      </p:pic>
      <p:sp>
        <p:nvSpPr>
          <p:cNvPr id="14" name="Arrow: Striped Right 13">
            <a:extLst>
              <a:ext uri="{FF2B5EF4-FFF2-40B4-BE49-F238E27FC236}">
                <a16:creationId xmlns:a16="http://schemas.microsoft.com/office/drawing/2014/main" id="{95E17869-EDD9-FC84-04EC-7EC8D9077E8A}"/>
              </a:ext>
            </a:extLst>
          </p:cNvPr>
          <p:cNvSpPr/>
          <p:nvPr/>
        </p:nvSpPr>
        <p:spPr>
          <a:xfrm>
            <a:off x="5812972" y="3644540"/>
            <a:ext cx="1711235" cy="587828"/>
          </a:xfrm>
          <a:prstGeom prst="stripedRightArrow">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432021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F646F-D8A7-928D-A07B-B7C4A72A041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B151CB0-E498-8D7B-AEAD-CC7CC23AD0F5}"/>
              </a:ext>
            </a:extLst>
          </p:cNvPr>
          <p:cNvSpPr txBox="1"/>
          <p:nvPr/>
        </p:nvSpPr>
        <p:spPr>
          <a:xfrm>
            <a:off x="1214305" y="204283"/>
            <a:ext cx="4441371" cy="646331"/>
          </a:xfrm>
          <a:prstGeom prst="rect">
            <a:avLst/>
          </a:prstGeom>
          <a:noFill/>
        </p:spPr>
        <p:txBody>
          <a:bodyPr wrap="square">
            <a:spAutoFit/>
          </a:bodyPr>
          <a:lstStyle/>
          <a:p>
            <a:r>
              <a:rPr lang="en-ZA" sz="3600" dirty="0"/>
              <a:t>European Green Deal</a:t>
            </a:r>
          </a:p>
        </p:txBody>
      </p:sp>
      <p:pic>
        <p:nvPicPr>
          <p:cNvPr id="7" name="Picture 6">
            <a:extLst>
              <a:ext uri="{FF2B5EF4-FFF2-40B4-BE49-F238E27FC236}">
                <a16:creationId xmlns:a16="http://schemas.microsoft.com/office/drawing/2014/main" id="{32BF2C3E-6F66-8392-940D-36906C82A1B7}"/>
              </a:ext>
            </a:extLst>
          </p:cNvPr>
          <p:cNvPicPr>
            <a:picLocks noChangeAspect="1"/>
          </p:cNvPicPr>
          <p:nvPr/>
        </p:nvPicPr>
        <p:blipFill>
          <a:blip r:embed="rId3"/>
          <a:stretch>
            <a:fillRect/>
          </a:stretch>
        </p:blipFill>
        <p:spPr>
          <a:xfrm>
            <a:off x="7375370" y="1584462"/>
            <a:ext cx="4386102" cy="3100974"/>
          </a:xfrm>
          <a:prstGeom prst="rect">
            <a:avLst/>
          </a:prstGeom>
        </p:spPr>
      </p:pic>
      <p:pic>
        <p:nvPicPr>
          <p:cNvPr id="11" name="Picture 10">
            <a:extLst>
              <a:ext uri="{FF2B5EF4-FFF2-40B4-BE49-F238E27FC236}">
                <a16:creationId xmlns:a16="http://schemas.microsoft.com/office/drawing/2014/main" id="{FEB738E9-E72C-F6F1-4081-872884C0101F}"/>
              </a:ext>
            </a:extLst>
          </p:cNvPr>
          <p:cNvPicPr>
            <a:picLocks noChangeAspect="1"/>
          </p:cNvPicPr>
          <p:nvPr/>
        </p:nvPicPr>
        <p:blipFill>
          <a:blip r:embed="rId4"/>
          <a:stretch>
            <a:fillRect/>
          </a:stretch>
        </p:blipFill>
        <p:spPr>
          <a:xfrm>
            <a:off x="247652" y="863851"/>
            <a:ext cx="5408024" cy="3605349"/>
          </a:xfrm>
          <a:prstGeom prst="rect">
            <a:avLst/>
          </a:prstGeom>
        </p:spPr>
      </p:pic>
      <p:pic>
        <p:nvPicPr>
          <p:cNvPr id="13" name="Picture 12">
            <a:extLst>
              <a:ext uri="{FF2B5EF4-FFF2-40B4-BE49-F238E27FC236}">
                <a16:creationId xmlns:a16="http://schemas.microsoft.com/office/drawing/2014/main" id="{7E1D215C-BA8A-D1FA-B415-36214B41BB79}"/>
              </a:ext>
            </a:extLst>
          </p:cNvPr>
          <p:cNvPicPr>
            <a:picLocks noChangeAspect="1"/>
          </p:cNvPicPr>
          <p:nvPr/>
        </p:nvPicPr>
        <p:blipFill>
          <a:blip r:embed="rId5"/>
          <a:stretch>
            <a:fillRect/>
          </a:stretch>
        </p:blipFill>
        <p:spPr>
          <a:xfrm>
            <a:off x="247652" y="195772"/>
            <a:ext cx="992779" cy="648178"/>
          </a:xfrm>
          <a:prstGeom prst="rect">
            <a:avLst/>
          </a:prstGeom>
        </p:spPr>
      </p:pic>
      <p:sp>
        <p:nvSpPr>
          <p:cNvPr id="14" name="Arrow: Striped Right 13">
            <a:extLst>
              <a:ext uri="{FF2B5EF4-FFF2-40B4-BE49-F238E27FC236}">
                <a16:creationId xmlns:a16="http://schemas.microsoft.com/office/drawing/2014/main" id="{E0C7DBC5-5F68-47A0-C3B7-F4DDA5D14556}"/>
              </a:ext>
            </a:extLst>
          </p:cNvPr>
          <p:cNvSpPr/>
          <p:nvPr/>
        </p:nvSpPr>
        <p:spPr>
          <a:xfrm>
            <a:off x="5812972" y="3644540"/>
            <a:ext cx="1711235" cy="587828"/>
          </a:xfrm>
          <a:prstGeom prst="stripedRightArrow">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TextBox 3">
            <a:extLst>
              <a:ext uri="{FF2B5EF4-FFF2-40B4-BE49-F238E27FC236}">
                <a16:creationId xmlns:a16="http://schemas.microsoft.com/office/drawing/2014/main" id="{736B7322-F4E1-F9A8-DB84-4B742653F9FA}"/>
              </a:ext>
            </a:extLst>
          </p:cNvPr>
          <p:cNvSpPr txBox="1"/>
          <p:nvPr/>
        </p:nvSpPr>
        <p:spPr>
          <a:xfrm>
            <a:off x="430528" y="4813862"/>
            <a:ext cx="11330944" cy="1754326"/>
          </a:xfrm>
          <a:prstGeom prst="rect">
            <a:avLst/>
          </a:prstGeom>
          <a:noFill/>
        </p:spPr>
        <p:txBody>
          <a:bodyPr wrap="square">
            <a:spAutoFit/>
          </a:bodyPr>
          <a:lstStyle/>
          <a:p>
            <a:r>
              <a:rPr lang="en-ZA" sz="2400" b="1" dirty="0">
                <a:latin typeface="Arial" panose="020B0604020202020204" pitchFamily="34" charset="0"/>
                <a:cs typeface="Arial" panose="020B0604020202020204" pitchFamily="34" charset="0"/>
              </a:rPr>
              <a:t>Clear legal targets was set for 2030:</a:t>
            </a:r>
          </a:p>
          <a:p>
            <a:endParaRPr lang="en-ZA" sz="12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ZA" sz="2400" dirty="0">
                <a:latin typeface="Arial" panose="020B0604020202020204" pitchFamily="34" charset="0"/>
                <a:cs typeface="Arial" panose="020B0604020202020204" pitchFamily="34" charset="0"/>
              </a:rPr>
              <a:t>Cutting synthetic fertiliser use by at least </a:t>
            </a:r>
            <a:r>
              <a:rPr lang="en-ZA" sz="2400" b="1" dirty="0">
                <a:latin typeface="Arial" panose="020B0604020202020204" pitchFamily="34" charset="0"/>
                <a:cs typeface="Arial" panose="020B0604020202020204" pitchFamily="34" charset="0"/>
              </a:rPr>
              <a:t>20%</a:t>
            </a:r>
            <a:r>
              <a:rPr lang="en-ZA" sz="2400" dirty="0">
                <a:latin typeface="Arial" panose="020B0604020202020204" pitchFamily="34" charset="0"/>
                <a:cs typeface="Arial" panose="020B0604020202020204" pitchFamily="34" charset="0"/>
              </a:rPr>
              <a:t>.</a:t>
            </a:r>
          </a:p>
          <a:p>
            <a:pPr marL="342900" indent="-342900">
              <a:buFont typeface="Arial" panose="020B0604020202020204" pitchFamily="34" charset="0"/>
              <a:buChar char="•"/>
            </a:pPr>
            <a:r>
              <a:rPr lang="en-ZA" sz="2400" dirty="0">
                <a:latin typeface="Arial" panose="020B0604020202020204" pitchFamily="34" charset="0"/>
                <a:cs typeface="Arial" panose="020B0604020202020204" pitchFamily="34" charset="0"/>
              </a:rPr>
              <a:t>Reducing nutrient losses by </a:t>
            </a:r>
            <a:r>
              <a:rPr lang="en-ZA" sz="2400" b="1" dirty="0">
                <a:latin typeface="Arial" panose="020B0604020202020204" pitchFamily="34" charset="0"/>
                <a:cs typeface="Arial" panose="020B0604020202020204" pitchFamily="34" charset="0"/>
              </a:rPr>
              <a:t>50%</a:t>
            </a:r>
            <a:r>
              <a:rPr lang="en-ZA" sz="2400" dirty="0">
                <a:latin typeface="Arial" panose="020B0604020202020204" pitchFamily="34" charset="0"/>
                <a:cs typeface="Arial" panose="020B0604020202020204" pitchFamily="34" charset="0"/>
              </a:rPr>
              <a:t> to prevent water and air pollution.</a:t>
            </a:r>
          </a:p>
          <a:p>
            <a:pPr marL="342900" indent="-342900">
              <a:buFont typeface="Arial" panose="020B0604020202020204" pitchFamily="34" charset="0"/>
              <a:buChar char="•"/>
            </a:pPr>
            <a:r>
              <a:rPr lang="en-ZA" sz="2400" dirty="0">
                <a:latin typeface="Arial" panose="020B0604020202020204" pitchFamily="34" charset="0"/>
                <a:cs typeface="Arial" panose="020B0604020202020204" pitchFamily="34" charset="0"/>
              </a:rPr>
              <a:t>Scaling organic farming to cover </a:t>
            </a:r>
            <a:r>
              <a:rPr lang="en-ZA" sz="2400" b="1" dirty="0">
                <a:latin typeface="Arial" panose="020B0604020202020204" pitchFamily="34" charset="0"/>
                <a:cs typeface="Arial" panose="020B0604020202020204" pitchFamily="34" charset="0"/>
              </a:rPr>
              <a:t>25% of all EU agricultural land</a:t>
            </a:r>
            <a:r>
              <a:rPr lang="en-ZA" sz="24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689931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B96D8-3616-6098-CA3A-813BDC85E66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6F4766-A8BA-E957-1B0E-B7B054A9725B}"/>
              </a:ext>
            </a:extLst>
          </p:cNvPr>
          <p:cNvPicPr>
            <a:picLocks noChangeAspect="1"/>
          </p:cNvPicPr>
          <p:nvPr/>
        </p:nvPicPr>
        <p:blipFill>
          <a:blip r:embed="rId3"/>
          <a:stretch>
            <a:fillRect/>
          </a:stretch>
        </p:blipFill>
        <p:spPr>
          <a:xfrm>
            <a:off x="159825" y="0"/>
            <a:ext cx="4430268" cy="6858000"/>
          </a:xfrm>
          <a:prstGeom prst="rect">
            <a:avLst/>
          </a:prstGeom>
        </p:spPr>
      </p:pic>
    </p:spTree>
    <p:extLst>
      <p:ext uri="{BB962C8B-B14F-4D97-AF65-F5344CB8AC3E}">
        <p14:creationId xmlns:p14="http://schemas.microsoft.com/office/powerpoint/2010/main" val="1965661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3C4A95-C852-B65E-C8D8-0C91394EB688}"/>
              </a:ext>
            </a:extLst>
          </p:cNvPr>
          <p:cNvPicPr>
            <a:picLocks noChangeAspect="1"/>
          </p:cNvPicPr>
          <p:nvPr/>
        </p:nvPicPr>
        <p:blipFill>
          <a:blip r:embed="rId3"/>
          <a:stretch>
            <a:fillRect/>
          </a:stretch>
        </p:blipFill>
        <p:spPr>
          <a:xfrm>
            <a:off x="159825" y="0"/>
            <a:ext cx="4430268" cy="6858000"/>
          </a:xfrm>
          <a:prstGeom prst="rect">
            <a:avLst/>
          </a:prstGeom>
        </p:spPr>
      </p:pic>
      <p:pic>
        <p:nvPicPr>
          <p:cNvPr id="2" name="Picture 1" descr="EU parliament to question Hungary's ability to hold EU presidency | Reuters">
            <a:extLst>
              <a:ext uri="{FF2B5EF4-FFF2-40B4-BE49-F238E27FC236}">
                <a16:creationId xmlns:a16="http://schemas.microsoft.com/office/drawing/2014/main" id="{E0EF654A-8785-E8B1-9D45-B954DCD54382}"/>
              </a:ext>
            </a:extLst>
          </p:cNvPr>
          <p:cNvPicPr>
            <a:picLocks noChangeAspect="1"/>
          </p:cNvPicPr>
          <p:nvPr/>
        </p:nvPicPr>
        <p:blipFill>
          <a:blip r:embed="rId4"/>
          <a:stretch>
            <a:fillRect/>
          </a:stretch>
        </p:blipFill>
        <p:spPr>
          <a:xfrm>
            <a:off x="4713080" y="1370255"/>
            <a:ext cx="7319095" cy="4117490"/>
          </a:xfrm>
          <a:prstGeom prst="rect">
            <a:avLst/>
          </a:prstGeom>
        </p:spPr>
      </p:pic>
      <p:sp>
        <p:nvSpPr>
          <p:cNvPr id="4" name="TextBox 3">
            <a:extLst>
              <a:ext uri="{FF2B5EF4-FFF2-40B4-BE49-F238E27FC236}">
                <a16:creationId xmlns:a16="http://schemas.microsoft.com/office/drawing/2014/main" id="{C52B4C33-F5FF-42F7-F0E6-97875834BB38}"/>
              </a:ext>
            </a:extLst>
          </p:cNvPr>
          <p:cNvSpPr txBox="1"/>
          <p:nvPr/>
        </p:nvSpPr>
        <p:spPr>
          <a:xfrm>
            <a:off x="6206836" y="539258"/>
            <a:ext cx="4430268" cy="830997"/>
          </a:xfrm>
          <a:prstGeom prst="rect">
            <a:avLst/>
          </a:prstGeom>
          <a:noFill/>
        </p:spPr>
        <p:txBody>
          <a:bodyPr wrap="square" rtlCol="0">
            <a:spAutoFit/>
          </a:bodyPr>
          <a:lstStyle/>
          <a:p>
            <a:pPr algn="ctr"/>
            <a:r>
              <a:rPr lang="en-US" sz="4800" dirty="0"/>
              <a:t>EU Parliament</a:t>
            </a:r>
            <a:endParaRPr lang="en-ZA" sz="4800" dirty="0"/>
          </a:p>
        </p:txBody>
      </p:sp>
    </p:spTree>
    <p:extLst>
      <p:ext uri="{BB962C8B-B14F-4D97-AF65-F5344CB8AC3E}">
        <p14:creationId xmlns:p14="http://schemas.microsoft.com/office/powerpoint/2010/main" val="597813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6924B34-BEA7-81A0-0894-FA993AE04C1A}"/>
              </a:ext>
            </a:extLst>
          </p:cNvPr>
          <p:cNvSpPr txBox="1"/>
          <p:nvPr/>
        </p:nvSpPr>
        <p:spPr>
          <a:xfrm>
            <a:off x="5327073" y="1761137"/>
            <a:ext cx="6289963" cy="2862322"/>
          </a:xfrm>
          <a:prstGeom prst="rect">
            <a:avLst/>
          </a:prstGeom>
          <a:noFill/>
        </p:spPr>
        <p:txBody>
          <a:bodyPr wrap="square">
            <a:spAutoFit/>
          </a:bodyPr>
          <a:lstStyle/>
          <a:p>
            <a:pPr algn="just"/>
            <a:r>
              <a:rPr lang="en-ZA" sz="3600" b="0" u="none" strike="noStrike" dirty="0">
                <a:effectLst/>
                <a:latin typeface="+mn-lt"/>
              </a:rPr>
              <a:t>Fresh produce suppliers to the USA must prove that they meet the same standards required for domestic U.S. farms, as stipulated by the FDA. </a:t>
            </a:r>
            <a:endParaRPr lang="en-ZA" sz="3600" dirty="0"/>
          </a:p>
        </p:txBody>
      </p:sp>
      <p:pic>
        <p:nvPicPr>
          <p:cNvPr id="7" name="Picture 6">
            <a:extLst>
              <a:ext uri="{FF2B5EF4-FFF2-40B4-BE49-F238E27FC236}">
                <a16:creationId xmlns:a16="http://schemas.microsoft.com/office/drawing/2014/main" id="{CFB2F616-6F38-5B1C-27AD-D7D283BECF43}"/>
              </a:ext>
            </a:extLst>
          </p:cNvPr>
          <p:cNvPicPr>
            <a:picLocks noChangeAspect="1"/>
          </p:cNvPicPr>
          <p:nvPr/>
        </p:nvPicPr>
        <p:blipFill>
          <a:blip r:embed="rId3"/>
          <a:stretch>
            <a:fillRect/>
          </a:stretch>
        </p:blipFill>
        <p:spPr>
          <a:xfrm>
            <a:off x="1580573" y="704850"/>
            <a:ext cx="3041072" cy="3041072"/>
          </a:xfrm>
          <a:prstGeom prst="rect">
            <a:avLst/>
          </a:prstGeom>
        </p:spPr>
      </p:pic>
      <p:pic>
        <p:nvPicPr>
          <p:cNvPr id="8" name="Picture 7" descr="United states of america flag Images - Free Download on Magnific (formerly  Freepik)">
            <a:extLst>
              <a:ext uri="{FF2B5EF4-FFF2-40B4-BE49-F238E27FC236}">
                <a16:creationId xmlns:a16="http://schemas.microsoft.com/office/drawing/2014/main" id="{421F6D7D-8902-C609-F2BF-F1F9521BC77C}"/>
              </a:ext>
            </a:extLst>
          </p:cNvPr>
          <p:cNvPicPr>
            <a:picLocks noChangeAspect="1"/>
          </p:cNvPicPr>
          <p:nvPr/>
        </p:nvPicPr>
        <p:blipFill>
          <a:blip r:embed="rId4"/>
          <a:stretch>
            <a:fillRect/>
          </a:stretch>
        </p:blipFill>
        <p:spPr>
          <a:xfrm>
            <a:off x="1626754" y="3906982"/>
            <a:ext cx="2994891" cy="2246168"/>
          </a:xfrm>
          <a:prstGeom prst="rect">
            <a:avLst/>
          </a:prstGeom>
        </p:spPr>
      </p:pic>
    </p:spTree>
    <p:extLst>
      <p:ext uri="{BB962C8B-B14F-4D97-AF65-F5344CB8AC3E}">
        <p14:creationId xmlns:p14="http://schemas.microsoft.com/office/powerpoint/2010/main" val="1932358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CBD59-4DCE-05ED-6091-4D36031CFAB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C2CF003-F69C-3C0B-6ADA-53C2F312D52F}"/>
              </a:ext>
            </a:extLst>
          </p:cNvPr>
          <p:cNvPicPr>
            <a:picLocks noChangeAspect="1"/>
          </p:cNvPicPr>
          <p:nvPr/>
        </p:nvPicPr>
        <p:blipFill>
          <a:blip r:embed="rId3"/>
          <a:stretch>
            <a:fillRect/>
          </a:stretch>
        </p:blipFill>
        <p:spPr>
          <a:xfrm>
            <a:off x="7125988" y="248063"/>
            <a:ext cx="2077989" cy="1469138"/>
          </a:xfrm>
          <a:prstGeom prst="rect">
            <a:avLst/>
          </a:prstGeom>
        </p:spPr>
      </p:pic>
      <p:pic>
        <p:nvPicPr>
          <p:cNvPr id="8" name="Picture 7">
            <a:extLst>
              <a:ext uri="{FF2B5EF4-FFF2-40B4-BE49-F238E27FC236}">
                <a16:creationId xmlns:a16="http://schemas.microsoft.com/office/drawing/2014/main" id="{51CE4973-6A78-9E0A-82FD-F5DC745517D7}"/>
              </a:ext>
            </a:extLst>
          </p:cNvPr>
          <p:cNvPicPr>
            <a:picLocks noChangeAspect="1"/>
          </p:cNvPicPr>
          <p:nvPr/>
        </p:nvPicPr>
        <p:blipFill>
          <a:blip r:embed="rId4"/>
          <a:stretch>
            <a:fillRect/>
          </a:stretch>
        </p:blipFill>
        <p:spPr>
          <a:xfrm>
            <a:off x="178689" y="248063"/>
            <a:ext cx="4545712" cy="6361874"/>
          </a:xfrm>
          <a:prstGeom prst="rect">
            <a:avLst/>
          </a:prstGeom>
        </p:spPr>
      </p:pic>
    </p:spTree>
    <p:extLst>
      <p:ext uri="{BB962C8B-B14F-4D97-AF65-F5344CB8AC3E}">
        <p14:creationId xmlns:p14="http://schemas.microsoft.com/office/powerpoint/2010/main" val="38398780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4832D-9443-C698-83B2-AB8448A287A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8BC681D-98C0-834B-2FE0-BEDA66ACD314}"/>
              </a:ext>
            </a:extLst>
          </p:cNvPr>
          <p:cNvPicPr>
            <a:picLocks noChangeAspect="1"/>
          </p:cNvPicPr>
          <p:nvPr/>
        </p:nvPicPr>
        <p:blipFill>
          <a:blip r:embed="rId3"/>
          <a:stretch>
            <a:fillRect/>
          </a:stretch>
        </p:blipFill>
        <p:spPr>
          <a:xfrm>
            <a:off x="7125988" y="248063"/>
            <a:ext cx="2077989" cy="1469138"/>
          </a:xfrm>
          <a:prstGeom prst="rect">
            <a:avLst/>
          </a:prstGeom>
        </p:spPr>
      </p:pic>
      <p:pic>
        <p:nvPicPr>
          <p:cNvPr id="8" name="Picture 7">
            <a:extLst>
              <a:ext uri="{FF2B5EF4-FFF2-40B4-BE49-F238E27FC236}">
                <a16:creationId xmlns:a16="http://schemas.microsoft.com/office/drawing/2014/main" id="{50B8CCD8-6B34-9279-08BF-8B415A8501C9}"/>
              </a:ext>
            </a:extLst>
          </p:cNvPr>
          <p:cNvPicPr>
            <a:picLocks noChangeAspect="1"/>
          </p:cNvPicPr>
          <p:nvPr/>
        </p:nvPicPr>
        <p:blipFill>
          <a:blip r:embed="rId4"/>
          <a:stretch>
            <a:fillRect/>
          </a:stretch>
        </p:blipFill>
        <p:spPr>
          <a:xfrm>
            <a:off x="178689" y="248063"/>
            <a:ext cx="4545712" cy="6361874"/>
          </a:xfrm>
          <a:prstGeom prst="rect">
            <a:avLst/>
          </a:prstGeom>
        </p:spPr>
      </p:pic>
      <p:sp>
        <p:nvSpPr>
          <p:cNvPr id="9" name="TextBox 8">
            <a:extLst>
              <a:ext uri="{FF2B5EF4-FFF2-40B4-BE49-F238E27FC236}">
                <a16:creationId xmlns:a16="http://schemas.microsoft.com/office/drawing/2014/main" id="{2986CAD7-736C-995F-2B1A-455D4A7E9286}"/>
              </a:ext>
            </a:extLst>
          </p:cNvPr>
          <p:cNvSpPr txBox="1"/>
          <p:nvPr/>
        </p:nvSpPr>
        <p:spPr>
          <a:xfrm>
            <a:off x="5223164" y="2854036"/>
            <a:ext cx="6553199" cy="2062103"/>
          </a:xfrm>
          <a:prstGeom prst="rect">
            <a:avLst/>
          </a:prstGeom>
          <a:noFill/>
        </p:spPr>
        <p:txBody>
          <a:bodyPr wrap="square" rtlCol="0">
            <a:spAutoFit/>
          </a:bodyPr>
          <a:lstStyle/>
          <a:p>
            <a:pPr algn="just"/>
            <a:r>
              <a:rPr lang="en-ZA" sz="3200" dirty="0"/>
              <a:t>“Anyone who wishes to export crops to the EU </a:t>
            </a:r>
            <a:r>
              <a:rPr lang="en-ZA" sz="3200" b="1" dirty="0"/>
              <a:t>will have to adhere to similar</a:t>
            </a:r>
            <a:r>
              <a:rPr lang="en-ZA" sz="3200" dirty="0"/>
              <a:t> input use directives and production system requirements.”</a:t>
            </a:r>
          </a:p>
        </p:txBody>
      </p:sp>
    </p:spTree>
    <p:extLst>
      <p:ext uri="{BB962C8B-B14F-4D97-AF65-F5344CB8AC3E}">
        <p14:creationId xmlns:p14="http://schemas.microsoft.com/office/powerpoint/2010/main" val="2861601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54D45-41F7-302E-ACC3-A59A5D8127B5}"/>
              </a:ext>
            </a:extLst>
          </p:cNvPr>
          <p:cNvPicPr>
            <a:picLocks noChangeAspect="1"/>
          </p:cNvPicPr>
          <p:nvPr/>
        </p:nvPicPr>
        <p:blipFill>
          <a:blip r:embed="rId3"/>
          <a:stretch>
            <a:fillRect/>
          </a:stretch>
        </p:blipFill>
        <p:spPr>
          <a:xfrm>
            <a:off x="10681854" y="279399"/>
            <a:ext cx="1220066" cy="813377"/>
          </a:xfrm>
          <a:prstGeom prst="rect">
            <a:avLst/>
          </a:prstGeom>
        </p:spPr>
      </p:pic>
      <p:sp>
        <p:nvSpPr>
          <p:cNvPr id="6" name="TextBox 5">
            <a:extLst>
              <a:ext uri="{FF2B5EF4-FFF2-40B4-BE49-F238E27FC236}">
                <a16:creationId xmlns:a16="http://schemas.microsoft.com/office/drawing/2014/main" id="{F8F17B4F-1DFA-A586-DFF1-E05A3CA56954}"/>
              </a:ext>
            </a:extLst>
          </p:cNvPr>
          <p:cNvSpPr txBox="1"/>
          <p:nvPr/>
        </p:nvSpPr>
        <p:spPr>
          <a:xfrm>
            <a:off x="498763" y="279399"/>
            <a:ext cx="8631381" cy="707886"/>
          </a:xfrm>
          <a:prstGeom prst="rect">
            <a:avLst/>
          </a:prstGeom>
          <a:noFill/>
        </p:spPr>
        <p:txBody>
          <a:bodyPr wrap="square" rtlCol="0">
            <a:spAutoFit/>
          </a:bodyPr>
          <a:lstStyle/>
          <a:p>
            <a:r>
              <a:rPr lang="en-US" sz="4000" b="1" dirty="0"/>
              <a:t>South African Policies/Legislation</a:t>
            </a:r>
            <a:endParaRPr lang="en-ZA" sz="4000" b="1" dirty="0"/>
          </a:p>
        </p:txBody>
      </p:sp>
    </p:spTree>
    <p:extLst>
      <p:ext uri="{BB962C8B-B14F-4D97-AF65-F5344CB8AC3E}">
        <p14:creationId xmlns:p14="http://schemas.microsoft.com/office/powerpoint/2010/main" val="33579309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73EFF2-0CA2-AB78-C02E-8803A68EB68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821F7FD-1E98-7F57-5C29-1B82FFFBDB0A}"/>
              </a:ext>
            </a:extLst>
          </p:cNvPr>
          <p:cNvPicPr>
            <a:picLocks noChangeAspect="1"/>
          </p:cNvPicPr>
          <p:nvPr/>
        </p:nvPicPr>
        <p:blipFill>
          <a:blip r:embed="rId3"/>
          <a:stretch>
            <a:fillRect/>
          </a:stretch>
        </p:blipFill>
        <p:spPr>
          <a:xfrm>
            <a:off x="-83128" y="987285"/>
            <a:ext cx="7395704" cy="5870715"/>
          </a:xfrm>
          <a:prstGeom prst="rect">
            <a:avLst/>
          </a:prstGeom>
        </p:spPr>
      </p:pic>
      <p:pic>
        <p:nvPicPr>
          <p:cNvPr id="7" name="Picture 6">
            <a:extLst>
              <a:ext uri="{FF2B5EF4-FFF2-40B4-BE49-F238E27FC236}">
                <a16:creationId xmlns:a16="http://schemas.microsoft.com/office/drawing/2014/main" id="{DD08FB96-05EE-89F0-1D10-31003310B2E7}"/>
              </a:ext>
            </a:extLst>
          </p:cNvPr>
          <p:cNvPicPr>
            <a:picLocks noChangeAspect="1"/>
          </p:cNvPicPr>
          <p:nvPr/>
        </p:nvPicPr>
        <p:blipFill>
          <a:blip r:embed="rId4"/>
          <a:stretch>
            <a:fillRect/>
          </a:stretch>
        </p:blipFill>
        <p:spPr>
          <a:xfrm>
            <a:off x="10681854" y="279399"/>
            <a:ext cx="1220066" cy="813377"/>
          </a:xfrm>
          <a:prstGeom prst="rect">
            <a:avLst/>
          </a:prstGeom>
        </p:spPr>
      </p:pic>
      <p:sp>
        <p:nvSpPr>
          <p:cNvPr id="3" name="TextBox 2">
            <a:extLst>
              <a:ext uri="{FF2B5EF4-FFF2-40B4-BE49-F238E27FC236}">
                <a16:creationId xmlns:a16="http://schemas.microsoft.com/office/drawing/2014/main" id="{02C0D5FA-9AE3-8B33-D57D-B896286CD3CF}"/>
              </a:ext>
            </a:extLst>
          </p:cNvPr>
          <p:cNvSpPr txBox="1"/>
          <p:nvPr/>
        </p:nvSpPr>
        <p:spPr>
          <a:xfrm>
            <a:off x="498763" y="279399"/>
            <a:ext cx="8631381" cy="707886"/>
          </a:xfrm>
          <a:prstGeom prst="rect">
            <a:avLst/>
          </a:prstGeom>
          <a:noFill/>
        </p:spPr>
        <p:txBody>
          <a:bodyPr wrap="square" rtlCol="0">
            <a:spAutoFit/>
          </a:bodyPr>
          <a:lstStyle/>
          <a:p>
            <a:r>
              <a:rPr lang="en-US" sz="4000" b="1" dirty="0"/>
              <a:t>South African Policies/Legislation</a:t>
            </a:r>
            <a:endParaRPr lang="en-ZA" sz="4000" b="1" dirty="0"/>
          </a:p>
        </p:txBody>
      </p:sp>
    </p:spTree>
    <p:extLst>
      <p:ext uri="{BB962C8B-B14F-4D97-AF65-F5344CB8AC3E}">
        <p14:creationId xmlns:p14="http://schemas.microsoft.com/office/powerpoint/2010/main" val="35381780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3CBC01-C2AC-8D58-6AD9-4FD40B41E84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45C60BC-C6C3-1945-7D6D-260DA6D8F047}"/>
              </a:ext>
            </a:extLst>
          </p:cNvPr>
          <p:cNvPicPr>
            <a:picLocks noChangeAspect="1"/>
          </p:cNvPicPr>
          <p:nvPr/>
        </p:nvPicPr>
        <p:blipFill>
          <a:blip r:embed="rId3"/>
          <a:stretch>
            <a:fillRect/>
          </a:stretch>
        </p:blipFill>
        <p:spPr>
          <a:xfrm>
            <a:off x="-83128" y="987285"/>
            <a:ext cx="7395704" cy="5870715"/>
          </a:xfrm>
          <a:prstGeom prst="rect">
            <a:avLst/>
          </a:prstGeom>
        </p:spPr>
      </p:pic>
      <p:pic>
        <p:nvPicPr>
          <p:cNvPr id="7" name="Picture 6">
            <a:extLst>
              <a:ext uri="{FF2B5EF4-FFF2-40B4-BE49-F238E27FC236}">
                <a16:creationId xmlns:a16="http://schemas.microsoft.com/office/drawing/2014/main" id="{021493F0-D8C2-02DD-CAB9-5C84D53F1A76}"/>
              </a:ext>
            </a:extLst>
          </p:cNvPr>
          <p:cNvPicPr>
            <a:picLocks noChangeAspect="1"/>
          </p:cNvPicPr>
          <p:nvPr/>
        </p:nvPicPr>
        <p:blipFill>
          <a:blip r:embed="rId4"/>
          <a:stretch>
            <a:fillRect/>
          </a:stretch>
        </p:blipFill>
        <p:spPr>
          <a:xfrm>
            <a:off x="10681854" y="279399"/>
            <a:ext cx="1220066" cy="813377"/>
          </a:xfrm>
          <a:prstGeom prst="rect">
            <a:avLst/>
          </a:prstGeom>
        </p:spPr>
      </p:pic>
      <p:sp>
        <p:nvSpPr>
          <p:cNvPr id="3" name="TextBox 2">
            <a:extLst>
              <a:ext uri="{FF2B5EF4-FFF2-40B4-BE49-F238E27FC236}">
                <a16:creationId xmlns:a16="http://schemas.microsoft.com/office/drawing/2014/main" id="{6A476B5E-0B1C-872D-EA78-C394D3D72878}"/>
              </a:ext>
            </a:extLst>
          </p:cNvPr>
          <p:cNvSpPr txBox="1"/>
          <p:nvPr/>
        </p:nvSpPr>
        <p:spPr>
          <a:xfrm>
            <a:off x="498763" y="279399"/>
            <a:ext cx="8631381" cy="707886"/>
          </a:xfrm>
          <a:prstGeom prst="rect">
            <a:avLst/>
          </a:prstGeom>
          <a:noFill/>
        </p:spPr>
        <p:txBody>
          <a:bodyPr wrap="square" rtlCol="0">
            <a:spAutoFit/>
          </a:bodyPr>
          <a:lstStyle/>
          <a:p>
            <a:r>
              <a:rPr lang="en-US" sz="4000" b="1" dirty="0"/>
              <a:t>South African Policies/Legislation</a:t>
            </a:r>
            <a:endParaRPr lang="en-ZA" sz="4000" b="1" dirty="0"/>
          </a:p>
        </p:txBody>
      </p:sp>
      <p:sp>
        <p:nvSpPr>
          <p:cNvPr id="6" name="TextBox 5">
            <a:extLst>
              <a:ext uri="{FF2B5EF4-FFF2-40B4-BE49-F238E27FC236}">
                <a16:creationId xmlns:a16="http://schemas.microsoft.com/office/drawing/2014/main" id="{8C5C2611-76AE-73E3-7DEE-94C38A786A84}"/>
              </a:ext>
            </a:extLst>
          </p:cNvPr>
          <p:cNvSpPr txBox="1"/>
          <p:nvPr/>
        </p:nvSpPr>
        <p:spPr>
          <a:xfrm>
            <a:off x="7576246" y="2898109"/>
            <a:ext cx="3715641" cy="1446550"/>
          </a:xfrm>
          <a:prstGeom prst="rect">
            <a:avLst/>
          </a:prstGeom>
          <a:solidFill>
            <a:schemeClr val="accent4">
              <a:lumMod val="20000"/>
              <a:lumOff val="80000"/>
            </a:schemeClr>
          </a:solidFill>
        </p:spPr>
        <p:txBody>
          <a:bodyPr wrap="square">
            <a:spAutoFit/>
          </a:bodyPr>
          <a:lstStyle/>
          <a:p>
            <a:pPr algn="ctr"/>
            <a:endParaRPr lang="en-ZA" sz="800" b="1" dirty="0">
              <a:latin typeface="Arial Narrow" panose="020B0606020202030204" pitchFamily="34" charset="0"/>
            </a:endParaRPr>
          </a:p>
          <a:p>
            <a:pPr algn="ctr"/>
            <a:r>
              <a:rPr lang="en-ZA" sz="3600" b="1" dirty="0">
                <a:latin typeface="Arial Narrow" panose="020B0606020202030204" pitchFamily="34" charset="0"/>
              </a:rPr>
              <a:t>The "Label is Law“</a:t>
            </a:r>
          </a:p>
          <a:p>
            <a:pPr algn="ctr"/>
            <a:r>
              <a:rPr lang="en-ZA" sz="3600" b="1" dirty="0">
                <a:latin typeface="Arial Narrow" panose="020B0606020202030204" pitchFamily="34" charset="0"/>
              </a:rPr>
              <a:t>Rule</a:t>
            </a:r>
          </a:p>
          <a:p>
            <a:pPr algn="ctr"/>
            <a:endParaRPr lang="en-ZA" sz="800" b="1" dirty="0">
              <a:latin typeface="Arial Narrow" panose="020B0606020202030204" pitchFamily="34" charset="0"/>
            </a:endParaRPr>
          </a:p>
        </p:txBody>
      </p:sp>
    </p:spTree>
    <p:extLst>
      <p:ext uri="{BB962C8B-B14F-4D97-AF65-F5344CB8AC3E}">
        <p14:creationId xmlns:p14="http://schemas.microsoft.com/office/powerpoint/2010/main" val="3520456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6AA85E-EBB9-8351-EC3A-F93EFBC6F015}"/>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C72050C-3769-4EDD-718F-4BD056C8BE79}"/>
              </a:ext>
            </a:extLst>
          </p:cNvPr>
          <p:cNvPicPr>
            <a:picLocks noChangeAspect="1"/>
          </p:cNvPicPr>
          <p:nvPr/>
        </p:nvPicPr>
        <p:blipFill>
          <a:blip r:embed="rId3"/>
          <a:stretch>
            <a:fillRect/>
          </a:stretch>
        </p:blipFill>
        <p:spPr>
          <a:xfrm>
            <a:off x="10681854" y="279399"/>
            <a:ext cx="1220066" cy="813377"/>
          </a:xfrm>
          <a:prstGeom prst="rect">
            <a:avLst/>
          </a:prstGeom>
        </p:spPr>
      </p:pic>
      <p:sp>
        <p:nvSpPr>
          <p:cNvPr id="3" name="TextBox 2">
            <a:extLst>
              <a:ext uri="{FF2B5EF4-FFF2-40B4-BE49-F238E27FC236}">
                <a16:creationId xmlns:a16="http://schemas.microsoft.com/office/drawing/2014/main" id="{12F5D66E-445D-D48E-5936-661562D4AF0C}"/>
              </a:ext>
            </a:extLst>
          </p:cNvPr>
          <p:cNvSpPr txBox="1"/>
          <p:nvPr/>
        </p:nvSpPr>
        <p:spPr>
          <a:xfrm>
            <a:off x="498763" y="279399"/>
            <a:ext cx="8631381" cy="707886"/>
          </a:xfrm>
          <a:prstGeom prst="rect">
            <a:avLst/>
          </a:prstGeom>
          <a:noFill/>
        </p:spPr>
        <p:txBody>
          <a:bodyPr wrap="square" rtlCol="0">
            <a:spAutoFit/>
          </a:bodyPr>
          <a:lstStyle/>
          <a:p>
            <a:r>
              <a:rPr lang="en-US" sz="4000" b="1" dirty="0"/>
              <a:t>South African Policies/Legislation</a:t>
            </a:r>
            <a:endParaRPr lang="en-ZA" sz="4000" b="1" dirty="0"/>
          </a:p>
        </p:txBody>
      </p:sp>
      <p:sp>
        <p:nvSpPr>
          <p:cNvPr id="4" name="TextBox 3">
            <a:extLst>
              <a:ext uri="{FF2B5EF4-FFF2-40B4-BE49-F238E27FC236}">
                <a16:creationId xmlns:a16="http://schemas.microsoft.com/office/drawing/2014/main" id="{0C76EE88-E63B-54D5-77E5-BB118C1962D8}"/>
              </a:ext>
            </a:extLst>
          </p:cNvPr>
          <p:cNvSpPr txBox="1"/>
          <p:nvPr/>
        </p:nvSpPr>
        <p:spPr>
          <a:xfrm>
            <a:off x="249380" y="1216830"/>
            <a:ext cx="11942620" cy="954107"/>
          </a:xfrm>
          <a:prstGeom prst="rect">
            <a:avLst/>
          </a:prstGeom>
          <a:noFill/>
        </p:spPr>
        <p:txBody>
          <a:bodyPr wrap="square">
            <a:spAutoFit/>
          </a:bodyPr>
          <a:lstStyle/>
          <a:p>
            <a:r>
              <a:rPr lang="en-ZA" sz="2800" b="1" dirty="0"/>
              <a:t>Preservation and Development of Agricultural Land Act (PDAL) </a:t>
            </a:r>
          </a:p>
          <a:p>
            <a:r>
              <a:rPr lang="en-ZA" sz="2800" b="1" dirty="0"/>
              <a:t>Act of 2025</a:t>
            </a:r>
          </a:p>
        </p:txBody>
      </p:sp>
      <p:sp>
        <p:nvSpPr>
          <p:cNvPr id="11" name="TextBox 10">
            <a:extLst>
              <a:ext uri="{FF2B5EF4-FFF2-40B4-BE49-F238E27FC236}">
                <a16:creationId xmlns:a16="http://schemas.microsoft.com/office/drawing/2014/main" id="{07AEE2AE-744B-25D5-571C-69F43CA28965}"/>
              </a:ext>
            </a:extLst>
          </p:cNvPr>
          <p:cNvSpPr txBox="1"/>
          <p:nvPr/>
        </p:nvSpPr>
        <p:spPr>
          <a:xfrm>
            <a:off x="249380" y="2983238"/>
            <a:ext cx="9864438" cy="954107"/>
          </a:xfrm>
          <a:prstGeom prst="rect">
            <a:avLst/>
          </a:prstGeom>
          <a:noFill/>
        </p:spPr>
        <p:txBody>
          <a:bodyPr wrap="square">
            <a:spAutoFit/>
          </a:bodyPr>
          <a:lstStyle/>
          <a:p>
            <a:r>
              <a:rPr lang="en-ZA" sz="2800" b="1" dirty="0"/>
              <a:t>National Environmental Management Act (NEMA) </a:t>
            </a:r>
          </a:p>
          <a:p>
            <a:r>
              <a:rPr lang="en-ZA" sz="2800" b="1" dirty="0"/>
              <a:t>Act 107 of 1998</a:t>
            </a:r>
          </a:p>
        </p:txBody>
      </p:sp>
      <p:sp>
        <p:nvSpPr>
          <p:cNvPr id="12" name="TextBox 11">
            <a:extLst>
              <a:ext uri="{FF2B5EF4-FFF2-40B4-BE49-F238E27FC236}">
                <a16:creationId xmlns:a16="http://schemas.microsoft.com/office/drawing/2014/main" id="{C9DB8895-E3FC-05B1-2925-288E72158B9C}"/>
              </a:ext>
            </a:extLst>
          </p:cNvPr>
          <p:cNvSpPr txBox="1"/>
          <p:nvPr/>
        </p:nvSpPr>
        <p:spPr>
          <a:xfrm>
            <a:off x="360218" y="2088073"/>
            <a:ext cx="11084501" cy="830997"/>
          </a:xfrm>
          <a:prstGeom prst="rect">
            <a:avLst/>
          </a:prstGeom>
          <a:noFill/>
        </p:spPr>
        <p:txBody>
          <a:bodyPr wrap="square" rtlCol="0">
            <a:spAutoFit/>
          </a:bodyPr>
          <a:lstStyle/>
          <a:p>
            <a:pPr marL="285750" indent="-285750">
              <a:buFont typeface="Arial" panose="020B0604020202020204" pitchFamily="34" charset="0"/>
              <a:buChar char="•"/>
            </a:pPr>
            <a:r>
              <a:rPr lang="en-ZA" sz="2400" dirty="0"/>
              <a:t>Soil conservation</a:t>
            </a:r>
          </a:p>
          <a:p>
            <a:pPr marL="285750" indent="-285750">
              <a:buFont typeface="Arial" panose="020B0604020202020204" pitchFamily="34" charset="0"/>
              <a:buChar char="•"/>
            </a:pPr>
            <a:r>
              <a:rPr lang="en-ZA" sz="2400" dirty="0"/>
              <a:t>Promotes organic over chemical fertilisers</a:t>
            </a:r>
          </a:p>
        </p:txBody>
      </p:sp>
      <p:sp>
        <p:nvSpPr>
          <p:cNvPr id="14" name="TextBox 13">
            <a:extLst>
              <a:ext uri="{FF2B5EF4-FFF2-40B4-BE49-F238E27FC236}">
                <a16:creationId xmlns:a16="http://schemas.microsoft.com/office/drawing/2014/main" id="{21246DFE-6C76-2F23-D6B8-F7D50F0DA665}"/>
              </a:ext>
            </a:extLst>
          </p:cNvPr>
          <p:cNvSpPr txBox="1"/>
          <p:nvPr/>
        </p:nvSpPr>
        <p:spPr>
          <a:xfrm>
            <a:off x="360218" y="3918649"/>
            <a:ext cx="11084501" cy="830997"/>
          </a:xfrm>
          <a:prstGeom prst="rect">
            <a:avLst/>
          </a:prstGeom>
          <a:noFill/>
        </p:spPr>
        <p:txBody>
          <a:bodyPr wrap="square" rtlCol="0">
            <a:spAutoFit/>
          </a:bodyPr>
          <a:lstStyle/>
          <a:p>
            <a:pPr marL="285750" indent="-285750">
              <a:buFont typeface="Arial" panose="020B0604020202020204" pitchFamily="34" charset="0"/>
              <a:buChar char="•"/>
            </a:pPr>
            <a:r>
              <a:rPr lang="en-ZA" sz="2400" dirty="0"/>
              <a:t>Protection of ecosystems</a:t>
            </a:r>
          </a:p>
          <a:p>
            <a:pPr marL="285750" indent="-285750">
              <a:buFont typeface="Arial" panose="020B0604020202020204" pitchFamily="34" charset="0"/>
              <a:buChar char="•"/>
            </a:pPr>
            <a:r>
              <a:rPr lang="en-ZA" sz="2400" dirty="0"/>
              <a:t>“Polluter Pays Principle”</a:t>
            </a:r>
          </a:p>
        </p:txBody>
      </p:sp>
    </p:spTree>
    <p:extLst>
      <p:ext uri="{BB962C8B-B14F-4D97-AF65-F5344CB8AC3E}">
        <p14:creationId xmlns:p14="http://schemas.microsoft.com/office/powerpoint/2010/main" val="22291287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54A3B5-41D8-F268-353A-C597A805561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526DAF9-1C1A-A6D7-5B55-C6A9E40A7BC1}"/>
              </a:ext>
            </a:extLst>
          </p:cNvPr>
          <p:cNvPicPr>
            <a:picLocks noChangeAspect="1"/>
          </p:cNvPicPr>
          <p:nvPr/>
        </p:nvPicPr>
        <p:blipFill>
          <a:blip r:embed="rId3"/>
          <a:stretch>
            <a:fillRect/>
          </a:stretch>
        </p:blipFill>
        <p:spPr>
          <a:xfrm>
            <a:off x="10681854" y="279399"/>
            <a:ext cx="1220066" cy="813377"/>
          </a:xfrm>
          <a:prstGeom prst="rect">
            <a:avLst/>
          </a:prstGeom>
        </p:spPr>
      </p:pic>
      <p:sp>
        <p:nvSpPr>
          <p:cNvPr id="3" name="TextBox 2">
            <a:extLst>
              <a:ext uri="{FF2B5EF4-FFF2-40B4-BE49-F238E27FC236}">
                <a16:creationId xmlns:a16="http://schemas.microsoft.com/office/drawing/2014/main" id="{54234188-6C9D-25EA-0B2A-B0D7889C8138}"/>
              </a:ext>
            </a:extLst>
          </p:cNvPr>
          <p:cNvSpPr txBox="1"/>
          <p:nvPr/>
        </p:nvSpPr>
        <p:spPr>
          <a:xfrm>
            <a:off x="498763" y="279399"/>
            <a:ext cx="8631381" cy="707886"/>
          </a:xfrm>
          <a:prstGeom prst="rect">
            <a:avLst/>
          </a:prstGeom>
          <a:noFill/>
        </p:spPr>
        <p:txBody>
          <a:bodyPr wrap="square" rtlCol="0">
            <a:spAutoFit/>
          </a:bodyPr>
          <a:lstStyle/>
          <a:p>
            <a:r>
              <a:rPr lang="en-US" sz="4000" b="1" dirty="0"/>
              <a:t>South African Policies/Legislation</a:t>
            </a:r>
            <a:endParaRPr lang="en-ZA" sz="4000" b="1" dirty="0"/>
          </a:p>
        </p:txBody>
      </p:sp>
      <p:sp>
        <p:nvSpPr>
          <p:cNvPr id="4" name="TextBox 3">
            <a:extLst>
              <a:ext uri="{FF2B5EF4-FFF2-40B4-BE49-F238E27FC236}">
                <a16:creationId xmlns:a16="http://schemas.microsoft.com/office/drawing/2014/main" id="{552E0893-56E1-A9ED-2173-FD87AFFC336C}"/>
              </a:ext>
            </a:extLst>
          </p:cNvPr>
          <p:cNvSpPr txBox="1"/>
          <p:nvPr/>
        </p:nvSpPr>
        <p:spPr>
          <a:xfrm>
            <a:off x="249380" y="1216830"/>
            <a:ext cx="11942620" cy="954107"/>
          </a:xfrm>
          <a:prstGeom prst="rect">
            <a:avLst/>
          </a:prstGeom>
          <a:noFill/>
        </p:spPr>
        <p:txBody>
          <a:bodyPr wrap="square">
            <a:spAutoFit/>
          </a:bodyPr>
          <a:lstStyle/>
          <a:p>
            <a:r>
              <a:rPr lang="en-ZA" sz="2800" b="1" dirty="0">
                <a:solidFill>
                  <a:schemeClr val="bg1">
                    <a:lumMod val="50000"/>
                  </a:schemeClr>
                </a:solidFill>
              </a:rPr>
              <a:t>Preservation and Development of Agricultural Land Act (PDAL) </a:t>
            </a:r>
          </a:p>
          <a:p>
            <a:r>
              <a:rPr lang="en-ZA" sz="2800" b="1" dirty="0">
                <a:solidFill>
                  <a:schemeClr val="bg1">
                    <a:lumMod val="50000"/>
                  </a:schemeClr>
                </a:solidFill>
              </a:rPr>
              <a:t>Act of 2025</a:t>
            </a:r>
          </a:p>
        </p:txBody>
      </p:sp>
      <p:sp>
        <p:nvSpPr>
          <p:cNvPr id="11" name="TextBox 10">
            <a:extLst>
              <a:ext uri="{FF2B5EF4-FFF2-40B4-BE49-F238E27FC236}">
                <a16:creationId xmlns:a16="http://schemas.microsoft.com/office/drawing/2014/main" id="{0023BDC9-A17E-855F-FCAD-77EC9154719B}"/>
              </a:ext>
            </a:extLst>
          </p:cNvPr>
          <p:cNvSpPr txBox="1"/>
          <p:nvPr/>
        </p:nvSpPr>
        <p:spPr>
          <a:xfrm>
            <a:off x="249380" y="2983238"/>
            <a:ext cx="9864438" cy="954107"/>
          </a:xfrm>
          <a:prstGeom prst="rect">
            <a:avLst/>
          </a:prstGeom>
          <a:noFill/>
        </p:spPr>
        <p:txBody>
          <a:bodyPr wrap="square">
            <a:spAutoFit/>
          </a:bodyPr>
          <a:lstStyle/>
          <a:p>
            <a:r>
              <a:rPr lang="en-ZA" sz="2800" b="1" dirty="0">
                <a:solidFill>
                  <a:schemeClr val="bg1">
                    <a:lumMod val="50000"/>
                  </a:schemeClr>
                </a:solidFill>
              </a:rPr>
              <a:t>National Environmental Management Act (NEMA) </a:t>
            </a:r>
          </a:p>
          <a:p>
            <a:r>
              <a:rPr lang="en-ZA" sz="2800" b="1" dirty="0">
                <a:solidFill>
                  <a:schemeClr val="bg1">
                    <a:lumMod val="50000"/>
                  </a:schemeClr>
                </a:solidFill>
              </a:rPr>
              <a:t>Act 107 of 1998</a:t>
            </a:r>
          </a:p>
        </p:txBody>
      </p:sp>
      <p:sp>
        <p:nvSpPr>
          <p:cNvPr id="12" name="TextBox 11">
            <a:extLst>
              <a:ext uri="{FF2B5EF4-FFF2-40B4-BE49-F238E27FC236}">
                <a16:creationId xmlns:a16="http://schemas.microsoft.com/office/drawing/2014/main" id="{1336DBA5-F735-E7BC-DC79-EA68EBFC8C5D}"/>
              </a:ext>
            </a:extLst>
          </p:cNvPr>
          <p:cNvSpPr txBox="1"/>
          <p:nvPr/>
        </p:nvSpPr>
        <p:spPr>
          <a:xfrm>
            <a:off x="360218" y="2088073"/>
            <a:ext cx="11084501" cy="830997"/>
          </a:xfrm>
          <a:prstGeom prst="rect">
            <a:avLst/>
          </a:prstGeom>
          <a:noFill/>
        </p:spPr>
        <p:txBody>
          <a:bodyPr wrap="square" rtlCol="0">
            <a:spAutoFit/>
          </a:bodyPr>
          <a:lstStyle/>
          <a:p>
            <a:pPr marL="285750" indent="-285750">
              <a:buFont typeface="Arial" panose="020B0604020202020204" pitchFamily="34" charset="0"/>
              <a:buChar char="•"/>
            </a:pPr>
            <a:r>
              <a:rPr lang="en-ZA" sz="2400" dirty="0">
                <a:solidFill>
                  <a:schemeClr val="bg1">
                    <a:lumMod val="50000"/>
                  </a:schemeClr>
                </a:solidFill>
              </a:rPr>
              <a:t>Soil conservation</a:t>
            </a:r>
          </a:p>
          <a:p>
            <a:pPr marL="285750" indent="-285750">
              <a:buFont typeface="Arial" panose="020B0604020202020204" pitchFamily="34" charset="0"/>
              <a:buChar char="•"/>
            </a:pPr>
            <a:r>
              <a:rPr lang="en-ZA" sz="2400" dirty="0">
                <a:solidFill>
                  <a:schemeClr val="bg1">
                    <a:lumMod val="50000"/>
                  </a:schemeClr>
                </a:solidFill>
              </a:rPr>
              <a:t>Promotes organic over chemical fertilisers</a:t>
            </a:r>
          </a:p>
        </p:txBody>
      </p:sp>
      <p:sp>
        <p:nvSpPr>
          <p:cNvPr id="14" name="TextBox 13">
            <a:extLst>
              <a:ext uri="{FF2B5EF4-FFF2-40B4-BE49-F238E27FC236}">
                <a16:creationId xmlns:a16="http://schemas.microsoft.com/office/drawing/2014/main" id="{FFA14B8F-D9D9-3BA5-0A49-18591476A59E}"/>
              </a:ext>
            </a:extLst>
          </p:cNvPr>
          <p:cNvSpPr txBox="1"/>
          <p:nvPr/>
        </p:nvSpPr>
        <p:spPr>
          <a:xfrm>
            <a:off x="360218" y="3918649"/>
            <a:ext cx="11084501" cy="830997"/>
          </a:xfrm>
          <a:prstGeom prst="rect">
            <a:avLst/>
          </a:prstGeom>
          <a:noFill/>
        </p:spPr>
        <p:txBody>
          <a:bodyPr wrap="square" rtlCol="0">
            <a:spAutoFit/>
          </a:bodyPr>
          <a:lstStyle/>
          <a:p>
            <a:pPr marL="285750" indent="-285750">
              <a:buFont typeface="Arial" panose="020B0604020202020204" pitchFamily="34" charset="0"/>
              <a:buChar char="•"/>
            </a:pPr>
            <a:r>
              <a:rPr lang="en-ZA" sz="2400" dirty="0">
                <a:solidFill>
                  <a:schemeClr val="bg1">
                    <a:lumMod val="50000"/>
                  </a:schemeClr>
                </a:solidFill>
              </a:rPr>
              <a:t>Protection of ecosystems</a:t>
            </a:r>
          </a:p>
          <a:p>
            <a:pPr marL="285750" indent="-285750">
              <a:buFont typeface="Arial" panose="020B0604020202020204" pitchFamily="34" charset="0"/>
              <a:buChar char="•"/>
            </a:pPr>
            <a:r>
              <a:rPr lang="en-ZA" sz="2400" dirty="0">
                <a:solidFill>
                  <a:schemeClr val="bg1">
                    <a:lumMod val="50000"/>
                  </a:schemeClr>
                </a:solidFill>
              </a:rPr>
              <a:t>“Polluter Pays Principle”</a:t>
            </a:r>
          </a:p>
        </p:txBody>
      </p:sp>
      <p:sp>
        <p:nvSpPr>
          <p:cNvPr id="5" name="TextBox 4">
            <a:extLst>
              <a:ext uri="{FF2B5EF4-FFF2-40B4-BE49-F238E27FC236}">
                <a16:creationId xmlns:a16="http://schemas.microsoft.com/office/drawing/2014/main" id="{DB224734-A9F6-0B44-8882-4ABFA63E1ECE}"/>
              </a:ext>
            </a:extLst>
          </p:cNvPr>
          <p:cNvSpPr txBox="1"/>
          <p:nvPr/>
        </p:nvSpPr>
        <p:spPr>
          <a:xfrm>
            <a:off x="360218" y="4872756"/>
            <a:ext cx="6096000" cy="954107"/>
          </a:xfrm>
          <a:prstGeom prst="rect">
            <a:avLst/>
          </a:prstGeom>
          <a:noFill/>
        </p:spPr>
        <p:txBody>
          <a:bodyPr wrap="square">
            <a:spAutoFit/>
          </a:bodyPr>
          <a:lstStyle/>
          <a:p>
            <a:r>
              <a:rPr lang="en-ZA" sz="2800" b="1" dirty="0"/>
              <a:t>National Water Act</a:t>
            </a:r>
          </a:p>
          <a:p>
            <a:r>
              <a:rPr lang="en-ZA" sz="2800" b="1" dirty="0"/>
              <a:t>Act 36 of 1998</a:t>
            </a:r>
          </a:p>
        </p:txBody>
      </p:sp>
      <p:sp>
        <p:nvSpPr>
          <p:cNvPr id="8" name="TextBox 7">
            <a:extLst>
              <a:ext uri="{FF2B5EF4-FFF2-40B4-BE49-F238E27FC236}">
                <a16:creationId xmlns:a16="http://schemas.microsoft.com/office/drawing/2014/main" id="{E195D1EC-54AE-47FE-239B-3E715AA378EA}"/>
              </a:ext>
            </a:extLst>
          </p:cNvPr>
          <p:cNvSpPr txBox="1"/>
          <p:nvPr/>
        </p:nvSpPr>
        <p:spPr>
          <a:xfrm>
            <a:off x="360217" y="5685057"/>
            <a:ext cx="11084501" cy="830997"/>
          </a:xfrm>
          <a:prstGeom prst="rect">
            <a:avLst/>
          </a:prstGeom>
          <a:noFill/>
        </p:spPr>
        <p:txBody>
          <a:bodyPr wrap="square" rtlCol="0">
            <a:spAutoFit/>
          </a:bodyPr>
          <a:lstStyle/>
          <a:p>
            <a:pPr marL="285750" indent="-285750">
              <a:buFont typeface="Arial" panose="020B0604020202020204" pitchFamily="34" charset="0"/>
              <a:buChar char="•"/>
            </a:pPr>
            <a:r>
              <a:rPr lang="en-ZA" sz="2400" dirty="0"/>
              <a:t>Limits discharge into rivers</a:t>
            </a:r>
          </a:p>
          <a:p>
            <a:pPr marL="285750" indent="-285750">
              <a:buFont typeface="Arial" panose="020B0604020202020204" pitchFamily="34" charset="0"/>
              <a:buChar char="•"/>
            </a:pPr>
            <a:r>
              <a:rPr lang="en-ZA" sz="2400" dirty="0"/>
              <a:t>Controls pollution of water sources</a:t>
            </a:r>
          </a:p>
        </p:txBody>
      </p:sp>
    </p:spTree>
    <p:extLst>
      <p:ext uri="{BB962C8B-B14F-4D97-AF65-F5344CB8AC3E}">
        <p14:creationId xmlns:p14="http://schemas.microsoft.com/office/powerpoint/2010/main" val="3892328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325D8FA-3B14-94CA-3D7A-C07725B13B7A}"/>
              </a:ext>
            </a:extLst>
          </p:cNvPr>
          <p:cNvSpPr txBox="1"/>
          <p:nvPr/>
        </p:nvSpPr>
        <p:spPr>
          <a:xfrm>
            <a:off x="457200" y="404152"/>
            <a:ext cx="6096000" cy="954107"/>
          </a:xfrm>
          <a:prstGeom prst="rect">
            <a:avLst/>
          </a:prstGeom>
          <a:noFill/>
        </p:spPr>
        <p:txBody>
          <a:bodyPr wrap="square">
            <a:spAutoFit/>
          </a:bodyPr>
          <a:lstStyle/>
          <a:p>
            <a:r>
              <a:rPr lang="en-ZA" sz="2800" b="1" dirty="0"/>
              <a:t>Natural Scientific Professions Act</a:t>
            </a:r>
          </a:p>
          <a:p>
            <a:r>
              <a:rPr lang="en-ZA" sz="2800" b="1" dirty="0"/>
              <a:t>Act No. 27 of 2003 </a:t>
            </a:r>
          </a:p>
        </p:txBody>
      </p:sp>
      <p:pic>
        <p:nvPicPr>
          <p:cNvPr id="7" name="Picture 6">
            <a:extLst>
              <a:ext uri="{FF2B5EF4-FFF2-40B4-BE49-F238E27FC236}">
                <a16:creationId xmlns:a16="http://schemas.microsoft.com/office/drawing/2014/main" id="{41359C4C-1889-D2DD-23CF-6D1CB6C3E9B3}"/>
              </a:ext>
            </a:extLst>
          </p:cNvPr>
          <p:cNvPicPr>
            <a:picLocks noChangeAspect="1"/>
          </p:cNvPicPr>
          <p:nvPr/>
        </p:nvPicPr>
        <p:blipFill>
          <a:blip r:embed="rId3"/>
          <a:stretch>
            <a:fillRect/>
          </a:stretch>
        </p:blipFill>
        <p:spPr>
          <a:xfrm>
            <a:off x="10681854" y="279399"/>
            <a:ext cx="1220066" cy="813377"/>
          </a:xfrm>
          <a:prstGeom prst="rect">
            <a:avLst/>
          </a:prstGeom>
        </p:spPr>
      </p:pic>
      <p:sp>
        <p:nvSpPr>
          <p:cNvPr id="9" name="TextBox 8">
            <a:extLst>
              <a:ext uri="{FF2B5EF4-FFF2-40B4-BE49-F238E27FC236}">
                <a16:creationId xmlns:a16="http://schemas.microsoft.com/office/drawing/2014/main" id="{E898A788-6AC7-4730-1E5B-AD721A6336F4}"/>
              </a:ext>
            </a:extLst>
          </p:cNvPr>
          <p:cNvSpPr txBox="1"/>
          <p:nvPr/>
        </p:nvSpPr>
        <p:spPr>
          <a:xfrm>
            <a:off x="457200" y="1358259"/>
            <a:ext cx="11084501" cy="1200329"/>
          </a:xfrm>
          <a:prstGeom prst="rect">
            <a:avLst/>
          </a:prstGeom>
          <a:noFill/>
        </p:spPr>
        <p:txBody>
          <a:bodyPr wrap="square" rtlCol="0">
            <a:spAutoFit/>
          </a:bodyPr>
          <a:lstStyle/>
          <a:p>
            <a:pPr marL="285750" indent="-285750">
              <a:buFont typeface="Arial" panose="020B0604020202020204" pitchFamily="34" charset="0"/>
              <a:buChar char="•"/>
            </a:pPr>
            <a:r>
              <a:rPr lang="en-ZA" sz="2400" dirty="0"/>
              <a:t>Governs SACNASP </a:t>
            </a:r>
          </a:p>
          <a:p>
            <a:pPr marL="285750" indent="-285750">
              <a:buFont typeface="Arial" panose="020B0604020202020204" pitchFamily="34" charset="0"/>
              <a:buChar char="•"/>
            </a:pPr>
            <a:r>
              <a:rPr lang="en-ZA" sz="2400" dirty="0"/>
              <a:t>SACNASP regulates and oversees</a:t>
            </a:r>
          </a:p>
          <a:p>
            <a:pPr marL="285750" indent="-285750">
              <a:buFont typeface="Arial" panose="020B0604020202020204" pitchFamily="34" charset="0"/>
              <a:buChar char="•"/>
            </a:pPr>
            <a:r>
              <a:rPr lang="en-ZA" sz="2400" dirty="0"/>
              <a:t>Must be registered with SACNASP</a:t>
            </a:r>
          </a:p>
        </p:txBody>
      </p:sp>
    </p:spTree>
    <p:extLst>
      <p:ext uri="{BB962C8B-B14F-4D97-AF65-F5344CB8AC3E}">
        <p14:creationId xmlns:p14="http://schemas.microsoft.com/office/powerpoint/2010/main" val="31201189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51B67-7AD3-C84D-BADE-75E56C70780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945E5A4-9C59-1514-C9E0-79D8F995B42D}"/>
              </a:ext>
            </a:extLst>
          </p:cNvPr>
          <p:cNvPicPr>
            <a:picLocks noChangeAspect="1"/>
          </p:cNvPicPr>
          <p:nvPr/>
        </p:nvPicPr>
        <p:blipFill>
          <a:blip r:embed="rId3"/>
          <a:stretch>
            <a:fillRect/>
          </a:stretch>
        </p:blipFill>
        <p:spPr>
          <a:xfrm>
            <a:off x="10681854" y="279399"/>
            <a:ext cx="1220066" cy="813377"/>
          </a:xfrm>
          <a:prstGeom prst="rect">
            <a:avLst/>
          </a:prstGeom>
        </p:spPr>
      </p:pic>
    </p:spTree>
    <p:extLst>
      <p:ext uri="{BB962C8B-B14F-4D97-AF65-F5344CB8AC3E}">
        <p14:creationId xmlns:p14="http://schemas.microsoft.com/office/powerpoint/2010/main" val="2089766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AB343-F2A2-A84B-7665-1B6C229C8075}"/>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39235B5-F4B7-2E5E-A025-7F840DE7BEC9}"/>
              </a:ext>
            </a:extLst>
          </p:cNvPr>
          <p:cNvPicPr>
            <a:picLocks noChangeAspect="1"/>
          </p:cNvPicPr>
          <p:nvPr/>
        </p:nvPicPr>
        <p:blipFill>
          <a:blip r:embed="rId3"/>
          <a:stretch>
            <a:fillRect/>
          </a:stretch>
        </p:blipFill>
        <p:spPr>
          <a:xfrm>
            <a:off x="10681854" y="279399"/>
            <a:ext cx="1220066" cy="813377"/>
          </a:xfrm>
          <a:prstGeom prst="rect">
            <a:avLst/>
          </a:prstGeom>
        </p:spPr>
      </p:pic>
      <p:pic>
        <p:nvPicPr>
          <p:cNvPr id="3" name="Picture 2">
            <a:extLst>
              <a:ext uri="{FF2B5EF4-FFF2-40B4-BE49-F238E27FC236}">
                <a16:creationId xmlns:a16="http://schemas.microsoft.com/office/drawing/2014/main" id="{E819BB1B-C3BA-3DB1-1A4D-DDABC2EB9636}"/>
              </a:ext>
            </a:extLst>
          </p:cNvPr>
          <p:cNvPicPr>
            <a:picLocks noChangeAspect="1"/>
          </p:cNvPicPr>
          <p:nvPr/>
        </p:nvPicPr>
        <p:blipFill>
          <a:blip r:embed="rId4"/>
          <a:stretch>
            <a:fillRect/>
          </a:stretch>
        </p:blipFill>
        <p:spPr>
          <a:xfrm>
            <a:off x="290080" y="306323"/>
            <a:ext cx="4215980" cy="1159619"/>
          </a:xfrm>
          <a:prstGeom prst="rect">
            <a:avLst/>
          </a:prstGeom>
        </p:spPr>
      </p:pic>
    </p:spTree>
    <p:extLst>
      <p:ext uri="{BB962C8B-B14F-4D97-AF65-F5344CB8AC3E}">
        <p14:creationId xmlns:p14="http://schemas.microsoft.com/office/powerpoint/2010/main" val="1872074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55602-0815-9FE5-6C75-5C45DA2E70F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730A3B6-C8A4-22DA-CA96-53EF1E6355F9}"/>
              </a:ext>
            </a:extLst>
          </p:cNvPr>
          <p:cNvPicPr>
            <a:picLocks noChangeAspect="1"/>
          </p:cNvPicPr>
          <p:nvPr/>
        </p:nvPicPr>
        <p:blipFill>
          <a:blip r:embed="rId3"/>
          <a:stretch>
            <a:fillRect/>
          </a:stretch>
        </p:blipFill>
        <p:spPr>
          <a:xfrm>
            <a:off x="10681854" y="279399"/>
            <a:ext cx="1220066" cy="813377"/>
          </a:xfrm>
          <a:prstGeom prst="rect">
            <a:avLst/>
          </a:prstGeom>
        </p:spPr>
      </p:pic>
      <p:pic>
        <p:nvPicPr>
          <p:cNvPr id="3" name="Picture 2">
            <a:extLst>
              <a:ext uri="{FF2B5EF4-FFF2-40B4-BE49-F238E27FC236}">
                <a16:creationId xmlns:a16="http://schemas.microsoft.com/office/drawing/2014/main" id="{C5C42663-4365-64D7-78C6-8D73BF7016BE}"/>
              </a:ext>
            </a:extLst>
          </p:cNvPr>
          <p:cNvPicPr>
            <a:picLocks noChangeAspect="1"/>
          </p:cNvPicPr>
          <p:nvPr/>
        </p:nvPicPr>
        <p:blipFill>
          <a:blip r:embed="rId4"/>
          <a:stretch>
            <a:fillRect/>
          </a:stretch>
        </p:blipFill>
        <p:spPr>
          <a:xfrm>
            <a:off x="290080" y="306323"/>
            <a:ext cx="4215980" cy="1159619"/>
          </a:xfrm>
          <a:prstGeom prst="rect">
            <a:avLst/>
          </a:prstGeom>
        </p:spPr>
      </p:pic>
      <p:sp>
        <p:nvSpPr>
          <p:cNvPr id="5" name="TextBox 4">
            <a:extLst>
              <a:ext uri="{FF2B5EF4-FFF2-40B4-BE49-F238E27FC236}">
                <a16:creationId xmlns:a16="http://schemas.microsoft.com/office/drawing/2014/main" id="{4EE1B4BC-02C9-71E8-9871-09AF993F182F}"/>
              </a:ext>
            </a:extLst>
          </p:cNvPr>
          <p:cNvSpPr txBox="1"/>
          <p:nvPr/>
        </p:nvSpPr>
        <p:spPr>
          <a:xfrm>
            <a:off x="623908" y="1899473"/>
            <a:ext cx="10871406" cy="1384995"/>
          </a:xfrm>
          <a:prstGeom prst="rect">
            <a:avLst/>
          </a:prstGeom>
          <a:noFill/>
        </p:spPr>
        <p:txBody>
          <a:bodyPr wrap="square">
            <a:spAutoFit/>
          </a:bodyPr>
          <a:lstStyle/>
          <a:p>
            <a:pPr algn="l">
              <a:buNone/>
            </a:pPr>
            <a:r>
              <a:rPr lang="en-ZA" sz="2800" b="1" i="0" dirty="0">
                <a:solidFill>
                  <a:srgbClr val="275E42"/>
                </a:solidFill>
                <a:effectLst/>
              </a:rPr>
              <a:t>Mission</a:t>
            </a:r>
          </a:p>
          <a:p>
            <a:pPr algn="just">
              <a:buNone/>
            </a:pPr>
            <a:r>
              <a:rPr lang="en-ZA" sz="2800" b="0" i="0" dirty="0">
                <a:solidFill>
                  <a:srgbClr val="7A7A7A"/>
                </a:solidFill>
                <a:effectLst/>
              </a:rPr>
              <a:t>To provide a credible platform to promote the </a:t>
            </a:r>
            <a:r>
              <a:rPr lang="en-ZA" sz="2800" b="1" i="0" dirty="0">
                <a:solidFill>
                  <a:srgbClr val="7A7A7A"/>
                </a:solidFill>
                <a:effectLst/>
              </a:rPr>
              <a:t>responsible and sustainable</a:t>
            </a:r>
            <a:r>
              <a:rPr lang="en-ZA" sz="2800" b="0" i="0" dirty="0">
                <a:solidFill>
                  <a:srgbClr val="7A7A7A"/>
                </a:solidFill>
                <a:effectLst/>
              </a:rPr>
              <a:t> use of fertilisers.</a:t>
            </a:r>
          </a:p>
        </p:txBody>
      </p:sp>
    </p:spTree>
    <p:extLst>
      <p:ext uri="{BB962C8B-B14F-4D97-AF65-F5344CB8AC3E}">
        <p14:creationId xmlns:p14="http://schemas.microsoft.com/office/powerpoint/2010/main" val="12578616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6B538-AEF6-DA97-29F2-F446DF7F7F7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46D3FEF-974C-64C2-E767-F7F30D93910A}"/>
              </a:ext>
            </a:extLst>
          </p:cNvPr>
          <p:cNvPicPr>
            <a:picLocks noChangeAspect="1"/>
          </p:cNvPicPr>
          <p:nvPr/>
        </p:nvPicPr>
        <p:blipFill>
          <a:blip r:embed="rId3"/>
          <a:stretch>
            <a:fillRect/>
          </a:stretch>
        </p:blipFill>
        <p:spPr>
          <a:xfrm>
            <a:off x="10681854" y="279399"/>
            <a:ext cx="1220066" cy="813377"/>
          </a:xfrm>
          <a:prstGeom prst="rect">
            <a:avLst/>
          </a:prstGeom>
        </p:spPr>
      </p:pic>
      <p:pic>
        <p:nvPicPr>
          <p:cNvPr id="3" name="Picture 2">
            <a:extLst>
              <a:ext uri="{FF2B5EF4-FFF2-40B4-BE49-F238E27FC236}">
                <a16:creationId xmlns:a16="http://schemas.microsoft.com/office/drawing/2014/main" id="{A078DECA-9C3D-2DB4-0540-087B2503A439}"/>
              </a:ext>
            </a:extLst>
          </p:cNvPr>
          <p:cNvPicPr>
            <a:picLocks noChangeAspect="1"/>
          </p:cNvPicPr>
          <p:nvPr/>
        </p:nvPicPr>
        <p:blipFill>
          <a:blip r:embed="rId4"/>
          <a:stretch>
            <a:fillRect/>
          </a:stretch>
        </p:blipFill>
        <p:spPr>
          <a:xfrm>
            <a:off x="290080" y="306323"/>
            <a:ext cx="4215980" cy="1159619"/>
          </a:xfrm>
          <a:prstGeom prst="rect">
            <a:avLst/>
          </a:prstGeom>
        </p:spPr>
      </p:pic>
      <p:sp>
        <p:nvSpPr>
          <p:cNvPr id="5" name="TextBox 4">
            <a:extLst>
              <a:ext uri="{FF2B5EF4-FFF2-40B4-BE49-F238E27FC236}">
                <a16:creationId xmlns:a16="http://schemas.microsoft.com/office/drawing/2014/main" id="{9F9149C2-22C0-C902-CDBA-87D88F29DA67}"/>
              </a:ext>
            </a:extLst>
          </p:cNvPr>
          <p:cNvSpPr txBox="1"/>
          <p:nvPr/>
        </p:nvSpPr>
        <p:spPr>
          <a:xfrm>
            <a:off x="623908" y="1899473"/>
            <a:ext cx="10871406" cy="1384995"/>
          </a:xfrm>
          <a:prstGeom prst="rect">
            <a:avLst/>
          </a:prstGeom>
          <a:noFill/>
        </p:spPr>
        <p:txBody>
          <a:bodyPr wrap="square">
            <a:spAutoFit/>
          </a:bodyPr>
          <a:lstStyle/>
          <a:p>
            <a:pPr algn="l">
              <a:buNone/>
            </a:pPr>
            <a:r>
              <a:rPr lang="en-ZA" sz="2800" b="1" i="0" dirty="0">
                <a:solidFill>
                  <a:srgbClr val="275E42"/>
                </a:solidFill>
                <a:effectLst/>
              </a:rPr>
              <a:t>Mission</a:t>
            </a:r>
          </a:p>
          <a:p>
            <a:pPr algn="just">
              <a:buNone/>
            </a:pPr>
            <a:r>
              <a:rPr lang="en-ZA" sz="2800" b="0" i="0" dirty="0">
                <a:solidFill>
                  <a:srgbClr val="7A7A7A"/>
                </a:solidFill>
                <a:effectLst/>
              </a:rPr>
              <a:t>To provide a credible platform to promote the </a:t>
            </a:r>
            <a:r>
              <a:rPr lang="en-ZA" sz="2800" b="1" i="0" dirty="0">
                <a:solidFill>
                  <a:srgbClr val="7A7A7A"/>
                </a:solidFill>
                <a:effectLst/>
              </a:rPr>
              <a:t>responsible and sustainable</a:t>
            </a:r>
            <a:r>
              <a:rPr lang="en-ZA" sz="2800" b="0" i="0" dirty="0">
                <a:solidFill>
                  <a:srgbClr val="7A7A7A"/>
                </a:solidFill>
                <a:effectLst/>
              </a:rPr>
              <a:t> use of fertilisers.</a:t>
            </a:r>
          </a:p>
        </p:txBody>
      </p:sp>
      <p:sp>
        <p:nvSpPr>
          <p:cNvPr id="4" name="TextBox 3">
            <a:extLst>
              <a:ext uri="{FF2B5EF4-FFF2-40B4-BE49-F238E27FC236}">
                <a16:creationId xmlns:a16="http://schemas.microsoft.com/office/drawing/2014/main" id="{403EA500-1F4C-D275-F26C-671580F39464}"/>
              </a:ext>
            </a:extLst>
          </p:cNvPr>
          <p:cNvSpPr txBox="1"/>
          <p:nvPr/>
        </p:nvSpPr>
        <p:spPr>
          <a:xfrm>
            <a:off x="638421" y="3848744"/>
            <a:ext cx="10871405" cy="1815882"/>
          </a:xfrm>
          <a:prstGeom prst="rect">
            <a:avLst/>
          </a:prstGeom>
          <a:noFill/>
        </p:spPr>
        <p:txBody>
          <a:bodyPr wrap="square">
            <a:spAutoFit/>
          </a:bodyPr>
          <a:lstStyle/>
          <a:p>
            <a:pPr algn="l">
              <a:buNone/>
            </a:pPr>
            <a:r>
              <a:rPr lang="en-ZA" sz="2800" b="1" i="0" dirty="0">
                <a:solidFill>
                  <a:srgbClr val="275E42"/>
                </a:solidFill>
                <a:effectLst/>
              </a:rPr>
              <a:t>Vision</a:t>
            </a:r>
          </a:p>
          <a:p>
            <a:pPr algn="just">
              <a:buNone/>
            </a:pPr>
            <a:r>
              <a:rPr lang="en-ZA" sz="2800" b="0" i="0" dirty="0">
                <a:solidFill>
                  <a:srgbClr val="7A7A7A"/>
                </a:solidFill>
                <a:effectLst/>
              </a:rPr>
              <a:t>To be the representative voice for the fertiliser industry and as </a:t>
            </a:r>
            <a:r>
              <a:rPr lang="en-ZA" sz="2800" i="0" dirty="0">
                <a:solidFill>
                  <a:srgbClr val="7A7A7A"/>
                </a:solidFill>
                <a:effectLst/>
              </a:rPr>
              <a:t>the stamp of approval </a:t>
            </a:r>
            <a:r>
              <a:rPr lang="en-ZA" sz="2800" b="0" i="0" dirty="0">
                <a:solidFill>
                  <a:srgbClr val="7A7A7A"/>
                </a:solidFill>
                <a:effectLst/>
              </a:rPr>
              <a:t>for </a:t>
            </a:r>
            <a:r>
              <a:rPr lang="en-ZA" sz="2800" b="1" i="0" dirty="0">
                <a:solidFill>
                  <a:srgbClr val="7A7A7A"/>
                </a:solidFill>
                <a:effectLst/>
              </a:rPr>
              <a:t>responsible</a:t>
            </a:r>
            <a:r>
              <a:rPr lang="en-ZA" sz="2800" b="0" i="0" dirty="0">
                <a:solidFill>
                  <a:srgbClr val="7A7A7A"/>
                </a:solidFill>
                <a:effectLst/>
              </a:rPr>
              <a:t> and </a:t>
            </a:r>
            <a:r>
              <a:rPr lang="en-ZA" sz="2800" b="1" i="0" dirty="0">
                <a:solidFill>
                  <a:srgbClr val="7A7A7A"/>
                </a:solidFill>
                <a:effectLst/>
              </a:rPr>
              <a:t>sustainable soil fertility and plant nutrition</a:t>
            </a:r>
            <a:r>
              <a:rPr lang="en-ZA" sz="2800" b="0" i="0" dirty="0">
                <a:solidFill>
                  <a:srgbClr val="7A7A7A"/>
                </a:solidFill>
                <a:effectLst/>
              </a:rPr>
              <a:t> in Southern Africa.</a:t>
            </a:r>
          </a:p>
        </p:txBody>
      </p:sp>
    </p:spTree>
    <p:extLst>
      <p:ext uri="{BB962C8B-B14F-4D97-AF65-F5344CB8AC3E}">
        <p14:creationId xmlns:p14="http://schemas.microsoft.com/office/powerpoint/2010/main" val="16753105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0797D-147D-32A0-6462-50DFFE4835C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5701B7B-0748-E51C-ADAB-7BC2F3D9D4E5}"/>
              </a:ext>
            </a:extLst>
          </p:cNvPr>
          <p:cNvPicPr>
            <a:picLocks noChangeAspect="1"/>
          </p:cNvPicPr>
          <p:nvPr/>
        </p:nvPicPr>
        <p:blipFill>
          <a:blip r:embed="rId3"/>
          <a:stretch>
            <a:fillRect/>
          </a:stretch>
        </p:blipFill>
        <p:spPr>
          <a:xfrm>
            <a:off x="10681854" y="279399"/>
            <a:ext cx="1220066" cy="813377"/>
          </a:xfrm>
          <a:prstGeom prst="rect">
            <a:avLst/>
          </a:prstGeom>
        </p:spPr>
      </p:pic>
      <p:pic>
        <p:nvPicPr>
          <p:cNvPr id="3" name="Picture 2">
            <a:extLst>
              <a:ext uri="{FF2B5EF4-FFF2-40B4-BE49-F238E27FC236}">
                <a16:creationId xmlns:a16="http://schemas.microsoft.com/office/drawing/2014/main" id="{428AD9F5-0F50-8B8B-6EFF-8D4950D6F94E}"/>
              </a:ext>
            </a:extLst>
          </p:cNvPr>
          <p:cNvPicPr>
            <a:picLocks noChangeAspect="1"/>
          </p:cNvPicPr>
          <p:nvPr/>
        </p:nvPicPr>
        <p:blipFill>
          <a:blip r:embed="rId4"/>
          <a:stretch>
            <a:fillRect/>
          </a:stretch>
        </p:blipFill>
        <p:spPr>
          <a:xfrm>
            <a:off x="83817" y="279399"/>
            <a:ext cx="1888780" cy="519515"/>
          </a:xfrm>
          <a:prstGeom prst="rect">
            <a:avLst/>
          </a:prstGeom>
        </p:spPr>
      </p:pic>
      <p:sp>
        <p:nvSpPr>
          <p:cNvPr id="6" name="TextBox 5">
            <a:extLst>
              <a:ext uri="{FF2B5EF4-FFF2-40B4-BE49-F238E27FC236}">
                <a16:creationId xmlns:a16="http://schemas.microsoft.com/office/drawing/2014/main" id="{613728D0-454C-31D4-B968-6EAAE09D50AD}"/>
              </a:ext>
            </a:extLst>
          </p:cNvPr>
          <p:cNvSpPr txBox="1"/>
          <p:nvPr/>
        </p:nvSpPr>
        <p:spPr>
          <a:xfrm>
            <a:off x="2667000" y="933688"/>
            <a:ext cx="6858000" cy="3970318"/>
          </a:xfrm>
          <a:prstGeom prst="rect">
            <a:avLst/>
          </a:prstGeom>
          <a:noFill/>
        </p:spPr>
        <p:txBody>
          <a:bodyPr wrap="square" rtlCol="0">
            <a:spAutoFit/>
          </a:bodyPr>
          <a:lstStyle/>
          <a:p>
            <a:pPr algn="ctr"/>
            <a:r>
              <a:rPr lang="en-US" sz="3600" b="1" dirty="0" err="1"/>
              <a:t>Fertiliser</a:t>
            </a:r>
            <a:r>
              <a:rPr lang="en-US" sz="3600" b="1" dirty="0"/>
              <a:t> Industry</a:t>
            </a:r>
          </a:p>
          <a:p>
            <a:pPr algn="ctr"/>
            <a:endParaRPr lang="en-US" sz="3600" b="1" dirty="0"/>
          </a:p>
          <a:p>
            <a:pPr algn="ctr"/>
            <a:endParaRPr lang="en-US" sz="3600" b="1" dirty="0"/>
          </a:p>
          <a:p>
            <a:pPr algn="ctr"/>
            <a:r>
              <a:rPr lang="en-US" sz="3600" b="1" dirty="0" err="1"/>
              <a:t>Fertiliser</a:t>
            </a:r>
            <a:r>
              <a:rPr lang="en-US" sz="3600" b="1" dirty="0"/>
              <a:t> Market/Farmers</a:t>
            </a:r>
          </a:p>
          <a:p>
            <a:pPr algn="ctr"/>
            <a:endParaRPr lang="en-US" sz="3600" b="1" dirty="0"/>
          </a:p>
          <a:p>
            <a:pPr algn="ctr"/>
            <a:endParaRPr lang="en-US" sz="3600" b="1" dirty="0"/>
          </a:p>
          <a:p>
            <a:pPr algn="ctr"/>
            <a:r>
              <a:rPr lang="en-US" sz="3600" b="1" dirty="0"/>
              <a:t>Consumers of Products</a:t>
            </a:r>
          </a:p>
        </p:txBody>
      </p:sp>
      <p:sp>
        <p:nvSpPr>
          <p:cNvPr id="9" name="Arrow: Down 8">
            <a:extLst>
              <a:ext uri="{FF2B5EF4-FFF2-40B4-BE49-F238E27FC236}">
                <a16:creationId xmlns:a16="http://schemas.microsoft.com/office/drawing/2014/main" id="{FF6918F6-318D-FA18-499E-4FD1B2DED3B4}"/>
              </a:ext>
            </a:extLst>
          </p:cNvPr>
          <p:cNvSpPr/>
          <p:nvPr/>
        </p:nvSpPr>
        <p:spPr>
          <a:xfrm>
            <a:off x="5052060" y="1691640"/>
            <a:ext cx="640080" cy="937260"/>
          </a:xfrm>
          <a:prstGeom prst="downArrow">
            <a:avLst/>
          </a:prstGeom>
          <a:solidFill>
            <a:schemeClr val="accent4">
              <a:lumMod val="60000"/>
              <a:lumOff val="4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Arrow: Down 10">
            <a:extLst>
              <a:ext uri="{FF2B5EF4-FFF2-40B4-BE49-F238E27FC236}">
                <a16:creationId xmlns:a16="http://schemas.microsoft.com/office/drawing/2014/main" id="{228DEC58-C8AD-1212-367F-428BE6328713}"/>
              </a:ext>
            </a:extLst>
          </p:cNvPr>
          <p:cNvSpPr/>
          <p:nvPr/>
        </p:nvSpPr>
        <p:spPr>
          <a:xfrm rot="10800000">
            <a:off x="5067300" y="3341370"/>
            <a:ext cx="640080" cy="937260"/>
          </a:xfrm>
          <a:prstGeom prst="downArrow">
            <a:avLst/>
          </a:prstGeom>
          <a:solidFill>
            <a:schemeClr val="accent3">
              <a:lumMod val="40000"/>
              <a:lumOff val="60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Arrow: Curved Right 12">
            <a:extLst>
              <a:ext uri="{FF2B5EF4-FFF2-40B4-BE49-F238E27FC236}">
                <a16:creationId xmlns:a16="http://schemas.microsoft.com/office/drawing/2014/main" id="{0FEC3295-E6F6-1491-1F4C-92E65FEEC779}"/>
              </a:ext>
            </a:extLst>
          </p:cNvPr>
          <p:cNvSpPr/>
          <p:nvPr/>
        </p:nvSpPr>
        <p:spPr>
          <a:xfrm>
            <a:off x="1907175" y="1201784"/>
            <a:ext cx="1528355" cy="2066843"/>
          </a:xfrm>
          <a:prstGeom prst="curvedRightArrow">
            <a:avLst/>
          </a:prstGeom>
          <a:solidFill>
            <a:schemeClr val="accent4">
              <a:lumMod val="60000"/>
              <a:lumOff val="4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
        <p:nvSpPr>
          <p:cNvPr id="15" name="TextBox 14">
            <a:extLst>
              <a:ext uri="{FF2B5EF4-FFF2-40B4-BE49-F238E27FC236}">
                <a16:creationId xmlns:a16="http://schemas.microsoft.com/office/drawing/2014/main" id="{ED21529B-1891-8910-2224-AA7D1C0F79CC}"/>
              </a:ext>
            </a:extLst>
          </p:cNvPr>
          <p:cNvSpPr txBox="1"/>
          <p:nvPr/>
        </p:nvSpPr>
        <p:spPr>
          <a:xfrm>
            <a:off x="83817" y="836025"/>
            <a:ext cx="3646715" cy="1292662"/>
          </a:xfrm>
          <a:prstGeom prst="rect">
            <a:avLst/>
          </a:prstGeom>
          <a:noFill/>
        </p:spPr>
        <p:txBody>
          <a:bodyPr wrap="square" rtlCol="0">
            <a:spAutoFit/>
          </a:bodyPr>
          <a:lstStyle/>
          <a:p>
            <a:pPr marL="182563" indent="-182563">
              <a:buFont typeface="Arial" panose="020B0604020202020204" pitchFamily="34" charset="0"/>
              <a:buChar char="•"/>
            </a:pPr>
            <a:r>
              <a:rPr lang="en-US" sz="2600" b="1" dirty="0"/>
              <a:t>In-house Technical</a:t>
            </a:r>
          </a:p>
          <a:p>
            <a:pPr marL="182563" indent="-182563">
              <a:buFont typeface="Arial" panose="020B0604020202020204" pitchFamily="34" charset="0"/>
              <a:buChar char="•"/>
            </a:pPr>
            <a:r>
              <a:rPr lang="en-US" sz="2600" b="1" dirty="0"/>
              <a:t>Advisors</a:t>
            </a:r>
          </a:p>
          <a:p>
            <a:pPr marL="182563" indent="-182563">
              <a:buFont typeface="Arial" panose="020B0604020202020204" pitchFamily="34" charset="0"/>
              <a:buChar char="•"/>
            </a:pPr>
            <a:r>
              <a:rPr lang="en-US" sz="2600" b="1" dirty="0"/>
              <a:t>Dealers</a:t>
            </a:r>
            <a:endParaRPr lang="en-ZA" sz="2600" b="1" dirty="0"/>
          </a:p>
        </p:txBody>
      </p:sp>
      <p:pic>
        <p:nvPicPr>
          <p:cNvPr id="17" name="Picture 16">
            <a:extLst>
              <a:ext uri="{FF2B5EF4-FFF2-40B4-BE49-F238E27FC236}">
                <a16:creationId xmlns:a16="http://schemas.microsoft.com/office/drawing/2014/main" id="{64F6A402-F212-B8F7-BF81-CEE21C32BC4C}"/>
              </a:ext>
            </a:extLst>
          </p:cNvPr>
          <p:cNvPicPr>
            <a:picLocks noChangeAspect="1"/>
          </p:cNvPicPr>
          <p:nvPr/>
        </p:nvPicPr>
        <p:blipFill>
          <a:blip r:embed="rId5"/>
          <a:stretch>
            <a:fillRect/>
          </a:stretch>
        </p:blipFill>
        <p:spPr>
          <a:xfrm>
            <a:off x="290645" y="2268034"/>
            <a:ext cx="1457247" cy="504195"/>
          </a:xfrm>
          <a:prstGeom prst="rect">
            <a:avLst/>
          </a:prstGeom>
        </p:spPr>
      </p:pic>
    </p:spTree>
    <p:extLst>
      <p:ext uri="{BB962C8B-B14F-4D97-AF65-F5344CB8AC3E}">
        <p14:creationId xmlns:p14="http://schemas.microsoft.com/office/powerpoint/2010/main" val="31943844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619323-4FD4-8B07-6D7E-68047C01E8BE}"/>
              </a:ext>
            </a:extLst>
          </p:cNvPr>
          <p:cNvSpPr txBox="1"/>
          <p:nvPr/>
        </p:nvSpPr>
        <p:spPr>
          <a:xfrm>
            <a:off x="4612005" y="377190"/>
            <a:ext cx="2967990" cy="954107"/>
          </a:xfrm>
          <a:prstGeom prst="rect">
            <a:avLst/>
          </a:prstGeom>
          <a:noFill/>
        </p:spPr>
        <p:txBody>
          <a:bodyPr wrap="square" rtlCol="0">
            <a:spAutoFit/>
          </a:bodyPr>
          <a:lstStyle/>
          <a:p>
            <a:pPr algn="ctr"/>
            <a:r>
              <a:rPr lang="en-US" sz="2800" dirty="0">
                <a:latin typeface="Arial Black" panose="020B0A04020102020204" pitchFamily="34" charset="0"/>
              </a:rPr>
              <a:t>International Policy</a:t>
            </a:r>
            <a:endParaRPr lang="en-ZA" sz="2800" dirty="0">
              <a:latin typeface="Arial Black" panose="020B0A04020102020204" pitchFamily="34" charset="0"/>
            </a:endParaRPr>
          </a:p>
        </p:txBody>
      </p:sp>
      <p:cxnSp>
        <p:nvCxnSpPr>
          <p:cNvPr id="3" name="Straight Connector 2">
            <a:extLst>
              <a:ext uri="{FF2B5EF4-FFF2-40B4-BE49-F238E27FC236}">
                <a16:creationId xmlns:a16="http://schemas.microsoft.com/office/drawing/2014/main" id="{5FBC9F28-D3F3-A7C6-308D-3FFAA23C7E00}"/>
              </a:ext>
            </a:extLst>
          </p:cNvPr>
          <p:cNvCxnSpPr/>
          <p:nvPr/>
        </p:nvCxnSpPr>
        <p:spPr>
          <a:xfrm>
            <a:off x="1611630" y="1485900"/>
            <a:ext cx="93497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FC42E006-B26C-EEC6-3C42-C144FDC4A4C5}"/>
              </a:ext>
            </a:extLst>
          </p:cNvPr>
          <p:cNvSpPr txBox="1"/>
          <p:nvPr/>
        </p:nvSpPr>
        <p:spPr>
          <a:xfrm>
            <a:off x="4612005" y="1645117"/>
            <a:ext cx="2967990" cy="954107"/>
          </a:xfrm>
          <a:prstGeom prst="rect">
            <a:avLst/>
          </a:prstGeom>
          <a:noFill/>
        </p:spPr>
        <p:txBody>
          <a:bodyPr wrap="square" rtlCol="0">
            <a:spAutoFit/>
          </a:bodyPr>
          <a:lstStyle/>
          <a:p>
            <a:pPr algn="ctr"/>
            <a:r>
              <a:rPr lang="en-US" sz="2800" dirty="0">
                <a:latin typeface="Arial Black" panose="020B0A04020102020204" pitchFamily="34" charset="0"/>
              </a:rPr>
              <a:t>National Policy</a:t>
            </a:r>
            <a:endParaRPr lang="en-ZA" sz="2800" dirty="0">
              <a:latin typeface="Arial Black" panose="020B0A04020102020204" pitchFamily="34" charset="0"/>
            </a:endParaRPr>
          </a:p>
        </p:txBody>
      </p:sp>
      <p:cxnSp>
        <p:nvCxnSpPr>
          <p:cNvPr id="5" name="Straight Connector 4">
            <a:extLst>
              <a:ext uri="{FF2B5EF4-FFF2-40B4-BE49-F238E27FC236}">
                <a16:creationId xmlns:a16="http://schemas.microsoft.com/office/drawing/2014/main" id="{D4854158-E406-6964-FB77-342D55CBD33A}"/>
              </a:ext>
            </a:extLst>
          </p:cNvPr>
          <p:cNvCxnSpPr/>
          <p:nvPr/>
        </p:nvCxnSpPr>
        <p:spPr>
          <a:xfrm>
            <a:off x="1626870" y="2769870"/>
            <a:ext cx="93497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4E9C5C1B-9A67-BDA5-128A-15BCF3AFB477}"/>
              </a:ext>
            </a:extLst>
          </p:cNvPr>
          <p:cNvSpPr txBox="1"/>
          <p:nvPr/>
        </p:nvSpPr>
        <p:spPr>
          <a:xfrm>
            <a:off x="4612005" y="2844799"/>
            <a:ext cx="2967990" cy="954107"/>
          </a:xfrm>
          <a:prstGeom prst="rect">
            <a:avLst/>
          </a:prstGeom>
          <a:noFill/>
        </p:spPr>
        <p:txBody>
          <a:bodyPr wrap="square" rtlCol="0">
            <a:spAutoFit/>
          </a:bodyPr>
          <a:lstStyle/>
          <a:p>
            <a:pPr algn="ctr"/>
            <a:r>
              <a:rPr lang="en-US" sz="2800" dirty="0">
                <a:solidFill>
                  <a:srgbClr val="0070C0"/>
                </a:solidFill>
                <a:latin typeface="Arial Black" panose="020B0A04020102020204" pitchFamily="34" charset="0"/>
              </a:rPr>
              <a:t>Company Policy</a:t>
            </a:r>
            <a:endParaRPr lang="en-ZA" sz="2800" dirty="0">
              <a:solidFill>
                <a:srgbClr val="0070C0"/>
              </a:solidFill>
              <a:latin typeface="Arial Black" panose="020B0A04020102020204" pitchFamily="34" charset="0"/>
            </a:endParaRPr>
          </a:p>
        </p:txBody>
      </p:sp>
    </p:spTree>
    <p:extLst>
      <p:ext uri="{BB962C8B-B14F-4D97-AF65-F5344CB8AC3E}">
        <p14:creationId xmlns:p14="http://schemas.microsoft.com/office/powerpoint/2010/main" val="8542799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DED24-40F3-059D-6F9B-185A1B00187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3C5402-A3C1-16EF-BE6F-E53261DEBE7B}"/>
              </a:ext>
            </a:extLst>
          </p:cNvPr>
          <p:cNvSpPr txBox="1"/>
          <p:nvPr/>
        </p:nvSpPr>
        <p:spPr>
          <a:xfrm>
            <a:off x="4612005" y="377190"/>
            <a:ext cx="2967990" cy="954107"/>
          </a:xfrm>
          <a:prstGeom prst="rect">
            <a:avLst/>
          </a:prstGeom>
          <a:noFill/>
        </p:spPr>
        <p:txBody>
          <a:bodyPr wrap="square" rtlCol="0">
            <a:spAutoFit/>
          </a:bodyPr>
          <a:lstStyle/>
          <a:p>
            <a:pPr algn="ctr"/>
            <a:r>
              <a:rPr lang="en-US" sz="2800" dirty="0">
                <a:latin typeface="Arial Black" panose="020B0A04020102020204" pitchFamily="34" charset="0"/>
              </a:rPr>
              <a:t>International Policy</a:t>
            </a:r>
            <a:endParaRPr lang="en-ZA" sz="2800" dirty="0">
              <a:latin typeface="Arial Black" panose="020B0A04020102020204" pitchFamily="34" charset="0"/>
            </a:endParaRPr>
          </a:p>
        </p:txBody>
      </p:sp>
      <p:cxnSp>
        <p:nvCxnSpPr>
          <p:cNvPr id="3" name="Straight Connector 2">
            <a:extLst>
              <a:ext uri="{FF2B5EF4-FFF2-40B4-BE49-F238E27FC236}">
                <a16:creationId xmlns:a16="http://schemas.microsoft.com/office/drawing/2014/main" id="{04A43AD1-F5D1-4615-600B-5829E53C8456}"/>
              </a:ext>
            </a:extLst>
          </p:cNvPr>
          <p:cNvCxnSpPr/>
          <p:nvPr/>
        </p:nvCxnSpPr>
        <p:spPr>
          <a:xfrm>
            <a:off x="1611630" y="1485900"/>
            <a:ext cx="93497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1C1B142D-09F7-E465-EDFB-244833BAB5D2}"/>
              </a:ext>
            </a:extLst>
          </p:cNvPr>
          <p:cNvSpPr txBox="1"/>
          <p:nvPr/>
        </p:nvSpPr>
        <p:spPr>
          <a:xfrm>
            <a:off x="4612005" y="1645117"/>
            <a:ext cx="2967990" cy="954107"/>
          </a:xfrm>
          <a:prstGeom prst="rect">
            <a:avLst/>
          </a:prstGeom>
          <a:noFill/>
        </p:spPr>
        <p:txBody>
          <a:bodyPr wrap="square" rtlCol="0">
            <a:spAutoFit/>
          </a:bodyPr>
          <a:lstStyle/>
          <a:p>
            <a:pPr algn="ctr"/>
            <a:r>
              <a:rPr lang="en-US" sz="2800" dirty="0">
                <a:latin typeface="Arial Black" panose="020B0A04020102020204" pitchFamily="34" charset="0"/>
              </a:rPr>
              <a:t>National Policy</a:t>
            </a:r>
            <a:endParaRPr lang="en-ZA" sz="2800" dirty="0">
              <a:latin typeface="Arial Black" panose="020B0A04020102020204" pitchFamily="34" charset="0"/>
            </a:endParaRPr>
          </a:p>
        </p:txBody>
      </p:sp>
      <p:cxnSp>
        <p:nvCxnSpPr>
          <p:cNvPr id="5" name="Straight Connector 4">
            <a:extLst>
              <a:ext uri="{FF2B5EF4-FFF2-40B4-BE49-F238E27FC236}">
                <a16:creationId xmlns:a16="http://schemas.microsoft.com/office/drawing/2014/main" id="{ABFDE210-B5E3-FCCA-31AA-D8C8B22B56CE}"/>
              </a:ext>
            </a:extLst>
          </p:cNvPr>
          <p:cNvCxnSpPr/>
          <p:nvPr/>
        </p:nvCxnSpPr>
        <p:spPr>
          <a:xfrm>
            <a:off x="1626870" y="2769870"/>
            <a:ext cx="93497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30E97CA2-2362-5307-6565-B070D8C01A0B}"/>
              </a:ext>
            </a:extLst>
          </p:cNvPr>
          <p:cNvSpPr txBox="1"/>
          <p:nvPr/>
        </p:nvSpPr>
        <p:spPr>
          <a:xfrm>
            <a:off x="4612005" y="2844799"/>
            <a:ext cx="2967990" cy="954107"/>
          </a:xfrm>
          <a:prstGeom prst="rect">
            <a:avLst/>
          </a:prstGeom>
          <a:noFill/>
        </p:spPr>
        <p:txBody>
          <a:bodyPr wrap="square" rtlCol="0">
            <a:spAutoFit/>
          </a:bodyPr>
          <a:lstStyle/>
          <a:p>
            <a:pPr algn="ctr"/>
            <a:r>
              <a:rPr lang="en-US" sz="2800" dirty="0">
                <a:solidFill>
                  <a:srgbClr val="0070C0"/>
                </a:solidFill>
                <a:latin typeface="Arial Black" panose="020B0A04020102020204" pitchFamily="34" charset="0"/>
              </a:rPr>
              <a:t>Company Policy</a:t>
            </a:r>
            <a:endParaRPr lang="en-ZA" sz="2800" dirty="0">
              <a:solidFill>
                <a:srgbClr val="0070C0"/>
              </a:solidFill>
              <a:latin typeface="Arial Black" panose="020B0A04020102020204" pitchFamily="34" charset="0"/>
            </a:endParaRPr>
          </a:p>
        </p:txBody>
      </p:sp>
      <p:sp>
        <p:nvSpPr>
          <p:cNvPr id="11" name="TextBox 10">
            <a:extLst>
              <a:ext uri="{FF2B5EF4-FFF2-40B4-BE49-F238E27FC236}">
                <a16:creationId xmlns:a16="http://schemas.microsoft.com/office/drawing/2014/main" id="{7FB08F87-EDBF-A3C7-BC10-A7590874D94A}"/>
              </a:ext>
            </a:extLst>
          </p:cNvPr>
          <p:cNvSpPr txBox="1"/>
          <p:nvPr/>
        </p:nvSpPr>
        <p:spPr>
          <a:xfrm>
            <a:off x="515257" y="4895044"/>
            <a:ext cx="5421086" cy="1384995"/>
          </a:xfrm>
          <a:prstGeom prst="rect">
            <a:avLst/>
          </a:prstGeom>
          <a:solidFill>
            <a:schemeClr val="tx2">
              <a:lumMod val="25000"/>
              <a:lumOff val="75000"/>
            </a:schemeClr>
          </a:solidFill>
          <a:ln>
            <a:solidFill>
              <a:schemeClr val="tx2">
                <a:lumMod val="75000"/>
                <a:lumOff val="25000"/>
              </a:schemeClr>
            </a:solidFill>
          </a:ln>
        </p:spPr>
        <p:txBody>
          <a:bodyPr wrap="square" rtlCol="0">
            <a:spAutoFit/>
          </a:bodyPr>
          <a:lstStyle/>
          <a:p>
            <a:pPr algn="ctr"/>
            <a:r>
              <a:rPr lang="en-US" sz="2800" b="1" dirty="0"/>
              <a:t>Set Clear Expectations</a:t>
            </a:r>
          </a:p>
          <a:p>
            <a:pPr algn="ctr"/>
            <a:r>
              <a:rPr lang="en-US" sz="2800" dirty="0"/>
              <a:t>Define expected </a:t>
            </a:r>
            <a:r>
              <a:rPr lang="en-US" sz="2800" dirty="0" err="1"/>
              <a:t>behaviour</a:t>
            </a:r>
            <a:r>
              <a:rPr lang="en-US" sz="2800" dirty="0"/>
              <a:t>, actions and responsibilities</a:t>
            </a:r>
            <a:endParaRPr lang="en-ZA" sz="2800" dirty="0"/>
          </a:p>
        </p:txBody>
      </p:sp>
    </p:spTree>
    <p:extLst>
      <p:ext uri="{BB962C8B-B14F-4D97-AF65-F5344CB8AC3E}">
        <p14:creationId xmlns:p14="http://schemas.microsoft.com/office/powerpoint/2010/main" val="29259708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28EC1-11BE-C5E2-5A83-A2B44A1AB2C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B458947-F709-9600-5BD0-89ACCBFC1B41}"/>
              </a:ext>
            </a:extLst>
          </p:cNvPr>
          <p:cNvSpPr txBox="1"/>
          <p:nvPr/>
        </p:nvSpPr>
        <p:spPr>
          <a:xfrm>
            <a:off x="4612005" y="377190"/>
            <a:ext cx="2967990" cy="954107"/>
          </a:xfrm>
          <a:prstGeom prst="rect">
            <a:avLst/>
          </a:prstGeom>
          <a:noFill/>
        </p:spPr>
        <p:txBody>
          <a:bodyPr wrap="square" rtlCol="0">
            <a:spAutoFit/>
          </a:bodyPr>
          <a:lstStyle/>
          <a:p>
            <a:pPr algn="ctr"/>
            <a:r>
              <a:rPr lang="en-US" sz="2800" dirty="0">
                <a:latin typeface="Arial Black" panose="020B0A04020102020204" pitchFamily="34" charset="0"/>
              </a:rPr>
              <a:t>International Policy</a:t>
            </a:r>
            <a:endParaRPr lang="en-ZA" sz="2800" dirty="0">
              <a:latin typeface="Arial Black" panose="020B0A04020102020204" pitchFamily="34" charset="0"/>
            </a:endParaRPr>
          </a:p>
        </p:txBody>
      </p:sp>
      <p:cxnSp>
        <p:nvCxnSpPr>
          <p:cNvPr id="3" name="Straight Connector 2">
            <a:extLst>
              <a:ext uri="{FF2B5EF4-FFF2-40B4-BE49-F238E27FC236}">
                <a16:creationId xmlns:a16="http://schemas.microsoft.com/office/drawing/2014/main" id="{A5962C24-27BC-4F79-0E0A-C2B88815107A}"/>
              </a:ext>
            </a:extLst>
          </p:cNvPr>
          <p:cNvCxnSpPr/>
          <p:nvPr/>
        </p:nvCxnSpPr>
        <p:spPr>
          <a:xfrm>
            <a:off x="1611630" y="1485900"/>
            <a:ext cx="93497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9B243B3D-F9A2-1988-FFF4-CCDCC447EECE}"/>
              </a:ext>
            </a:extLst>
          </p:cNvPr>
          <p:cNvSpPr txBox="1"/>
          <p:nvPr/>
        </p:nvSpPr>
        <p:spPr>
          <a:xfrm>
            <a:off x="4612005" y="1645117"/>
            <a:ext cx="2967990" cy="954107"/>
          </a:xfrm>
          <a:prstGeom prst="rect">
            <a:avLst/>
          </a:prstGeom>
          <a:noFill/>
        </p:spPr>
        <p:txBody>
          <a:bodyPr wrap="square" rtlCol="0">
            <a:spAutoFit/>
          </a:bodyPr>
          <a:lstStyle/>
          <a:p>
            <a:pPr algn="ctr"/>
            <a:r>
              <a:rPr lang="en-US" sz="2800" dirty="0">
                <a:latin typeface="Arial Black" panose="020B0A04020102020204" pitchFamily="34" charset="0"/>
              </a:rPr>
              <a:t>National Policy</a:t>
            </a:r>
            <a:endParaRPr lang="en-ZA" sz="2800" dirty="0">
              <a:latin typeface="Arial Black" panose="020B0A04020102020204" pitchFamily="34" charset="0"/>
            </a:endParaRPr>
          </a:p>
        </p:txBody>
      </p:sp>
      <p:cxnSp>
        <p:nvCxnSpPr>
          <p:cNvPr id="5" name="Straight Connector 4">
            <a:extLst>
              <a:ext uri="{FF2B5EF4-FFF2-40B4-BE49-F238E27FC236}">
                <a16:creationId xmlns:a16="http://schemas.microsoft.com/office/drawing/2014/main" id="{98E4E6DB-AEEC-EC20-76E9-D35FFB17BFA4}"/>
              </a:ext>
            </a:extLst>
          </p:cNvPr>
          <p:cNvCxnSpPr/>
          <p:nvPr/>
        </p:nvCxnSpPr>
        <p:spPr>
          <a:xfrm>
            <a:off x="1626870" y="2769870"/>
            <a:ext cx="93497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AAABAF06-CC9D-736F-0FF0-F411C99CA93C}"/>
              </a:ext>
            </a:extLst>
          </p:cNvPr>
          <p:cNvSpPr txBox="1"/>
          <p:nvPr/>
        </p:nvSpPr>
        <p:spPr>
          <a:xfrm>
            <a:off x="4612005" y="2844799"/>
            <a:ext cx="2967990" cy="954107"/>
          </a:xfrm>
          <a:prstGeom prst="rect">
            <a:avLst/>
          </a:prstGeom>
          <a:noFill/>
        </p:spPr>
        <p:txBody>
          <a:bodyPr wrap="square" rtlCol="0">
            <a:spAutoFit/>
          </a:bodyPr>
          <a:lstStyle/>
          <a:p>
            <a:pPr algn="ctr"/>
            <a:r>
              <a:rPr lang="en-US" sz="2800" dirty="0">
                <a:solidFill>
                  <a:srgbClr val="0070C0"/>
                </a:solidFill>
                <a:latin typeface="Arial Black" panose="020B0A04020102020204" pitchFamily="34" charset="0"/>
              </a:rPr>
              <a:t>Company Policy</a:t>
            </a:r>
            <a:endParaRPr lang="en-ZA" sz="2800" dirty="0">
              <a:solidFill>
                <a:srgbClr val="0070C0"/>
              </a:solidFill>
              <a:latin typeface="Arial Black" panose="020B0A04020102020204" pitchFamily="34" charset="0"/>
            </a:endParaRPr>
          </a:p>
        </p:txBody>
      </p:sp>
      <p:sp>
        <p:nvSpPr>
          <p:cNvPr id="7" name="TextBox 6">
            <a:extLst>
              <a:ext uri="{FF2B5EF4-FFF2-40B4-BE49-F238E27FC236}">
                <a16:creationId xmlns:a16="http://schemas.microsoft.com/office/drawing/2014/main" id="{3B9434EB-2DB9-AF42-DADD-4CC5C3F59859}"/>
              </a:ext>
            </a:extLst>
          </p:cNvPr>
          <p:cNvSpPr txBox="1"/>
          <p:nvPr/>
        </p:nvSpPr>
        <p:spPr>
          <a:xfrm>
            <a:off x="515257" y="4895044"/>
            <a:ext cx="5421086" cy="1384995"/>
          </a:xfrm>
          <a:prstGeom prst="rect">
            <a:avLst/>
          </a:prstGeom>
          <a:solidFill>
            <a:schemeClr val="tx2">
              <a:lumMod val="25000"/>
              <a:lumOff val="75000"/>
            </a:schemeClr>
          </a:solidFill>
          <a:ln>
            <a:solidFill>
              <a:schemeClr val="tx2">
                <a:lumMod val="75000"/>
                <a:lumOff val="25000"/>
              </a:schemeClr>
            </a:solidFill>
          </a:ln>
        </p:spPr>
        <p:txBody>
          <a:bodyPr wrap="square" rtlCol="0">
            <a:spAutoFit/>
          </a:bodyPr>
          <a:lstStyle/>
          <a:p>
            <a:pPr algn="ctr"/>
            <a:r>
              <a:rPr lang="en-US" sz="2800" b="1" dirty="0"/>
              <a:t>Set Clear Expectations</a:t>
            </a:r>
          </a:p>
          <a:p>
            <a:pPr algn="ctr"/>
            <a:r>
              <a:rPr lang="en-US" sz="2800" dirty="0"/>
              <a:t>Define expected </a:t>
            </a:r>
            <a:r>
              <a:rPr lang="en-US" sz="2800" dirty="0" err="1"/>
              <a:t>behaviour</a:t>
            </a:r>
            <a:r>
              <a:rPr lang="en-US" sz="2800" dirty="0"/>
              <a:t>, actions and responsibilities</a:t>
            </a:r>
            <a:endParaRPr lang="en-ZA" sz="2800" dirty="0"/>
          </a:p>
        </p:txBody>
      </p:sp>
      <p:sp>
        <p:nvSpPr>
          <p:cNvPr id="9" name="TextBox 8">
            <a:extLst>
              <a:ext uri="{FF2B5EF4-FFF2-40B4-BE49-F238E27FC236}">
                <a16:creationId xmlns:a16="http://schemas.microsoft.com/office/drawing/2014/main" id="{9DBE0688-A772-92B8-3ABA-3193C1C84954}"/>
              </a:ext>
            </a:extLst>
          </p:cNvPr>
          <p:cNvSpPr txBox="1"/>
          <p:nvPr/>
        </p:nvSpPr>
        <p:spPr>
          <a:xfrm>
            <a:off x="6301740" y="4895044"/>
            <a:ext cx="5421086" cy="1384995"/>
          </a:xfrm>
          <a:prstGeom prst="rect">
            <a:avLst/>
          </a:prstGeom>
          <a:solidFill>
            <a:schemeClr val="tx2">
              <a:lumMod val="25000"/>
              <a:lumOff val="75000"/>
            </a:schemeClr>
          </a:solidFill>
          <a:ln>
            <a:solidFill>
              <a:schemeClr val="tx2">
                <a:lumMod val="75000"/>
                <a:lumOff val="25000"/>
              </a:schemeClr>
            </a:solidFill>
          </a:ln>
        </p:spPr>
        <p:txBody>
          <a:bodyPr wrap="square" rtlCol="0">
            <a:spAutoFit/>
          </a:bodyPr>
          <a:lstStyle/>
          <a:p>
            <a:pPr algn="ctr"/>
            <a:r>
              <a:rPr lang="en-US" sz="2800" b="1" dirty="0"/>
              <a:t>Create Consistency</a:t>
            </a:r>
          </a:p>
          <a:p>
            <a:pPr algn="ctr"/>
            <a:r>
              <a:rPr lang="en-ZA" sz="2800" dirty="0"/>
              <a:t>Ensure that everyone operate under the same guiding principles</a:t>
            </a:r>
          </a:p>
        </p:txBody>
      </p:sp>
    </p:spTree>
    <p:extLst>
      <p:ext uri="{BB962C8B-B14F-4D97-AF65-F5344CB8AC3E}">
        <p14:creationId xmlns:p14="http://schemas.microsoft.com/office/powerpoint/2010/main" val="686583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D6BA627-6417-C28A-E65F-1CD16FA2F6E4}"/>
              </a:ext>
            </a:extLst>
          </p:cNvPr>
          <p:cNvSpPr txBox="1"/>
          <p:nvPr/>
        </p:nvSpPr>
        <p:spPr>
          <a:xfrm>
            <a:off x="498763" y="279399"/>
            <a:ext cx="8631381" cy="707886"/>
          </a:xfrm>
          <a:prstGeom prst="rect">
            <a:avLst/>
          </a:prstGeom>
          <a:noFill/>
        </p:spPr>
        <p:txBody>
          <a:bodyPr wrap="square" rtlCol="0">
            <a:spAutoFit/>
          </a:bodyPr>
          <a:lstStyle/>
          <a:p>
            <a:r>
              <a:rPr lang="en-US" sz="4000" b="1" dirty="0"/>
              <a:t>Company Policy</a:t>
            </a:r>
            <a:endParaRPr lang="en-ZA" sz="4000" b="1" dirty="0"/>
          </a:p>
        </p:txBody>
      </p:sp>
    </p:spTree>
    <p:extLst>
      <p:ext uri="{BB962C8B-B14F-4D97-AF65-F5344CB8AC3E}">
        <p14:creationId xmlns:p14="http://schemas.microsoft.com/office/powerpoint/2010/main" val="4127037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6CF7D-0186-3DF3-1D39-3BF1C873990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D797FA6-67A9-DA59-96F2-C1BCEF3EBF16}"/>
              </a:ext>
            </a:extLst>
          </p:cNvPr>
          <p:cNvSpPr txBox="1"/>
          <p:nvPr/>
        </p:nvSpPr>
        <p:spPr>
          <a:xfrm>
            <a:off x="498763" y="279399"/>
            <a:ext cx="8631381" cy="707886"/>
          </a:xfrm>
          <a:prstGeom prst="rect">
            <a:avLst/>
          </a:prstGeom>
          <a:noFill/>
        </p:spPr>
        <p:txBody>
          <a:bodyPr wrap="square" rtlCol="0">
            <a:spAutoFit/>
          </a:bodyPr>
          <a:lstStyle/>
          <a:p>
            <a:r>
              <a:rPr lang="en-US" sz="4000" b="1" dirty="0"/>
              <a:t>Company Policy</a:t>
            </a:r>
            <a:endParaRPr lang="en-ZA" sz="4000" b="1" dirty="0"/>
          </a:p>
        </p:txBody>
      </p:sp>
      <p:pic>
        <p:nvPicPr>
          <p:cNvPr id="5" name="Picture 4">
            <a:extLst>
              <a:ext uri="{FF2B5EF4-FFF2-40B4-BE49-F238E27FC236}">
                <a16:creationId xmlns:a16="http://schemas.microsoft.com/office/drawing/2014/main" id="{F12DA8E8-4228-CDA5-276A-1A95582FD9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4736" y="2764536"/>
            <a:ext cx="3462528" cy="1328928"/>
          </a:xfrm>
          <a:prstGeom prst="rect">
            <a:avLst/>
          </a:prstGeom>
        </p:spPr>
      </p:pic>
    </p:spTree>
    <p:extLst>
      <p:ext uri="{BB962C8B-B14F-4D97-AF65-F5344CB8AC3E}">
        <p14:creationId xmlns:p14="http://schemas.microsoft.com/office/powerpoint/2010/main" val="3706135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B547F4-B369-2C3B-28E5-F1A48B78E82C}"/>
              </a:ext>
            </a:extLst>
          </p:cNvPr>
          <p:cNvSpPr txBox="1"/>
          <p:nvPr/>
        </p:nvSpPr>
        <p:spPr>
          <a:xfrm>
            <a:off x="4612005" y="377190"/>
            <a:ext cx="2967990" cy="954107"/>
          </a:xfrm>
          <a:prstGeom prst="rect">
            <a:avLst/>
          </a:prstGeom>
          <a:noFill/>
        </p:spPr>
        <p:txBody>
          <a:bodyPr wrap="square" rtlCol="0">
            <a:spAutoFit/>
          </a:bodyPr>
          <a:lstStyle/>
          <a:p>
            <a:pPr algn="ctr"/>
            <a:r>
              <a:rPr lang="en-US" sz="2800" dirty="0">
                <a:latin typeface="Arial Black" panose="020B0A04020102020204" pitchFamily="34" charset="0"/>
              </a:rPr>
              <a:t>International Policy</a:t>
            </a:r>
            <a:endParaRPr lang="en-ZA" sz="2800" dirty="0">
              <a:latin typeface="Arial Black" panose="020B0A04020102020204" pitchFamily="34" charset="0"/>
            </a:endParaRPr>
          </a:p>
        </p:txBody>
      </p:sp>
      <p:cxnSp>
        <p:nvCxnSpPr>
          <p:cNvPr id="3" name="Straight Connector 2">
            <a:extLst>
              <a:ext uri="{FF2B5EF4-FFF2-40B4-BE49-F238E27FC236}">
                <a16:creationId xmlns:a16="http://schemas.microsoft.com/office/drawing/2014/main" id="{A6C7F697-CD2D-6183-B8D1-D077CF80C840}"/>
              </a:ext>
            </a:extLst>
          </p:cNvPr>
          <p:cNvCxnSpPr/>
          <p:nvPr/>
        </p:nvCxnSpPr>
        <p:spPr>
          <a:xfrm>
            <a:off x="1611630" y="1485900"/>
            <a:ext cx="93497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BCE111C7-CA27-18B9-A37F-BE849ECD9AA4}"/>
              </a:ext>
            </a:extLst>
          </p:cNvPr>
          <p:cNvSpPr txBox="1"/>
          <p:nvPr/>
        </p:nvSpPr>
        <p:spPr>
          <a:xfrm>
            <a:off x="4612005" y="1645117"/>
            <a:ext cx="2967990" cy="954107"/>
          </a:xfrm>
          <a:prstGeom prst="rect">
            <a:avLst/>
          </a:prstGeom>
          <a:noFill/>
        </p:spPr>
        <p:txBody>
          <a:bodyPr wrap="square" rtlCol="0">
            <a:spAutoFit/>
          </a:bodyPr>
          <a:lstStyle/>
          <a:p>
            <a:pPr algn="ctr"/>
            <a:r>
              <a:rPr lang="en-US" sz="2800" dirty="0">
                <a:latin typeface="Arial Black" panose="020B0A04020102020204" pitchFamily="34" charset="0"/>
              </a:rPr>
              <a:t>National Policy</a:t>
            </a:r>
            <a:endParaRPr lang="en-ZA" sz="2800" dirty="0">
              <a:latin typeface="Arial Black" panose="020B0A04020102020204" pitchFamily="34" charset="0"/>
            </a:endParaRPr>
          </a:p>
        </p:txBody>
      </p:sp>
      <p:cxnSp>
        <p:nvCxnSpPr>
          <p:cNvPr id="5" name="Straight Connector 4">
            <a:extLst>
              <a:ext uri="{FF2B5EF4-FFF2-40B4-BE49-F238E27FC236}">
                <a16:creationId xmlns:a16="http://schemas.microsoft.com/office/drawing/2014/main" id="{20FE6378-227B-9CCB-D76C-D5C7EBCF4B7E}"/>
              </a:ext>
            </a:extLst>
          </p:cNvPr>
          <p:cNvCxnSpPr/>
          <p:nvPr/>
        </p:nvCxnSpPr>
        <p:spPr>
          <a:xfrm>
            <a:off x="1626870" y="2769870"/>
            <a:ext cx="93497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FC77AB20-09F6-4109-8899-D540D97E1320}"/>
              </a:ext>
            </a:extLst>
          </p:cNvPr>
          <p:cNvSpPr txBox="1"/>
          <p:nvPr/>
        </p:nvSpPr>
        <p:spPr>
          <a:xfrm>
            <a:off x="4612005" y="2844799"/>
            <a:ext cx="2967990" cy="954107"/>
          </a:xfrm>
          <a:prstGeom prst="rect">
            <a:avLst/>
          </a:prstGeom>
          <a:noFill/>
        </p:spPr>
        <p:txBody>
          <a:bodyPr wrap="square" rtlCol="0">
            <a:spAutoFit/>
          </a:bodyPr>
          <a:lstStyle/>
          <a:p>
            <a:pPr algn="ctr"/>
            <a:r>
              <a:rPr lang="en-US" sz="2800" dirty="0">
                <a:latin typeface="Arial Black" panose="020B0A04020102020204" pitchFamily="34" charset="0"/>
              </a:rPr>
              <a:t>Company Policy</a:t>
            </a:r>
            <a:endParaRPr lang="en-ZA" sz="2800" dirty="0">
              <a:latin typeface="Arial Black" panose="020B0A04020102020204" pitchFamily="34" charset="0"/>
            </a:endParaRPr>
          </a:p>
        </p:txBody>
      </p:sp>
      <p:sp>
        <p:nvSpPr>
          <p:cNvPr id="7" name="Rectangle 6">
            <a:extLst>
              <a:ext uri="{FF2B5EF4-FFF2-40B4-BE49-F238E27FC236}">
                <a16:creationId xmlns:a16="http://schemas.microsoft.com/office/drawing/2014/main" id="{D6180C86-1B22-08FD-0F8F-926E3021BCB5}"/>
              </a:ext>
            </a:extLst>
          </p:cNvPr>
          <p:cNvSpPr/>
          <p:nvPr/>
        </p:nvSpPr>
        <p:spPr>
          <a:xfrm>
            <a:off x="1611630" y="4537709"/>
            <a:ext cx="9364980" cy="83439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TextBox 7">
            <a:extLst>
              <a:ext uri="{FF2B5EF4-FFF2-40B4-BE49-F238E27FC236}">
                <a16:creationId xmlns:a16="http://schemas.microsoft.com/office/drawing/2014/main" id="{572C9718-1CE5-D426-20E8-E0D7CA8C94A4}"/>
              </a:ext>
            </a:extLst>
          </p:cNvPr>
          <p:cNvSpPr txBox="1"/>
          <p:nvPr/>
        </p:nvSpPr>
        <p:spPr>
          <a:xfrm>
            <a:off x="4612005" y="4689663"/>
            <a:ext cx="2967990" cy="523220"/>
          </a:xfrm>
          <a:prstGeom prst="rect">
            <a:avLst/>
          </a:prstGeom>
          <a:noFill/>
        </p:spPr>
        <p:txBody>
          <a:bodyPr wrap="square" rtlCol="0">
            <a:spAutoFit/>
          </a:bodyPr>
          <a:lstStyle/>
          <a:p>
            <a:pPr algn="ctr"/>
            <a:r>
              <a:rPr lang="en-US" sz="2800" dirty="0">
                <a:solidFill>
                  <a:schemeClr val="bg1"/>
                </a:solidFill>
                <a:latin typeface="Arial Black" panose="020B0A04020102020204" pitchFamily="34" charset="0"/>
              </a:rPr>
              <a:t>Research</a:t>
            </a:r>
            <a:endParaRPr lang="en-ZA" sz="2800" dirty="0">
              <a:solidFill>
                <a:schemeClr val="bg1"/>
              </a:solidFill>
              <a:latin typeface="Arial Black" panose="020B0A04020102020204" pitchFamily="34" charset="0"/>
            </a:endParaRPr>
          </a:p>
        </p:txBody>
      </p:sp>
      <p:sp>
        <p:nvSpPr>
          <p:cNvPr id="9" name="Rectangle 8">
            <a:extLst>
              <a:ext uri="{FF2B5EF4-FFF2-40B4-BE49-F238E27FC236}">
                <a16:creationId xmlns:a16="http://schemas.microsoft.com/office/drawing/2014/main" id="{F453D8E5-9B37-EC1D-88E2-34D860532E2C}"/>
              </a:ext>
            </a:extLst>
          </p:cNvPr>
          <p:cNvSpPr/>
          <p:nvPr/>
        </p:nvSpPr>
        <p:spPr>
          <a:xfrm>
            <a:off x="1154430" y="5444043"/>
            <a:ext cx="10275570" cy="834390"/>
          </a:xfrm>
          <a:prstGeom prst="rect">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TextBox 9">
            <a:extLst>
              <a:ext uri="{FF2B5EF4-FFF2-40B4-BE49-F238E27FC236}">
                <a16:creationId xmlns:a16="http://schemas.microsoft.com/office/drawing/2014/main" id="{ABDDDC91-72F7-481C-7BE4-50D13B154944}"/>
              </a:ext>
            </a:extLst>
          </p:cNvPr>
          <p:cNvSpPr txBox="1"/>
          <p:nvPr/>
        </p:nvSpPr>
        <p:spPr>
          <a:xfrm>
            <a:off x="4627245" y="5584567"/>
            <a:ext cx="2967990" cy="523220"/>
          </a:xfrm>
          <a:prstGeom prst="rect">
            <a:avLst/>
          </a:prstGeom>
          <a:noFill/>
        </p:spPr>
        <p:txBody>
          <a:bodyPr wrap="square" rtlCol="0">
            <a:spAutoFit/>
          </a:bodyPr>
          <a:lstStyle/>
          <a:p>
            <a:pPr algn="ctr"/>
            <a:r>
              <a:rPr lang="en-US" sz="2800" dirty="0">
                <a:solidFill>
                  <a:schemeClr val="bg1"/>
                </a:solidFill>
                <a:latin typeface="Arial Black" panose="020B0A04020102020204" pitchFamily="34" charset="0"/>
              </a:rPr>
              <a:t>Science</a:t>
            </a:r>
            <a:endParaRPr lang="en-ZA" sz="2800" dirty="0">
              <a:solidFill>
                <a:schemeClr val="bg1"/>
              </a:solidFill>
              <a:latin typeface="Arial Black" panose="020B0A04020102020204" pitchFamily="34" charset="0"/>
            </a:endParaRPr>
          </a:p>
        </p:txBody>
      </p:sp>
      <p:sp>
        <p:nvSpPr>
          <p:cNvPr id="11" name="Arrow: Down 10">
            <a:extLst>
              <a:ext uri="{FF2B5EF4-FFF2-40B4-BE49-F238E27FC236}">
                <a16:creationId xmlns:a16="http://schemas.microsoft.com/office/drawing/2014/main" id="{EF1FEDC0-C657-8B11-C296-6800484EDA61}"/>
              </a:ext>
            </a:extLst>
          </p:cNvPr>
          <p:cNvSpPr/>
          <p:nvPr/>
        </p:nvSpPr>
        <p:spPr>
          <a:xfrm rot="10800000">
            <a:off x="5233035" y="3817399"/>
            <a:ext cx="1725930" cy="624837"/>
          </a:xfrm>
          <a:prstGeom prst="downArrow">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Arrow: Down 11">
            <a:extLst>
              <a:ext uri="{FF2B5EF4-FFF2-40B4-BE49-F238E27FC236}">
                <a16:creationId xmlns:a16="http://schemas.microsoft.com/office/drawing/2014/main" id="{E1E165FE-4F05-617E-139E-A5C099C89A5E}"/>
              </a:ext>
            </a:extLst>
          </p:cNvPr>
          <p:cNvSpPr/>
          <p:nvPr/>
        </p:nvSpPr>
        <p:spPr>
          <a:xfrm rot="10800000">
            <a:off x="5233034" y="2570488"/>
            <a:ext cx="1725930" cy="380530"/>
          </a:xfrm>
          <a:prstGeom prst="downArrow">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Arrow: Down 12">
            <a:extLst>
              <a:ext uri="{FF2B5EF4-FFF2-40B4-BE49-F238E27FC236}">
                <a16:creationId xmlns:a16="http://schemas.microsoft.com/office/drawing/2014/main" id="{41DC48AA-78C3-7999-E923-1795062545D2}"/>
              </a:ext>
            </a:extLst>
          </p:cNvPr>
          <p:cNvSpPr/>
          <p:nvPr/>
        </p:nvSpPr>
        <p:spPr>
          <a:xfrm rot="10800000">
            <a:off x="5233029" y="1295861"/>
            <a:ext cx="1725930" cy="380530"/>
          </a:xfrm>
          <a:prstGeom prst="downArrow">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3285114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54877-0E03-DC6B-DDA6-F6E520A7334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BD4B4E4-5BEF-EC8B-A1F9-C911DA98ADEB}"/>
              </a:ext>
            </a:extLst>
          </p:cNvPr>
          <p:cNvSpPr txBox="1"/>
          <p:nvPr/>
        </p:nvSpPr>
        <p:spPr>
          <a:xfrm>
            <a:off x="4612005" y="377190"/>
            <a:ext cx="2967990" cy="954107"/>
          </a:xfrm>
          <a:prstGeom prst="rect">
            <a:avLst/>
          </a:prstGeom>
          <a:noFill/>
        </p:spPr>
        <p:txBody>
          <a:bodyPr wrap="square" rtlCol="0">
            <a:spAutoFit/>
          </a:bodyPr>
          <a:lstStyle/>
          <a:p>
            <a:pPr algn="ctr"/>
            <a:r>
              <a:rPr lang="en-US" sz="2800" dirty="0">
                <a:latin typeface="Arial Black" panose="020B0A04020102020204" pitchFamily="34" charset="0"/>
              </a:rPr>
              <a:t>International Policy</a:t>
            </a:r>
            <a:endParaRPr lang="en-ZA" sz="2800" dirty="0">
              <a:latin typeface="Arial Black" panose="020B0A04020102020204" pitchFamily="34" charset="0"/>
            </a:endParaRPr>
          </a:p>
        </p:txBody>
      </p:sp>
      <p:cxnSp>
        <p:nvCxnSpPr>
          <p:cNvPr id="3" name="Straight Connector 2">
            <a:extLst>
              <a:ext uri="{FF2B5EF4-FFF2-40B4-BE49-F238E27FC236}">
                <a16:creationId xmlns:a16="http://schemas.microsoft.com/office/drawing/2014/main" id="{46D3F86F-0CA1-1DEF-D516-DB6F432BBF21}"/>
              </a:ext>
            </a:extLst>
          </p:cNvPr>
          <p:cNvCxnSpPr/>
          <p:nvPr/>
        </p:nvCxnSpPr>
        <p:spPr>
          <a:xfrm>
            <a:off x="1611630" y="1485900"/>
            <a:ext cx="93497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1623DA4B-529B-CC9D-4B42-28C2810B177D}"/>
              </a:ext>
            </a:extLst>
          </p:cNvPr>
          <p:cNvSpPr txBox="1"/>
          <p:nvPr/>
        </p:nvSpPr>
        <p:spPr>
          <a:xfrm>
            <a:off x="4612005" y="1645117"/>
            <a:ext cx="2967990" cy="954107"/>
          </a:xfrm>
          <a:prstGeom prst="rect">
            <a:avLst/>
          </a:prstGeom>
          <a:noFill/>
        </p:spPr>
        <p:txBody>
          <a:bodyPr wrap="square" rtlCol="0">
            <a:spAutoFit/>
          </a:bodyPr>
          <a:lstStyle/>
          <a:p>
            <a:pPr algn="ctr"/>
            <a:r>
              <a:rPr lang="en-US" sz="2800" dirty="0">
                <a:latin typeface="Arial Black" panose="020B0A04020102020204" pitchFamily="34" charset="0"/>
              </a:rPr>
              <a:t>National Policy</a:t>
            </a:r>
            <a:endParaRPr lang="en-ZA" sz="2800" dirty="0">
              <a:latin typeface="Arial Black" panose="020B0A04020102020204" pitchFamily="34" charset="0"/>
            </a:endParaRPr>
          </a:p>
        </p:txBody>
      </p:sp>
      <p:cxnSp>
        <p:nvCxnSpPr>
          <p:cNvPr id="5" name="Straight Connector 4">
            <a:extLst>
              <a:ext uri="{FF2B5EF4-FFF2-40B4-BE49-F238E27FC236}">
                <a16:creationId xmlns:a16="http://schemas.microsoft.com/office/drawing/2014/main" id="{0E061983-9493-966C-9ED4-A38ED400AF7F}"/>
              </a:ext>
            </a:extLst>
          </p:cNvPr>
          <p:cNvCxnSpPr/>
          <p:nvPr/>
        </p:nvCxnSpPr>
        <p:spPr>
          <a:xfrm>
            <a:off x="1626870" y="2769870"/>
            <a:ext cx="93497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2B4D9B15-B1A2-FB93-D616-9A7DF1D9EA64}"/>
              </a:ext>
            </a:extLst>
          </p:cNvPr>
          <p:cNvSpPr txBox="1"/>
          <p:nvPr/>
        </p:nvSpPr>
        <p:spPr>
          <a:xfrm>
            <a:off x="4612005" y="2844799"/>
            <a:ext cx="2967990" cy="954107"/>
          </a:xfrm>
          <a:prstGeom prst="rect">
            <a:avLst/>
          </a:prstGeom>
          <a:noFill/>
        </p:spPr>
        <p:txBody>
          <a:bodyPr wrap="square" rtlCol="0">
            <a:spAutoFit/>
          </a:bodyPr>
          <a:lstStyle/>
          <a:p>
            <a:pPr algn="ctr"/>
            <a:r>
              <a:rPr lang="en-US" sz="2800" dirty="0">
                <a:latin typeface="Arial Black" panose="020B0A04020102020204" pitchFamily="34" charset="0"/>
              </a:rPr>
              <a:t>Company Policy</a:t>
            </a:r>
            <a:endParaRPr lang="en-ZA" sz="2800" dirty="0">
              <a:latin typeface="Arial Black" panose="020B0A04020102020204" pitchFamily="34" charset="0"/>
            </a:endParaRPr>
          </a:p>
        </p:txBody>
      </p:sp>
      <p:sp>
        <p:nvSpPr>
          <p:cNvPr id="7" name="Rectangle 6">
            <a:extLst>
              <a:ext uri="{FF2B5EF4-FFF2-40B4-BE49-F238E27FC236}">
                <a16:creationId xmlns:a16="http://schemas.microsoft.com/office/drawing/2014/main" id="{2E4E5678-746F-B4FB-3A1C-D77BB72208DB}"/>
              </a:ext>
            </a:extLst>
          </p:cNvPr>
          <p:cNvSpPr/>
          <p:nvPr/>
        </p:nvSpPr>
        <p:spPr>
          <a:xfrm>
            <a:off x="1611630" y="4537708"/>
            <a:ext cx="9364980" cy="110606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TextBox 7">
            <a:extLst>
              <a:ext uri="{FF2B5EF4-FFF2-40B4-BE49-F238E27FC236}">
                <a16:creationId xmlns:a16="http://schemas.microsoft.com/office/drawing/2014/main" id="{8AF142DE-6911-BD0E-CDC0-D8E461B703F9}"/>
              </a:ext>
            </a:extLst>
          </p:cNvPr>
          <p:cNvSpPr txBox="1"/>
          <p:nvPr/>
        </p:nvSpPr>
        <p:spPr>
          <a:xfrm>
            <a:off x="1843314" y="4689663"/>
            <a:ext cx="9118055" cy="954107"/>
          </a:xfrm>
          <a:prstGeom prst="rect">
            <a:avLst/>
          </a:prstGeom>
          <a:noFill/>
        </p:spPr>
        <p:txBody>
          <a:bodyPr wrap="square" rtlCol="0">
            <a:spAutoFit/>
          </a:bodyPr>
          <a:lstStyle/>
          <a:p>
            <a:pPr algn="ctr"/>
            <a:r>
              <a:rPr lang="en-US" sz="2800" dirty="0">
                <a:solidFill>
                  <a:schemeClr val="bg1"/>
                </a:solidFill>
                <a:latin typeface="Arial Black" panose="020B0A04020102020204" pitchFamily="34" charset="0"/>
              </a:rPr>
              <a:t>Research: systematic study to </a:t>
            </a:r>
            <a:r>
              <a:rPr lang="en-ZA" sz="2800" dirty="0">
                <a:solidFill>
                  <a:schemeClr val="bg1"/>
                </a:solidFill>
                <a:latin typeface="Arial Black" panose="020B0A04020102020204" pitchFamily="34" charset="0"/>
              </a:rPr>
              <a:t>increase knowledge &amp; solve problems</a:t>
            </a:r>
            <a:r>
              <a:rPr lang="en-US" sz="2800" dirty="0">
                <a:solidFill>
                  <a:schemeClr val="bg1"/>
                </a:solidFill>
                <a:latin typeface="Arial Black" panose="020B0A04020102020204" pitchFamily="34" charset="0"/>
              </a:rPr>
              <a:t>  </a:t>
            </a:r>
            <a:endParaRPr lang="en-ZA" sz="2800" dirty="0">
              <a:solidFill>
                <a:schemeClr val="bg1"/>
              </a:solidFill>
              <a:latin typeface="Arial Black" panose="020B0A04020102020204" pitchFamily="34" charset="0"/>
            </a:endParaRPr>
          </a:p>
        </p:txBody>
      </p:sp>
      <p:sp>
        <p:nvSpPr>
          <p:cNvPr id="9" name="Rectangle 8">
            <a:extLst>
              <a:ext uri="{FF2B5EF4-FFF2-40B4-BE49-F238E27FC236}">
                <a16:creationId xmlns:a16="http://schemas.microsoft.com/office/drawing/2014/main" id="{E152F854-787D-CD1B-BCCD-51AF7C4BE53E}"/>
              </a:ext>
            </a:extLst>
          </p:cNvPr>
          <p:cNvSpPr/>
          <p:nvPr/>
        </p:nvSpPr>
        <p:spPr>
          <a:xfrm>
            <a:off x="1148715" y="5766277"/>
            <a:ext cx="10275570" cy="834390"/>
          </a:xfrm>
          <a:prstGeom prst="rect">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TextBox 9">
            <a:extLst>
              <a:ext uri="{FF2B5EF4-FFF2-40B4-BE49-F238E27FC236}">
                <a16:creationId xmlns:a16="http://schemas.microsoft.com/office/drawing/2014/main" id="{AC084078-5FB4-0EC4-34D6-05761BE78E6F}"/>
              </a:ext>
            </a:extLst>
          </p:cNvPr>
          <p:cNvSpPr txBox="1"/>
          <p:nvPr/>
        </p:nvSpPr>
        <p:spPr>
          <a:xfrm>
            <a:off x="1170576" y="5927090"/>
            <a:ext cx="10463530" cy="523220"/>
          </a:xfrm>
          <a:prstGeom prst="rect">
            <a:avLst/>
          </a:prstGeom>
          <a:noFill/>
        </p:spPr>
        <p:txBody>
          <a:bodyPr wrap="square" rtlCol="0">
            <a:spAutoFit/>
          </a:bodyPr>
          <a:lstStyle/>
          <a:p>
            <a:pPr algn="ctr"/>
            <a:r>
              <a:rPr lang="en-US" sz="2800" dirty="0">
                <a:solidFill>
                  <a:schemeClr val="bg1"/>
                </a:solidFill>
                <a:latin typeface="Arial Black" panose="020B0A04020102020204" pitchFamily="34" charset="0"/>
              </a:rPr>
              <a:t>Science: unchanging, </a:t>
            </a:r>
            <a:r>
              <a:rPr lang="en-ZA" sz="2800" dirty="0">
                <a:solidFill>
                  <a:schemeClr val="bg1"/>
                </a:solidFill>
                <a:latin typeface="Arial Black" panose="020B0A04020102020204" pitchFamily="34" charset="0"/>
              </a:rPr>
              <a:t>reliable body of facts &amp; laws</a:t>
            </a:r>
          </a:p>
        </p:txBody>
      </p:sp>
      <p:sp>
        <p:nvSpPr>
          <p:cNvPr id="11" name="Arrow: Down 10">
            <a:extLst>
              <a:ext uri="{FF2B5EF4-FFF2-40B4-BE49-F238E27FC236}">
                <a16:creationId xmlns:a16="http://schemas.microsoft.com/office/drawing/2014/main" id="{8DCF0CC5-4373-F73E-A6BE-B7093BAE0969}"/>
              </a:ext>
            </a:extLst>
          </p:cNvPr>
          <p:cNvSpPr/>
          <p:nvPr/>
        </p:nvSpPr>
        <p:spPr>
          <a:xfrm rot="10800000">
            <a:off x="5233035" y="3817399"/>
            <a:ext cx="1725930" cy="624837"/>
          </a:xfrm>
          <a:prstGeom prst="downArrow">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Arrow: Down 11">
            <a:extLst>
              <a:ext uri="{FF2B5EF4-FFF2-40B4-BE49-F238E27FC236}">
                <a16:creationId xmlns:a16="http://schemas.microsoft.com/office/drawing/2014/main" id="{D276B545-7736-4EEA-7341-1EA17C05F8AB}"/>
              </a:ext>
            </a:extLst>
          </p:cNvPr>
          <p:cNvSpPr/>
          <p:nvPr/>
        </p:nvSpPr>
        <p:spPr>
          <a:xfrm rot="10800000">
            <a:off x="5233034" y="2570488"/>
            <a:ext cx="1725930" cy="380530"/>
          </a:xfrm>
          <a:prstGeom prst="downArrow">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Arrow: Down 12">
            <a:extLst>
              <a:ext uri="{FF2B5EF4-FFF2-40B4-BE49-F238E27FC236}">
                <a16:creationId xmlns:a16="http://schemas.microsoft.com/office/drawing/2014/main" id="{B8EFE01C-3702-A288-0594-9C441AA4D9B6}"/>
              </a:ext>
            </a:extLst>
          </p:cNvPr>
          <p:cNvSpPr/>
          <p:nvPr/>
        </p:nvSpPr>
        <p:spPr>
          <a:xfrm rot="10800000">
            <a:off x="5233029" y="1295861"/>
            <a:ext cx="1725930" cy="380530"/>
          </a:xfrm>
          <a:prstGeom prst="downArrow">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TextBox 13">
            <a:extLst>
              <a:ext uri="{FF2B5EF4-FFF2-40B4-BE49-F238E27FC236}">
                <a16:creationId xmlns:a16="http://schemas.microsoft.com/office/drawing/2014/main" id="{51DDE7C8-58E4-2BB1-029E-30F85A859EF5}"/>
              </a:ext>
            </a:extLst>
          </p:cNvPr>
          <p:cNvSpPr txBox="1"/>
          <p:nvPr/>
        </p:nvSpPr>
        <p:spPr>
          <a:xfrm rot="16200000">
            <a:off x="-2514920" y="3046242"/>
            <a:ext cx="6339412" cy="769441"/>
          </a:xfrm>
          <a:prstGeom prst="rect">
            <a:avLst/>
          </a:prstGeom>
          <a:solidFill>
            <a:schemeClr val="accent4">
              <a:lumMod val="60000"/>
              <a:lumOff val="40000"/>
            </a:schemeClr>
          </a:solidFill>
          <a:ln w="28575">
            <a:solidFill>
              <a:schemeClr val="tx1"/>
            </a:solidFill>
            <a:prstDash val="sysDash"/>
          </a:ln>
        </p:spPr>
        <p:txBody>
          <a:bodyPr wrap="square" rtlCol="0">
            <a:spAutoFit/>
          </a:bodyPr>
          <a:lstStyle/>
          <a:p>
            <a:pPr algn="ctr"/>
            <a:r>
              <a:rPr lang="en-US" sz="4400" b="1" dirty="0"/>
              <a:t> A Science Policy</a:t>
            </a:r>
            <a:endParaRPr lang="en-ZA" sz="4400" b="1" dirty="0"/>
          </a:p>
        </p:txBody>
      </p:sp>
    </p:spTree>
    <p:extLst>
      <p:ext uri="{BB962C8B-B14F-4D97-AF65-F5344CB8AC3E}">
        <p14:creationId xmlns:p14="http://schemas.microsoft.com/office/powerpoint/2010/main" val="17554231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6A6A5-585F-2796-B630-0D9E6B50068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E12C767-22B7-0CB5-FB8E-15BCA4D90291}"/>
              </a:ext>
            </a:extLst>
          </p:cNvPr>
          <p:cNvSpPr txBox="1"/>
          <p:nvPr/>
        </p:nvSpPr>
        <p:spPr>
          <a:xfrm>
            <a:off x="4612005" y="377190"/>
            <a:ext cx="2967990" cy="954107"/>
          </a:xfrm>
          <a:prstGeom prst="rect">
            <a:avLst/>
          </a:prstGeom>
          <a:noFill/>
        </p:spPr>
        <p:txBody>
          <a:bodyPr wrap="square" rtlCol="0">
            <a:spAutoFit/>
          </a:bodyPr>
          <a:lstStyle/>
          <a:p>
            <a:pPr algn="ctr"/>
            <a:r>
              <a:rPr lang="en-US" sz="2800" dirty="0">
                <a:latin typeface="Arial Black" panose="020B0A04020102020204" pitchFamily="34" charset="0"/>
              </a:rPr>
              <a:t>International Policy</a:t>
            </a:r>
            <a:endParaRPr lang="en-ZA" sz="2800" dirty="0">
              <a:latin typeface="Arial Black" panose="020B0A04020102020204" pitchFamily="34" charset="0"/>
            </a:endParaRPr>
          </a:p>
        </p:txBody>
      </p:sp>
      <p:cxnSp>
        <p:nvCxnSpPr>
          <p:cNvPr id="3" name="Straight Connector 2">
            <a:extLst>
              <a:ext uri="{FF2B5EF4-FFF2-40B4-BE49-F238E27FC236}">
                <a16:creationId xmlns:a16="http://schemas.microsoft.com/office/drawing/2014/main" id="{B7E6E1E1-BDD3-9859-87DC-780F4264FC0A}"/>
              </a:ext>
            </a:extLst>
          </p:cNvPr>
          <p:cNvCxnSpPr/>
          <p:nvPr/>
        </p:nvCxnSpPr>
        <p:spPr>
          <a:xfrm>
            <a:off x="1611630" y="1485900"/>
            <a:ext cx="93497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F57223BA-ED8D-4098-578A-9592513CA234}"/>
              </a:ext>
            </a:extLst>
          </p:cNvPr>
          <p:cNvSpPr txBox="1"/>
          <p:nvPr/>
        </p:nvSpPr>
        <p:spPr>
          <a:xfrm>
            <a:off x="4612005" y="1645117"/>
            <a:ext cx="2967990" cy="954107"/>
          </a:xfrm>
          <a:prstGeom prst="rect">
            <a:avLst/>
          </a:prstGeom>
          <a:noFill/>
        </p:spPr>
        <p:txBody>
          <a:bodyPr wrap="square" rtlCol="0">
            <a:spAutoFit/>
          </a:bodyPr>
          <a:lstStyle/>
          <a:p>
            <a:pPr algn="ctr"/>
            <a:r>
              <a:rPr lang="en-US" sz="2800" dirty="0">
                <a:latin typeface="Arial Black" panose="020B0A04020102020204" pitchFamily="34" charset="0"/>
              </a:rPr>
              <a:t>National Policy</a:t>
            </a:r>
            <a:endParaRPr lang="en-ZA" sz="2800" dirty="0">
              <a:latin typeface="Arial Black" panose="020B0A04020102020204" pitchFamily="34" charset="0"/>
            </a:endParaRPr>
          </a:p>
        </p:txBody>
      </p:sp>
      <p:cxnSp>
        <p:nvCxnSpPr>
          <p:cNvPr id="5" name="Straight Connector 4">
            <a:extLst>
              <a:ext uri="{FF2B5EF4-FFF2-40B4-BE49-F238E27FC236}">
                <a16:creationId xmlns:a16="http://schemas.microsoft.com/office/drawing/2014/main" id="{DF3C8BD0-E194-00DF-822E-3E101CDE27B6}"/>
              </a:ext>
            </a:extLst>
          </p:cNvPr>
          <p:cNvCxnSpPr/>
          <p:nvPr/>
        </p:nvCxnSpPr>
        <p:spPr>
          <a:xfrm>
            <a:off x="1626870" y="2769870"/>
            <a:ext cx="93497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DC023210-B4B7-AA28-EA5F-4C684E750D99}"/>
              </a:ext>
            </a:extLst>
          </p:cNvPr>
          <p:cNvSpPr txBox="1"/>
          <p:nvPr/>
        </p:nvSpPr>
        <p:spPr>
          <a:xfrm>
            <a:off x="4612005" y="2844799"/>
            <a:ext cx="2967990" cy="954107"/>
          </a:xfrm>
          <a:prstGeom prst="rect">
            <a:avLst/>
          </a:prstGeom>
          <a:noFill/>
        </p:spPr>
        <p:txBody>
          <a:bodyPr wrap="square" rtlCol="0">
            <a:spAutoFit/>
          </a:bodyPr>
          <a:lstStyle/>
          <a:p>
            <a:pPr algn="ctr"/>
            <a:r>
              <a:rPr lang="en-US" sz="2800" dirty="0">
                <a:latin typeface="Arial Black" panose="020B0A04020102020204" pitchFamily="34" charset="0"/>
              </a:rPr>
              <a:t>Company Policy</a:t>
            </a:r>
            <a:endParaRPr lang="en-ZA" sz="2800" dirty="0">
              <a:latin typeface="Arial Black" panose="020B0A04020102020204" pitchFamily="34" charset="0"/>
            </a:endParaRPr>
          </a:p>
        </p:txBody>
      </p:sp>
      <p:sp>
        <p:nvSpPr>
          <p:cNvPr id="7" name="Rectangle 6">
            <a:extLst>
              <a:ext uri="{FF2B5EF4-FFF2-40B4-BE49-F238E27FC236}">
                <a16:creationId xmlns:a16="http://schemas.microsoft.com/office/drawing/2014/main" id="{01FE1784-8D36-588A-A508-F4D3B10360DD}"/>
              </a:ext>
            </a:extLst>
          </p:cNvPr>
          <p:cNvSpPr/>
          <p:nvPr/>
        </p:nvSpPr>
        <p:spPr>
          <a:xfrm>
            <a:off x="1611630" y="4537708"/>
            <a:ext cx="9364980" cy="110606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TextBox 7">
            <a:extLst>
              <a:ext uri="{FF2B5EF4-FFF2-40B4-BE49-F238E27FC236}">
                <a16:creationId xmlns:a16="http://schemas.microsoft.com/office/drawing/2014/main" id="{59305B69-64CD-89AE-A31C-2507146B1527}"/>
              </a:ext>
            </a:extLst>
          </p:cNvPr>
          <p:cNvSpPr txBox="1"/>
          <p:nvPr/>
        </p:nvSpPr>
        <p:spPr>
          <a:xfrm>
            <a:off x="1843314" y="4689663"/>
            <a:ext cx="9118055" cy="954107"/>
          </a:xfrm>
          <a:prstGeom prst="rect">
            <a:avLst/>
          </a:prstGeom>
          <a:noFill/>
        </p:spPr>
        <p:txBody>
          <a:bodyPr wrap="square" rtlCol="0">
            <a:spAutoFit/>
          </a:bodyPr>
          <a:lstStyle/>
          <a:p>
            <a:pPr algn="ctr"/>
            <a:r>
              <a:rPr lang="en-US" sz="2800" dirty="0">
                <a:solidFill>
                  <a:schemeClr val="bg1"/>
                </a:solidFill>
                <a:latin typeface="Arial Black" panose="020B0A04020102020204" pitchFamily="34" charset="0"/>
              </a:rPr>
              <a:t>Research: systematic study to </a:t>
            </a:r>
            <a:r>
              <a:rPr lang="en-ZA" sz="2800" dirty="0">
                <a:solidFill>
                  <a:schemeClr val="bg1"/>
                </a:solidFill>
                <a:latin typeface="Arial Black" panose="020B0A04020102020204" pitchFamily="34" charset="0"/>
              </a:rPr>
              <a:t>increase knowledge &amp; solve problems</a:t>
            </a:r>
            <a:r>
              <a:rPr lang="en-US" sz="2800" dirty="0">
                <a:solidFill>
                  <a:schemeClr val="bg1"/>
                </a:solidFill>
                <a:latin typeface="Arial Black" panose="020B0A04020102020204" pitchFamily="34" charset="0"/>
              </a:rPr>
              <a:t>  </a:t>
            </a:r>
            <a:endParaRPr lang="en-ZA" sz="2800" dirty="0">
              <a:solidFill>
                <a:schemeClr val="bg1"/>
              </a:solidFill>
              <a:latin typeface="Arial Black" panose="020B0A04020102020204" pitchFamily="34" charset="0"/>
            </a:endParaRPr>
          </a:p>
        </p:txBody>
      </p:sp>
      <p:sp>
        <p:nvSpPr>
          <p:cNvPr id="9" name="Rectangle 8">
            <a:extLst>
              <a:ext uri="{FF2B5EF4-FFF2-40B4-BE49-F238E27FC236}">
                <a16:creationId xmlns:a16="http://schemas.microsoft.com/office/drawing/2014/main" id="{934A4938-5FC0-F9F5-5D98-6112612186B3}"/>
              </a:ext>
            </a:extLst>
          </p:cNvPr>
          <p:cNvSpPr/>
          <p:nvPr/>
        </p:nvSpPr>
        <p:spPr>
          <a:xfrm>
            <a:off x="1148715" y="5766277"/>
            <a:ext cx="10275570" cy="834390"/>
          </a:xfrm>
          <a:prstGeom prst="rect">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TextBox 9">
            <a:extLst>
              <a:ext uri="{FF2B5EF4-FFF2-40B4-BE49-F238E27FC236}">
                <a16:creationId xmlns:a16="http://schemas.microsoft.com/office/drawing/2014/main" id="{B46E7D01-2674-C635-4538-9119334E6796}"/>
              </a:ext>
            </a:extLst>
          </p:cNvPr>
          <p:cNvSpPr txBox="1"/>
          <p:nvPr/>
        </p:nvSpPr>
        <p:spPr>
          <a:xfrm>
            <a:off x="1170576" y="5927090"/>
            <a:ext cx="10463530" cy="523220"/>
          </a:xfrm>
          <a:prstGeom prst="rect">
            <a:avLst/>
          </a:prstGeom>
          <a:noFill/>
        </p:spPr>
        <p:txBody>
          <a:bodyPr wrap="square" rtlCol="0">
            <a:spAutoFit/>
          </a:bodyPr>
          <a:lstStyle/>
          <a:p>
            <a:pPr algn="ctr"/>
            <a:r>
              <a:rPr lang="en-US" sz="2800" dirty="0">
                <a:solidFill>
                  <a:schemeClr val="bg1"/>
                </a:solidFill>
                <a:latin typeface="Arial Black" panose="020B0A04020102020204" pitchFamily="34" charset="0"/>
              </a:rPr>
              <a:t>Science: unchanging, </a:t>
            </a:r>
            <a:r>
              <a:rPr lang="en-ZA" sz="2800" dirty="0">
                <a:solidFill>
                  <a:schemeClr val="bg1"/>
                </a:solidFill>
                <a:latin typeface="Arial Black" panose="020B0A04020102020204" pitchFamily="34" charset="0"/>
              </a:rPr>
              <a:t>reliable body of facts &amp; laws</a:t>
            </a:r>
          </a:p>
        </p:txBody>
      </p:sp>
      <p:sp>
        <p:nvSpPr>
          <p:cNvPr id="11" name="Arrow: Down 10">
            <a:extLst>
              <a:ext uri="{FF2B5EF4-FFF2-40B4-BE49-F238E27FC236}">
                <a16:creationId xmlns:a16="http://schemas.microsoft.com/office/drawing/2014/main" id="{E578DD96-03CA-9D80-8164-8895AD7E5708}"/>
              </a:ext>
            </a:extLst>
          </p:cNvPr>
          <p:cNvSpPr/>
          <p:nvPr/>
        </p:nvSpPr>
        <p:spPr>
          <a:xfrm rot="10800000">
            <a:off x="5233035" y="3817399"/>
            <a:ext cx="1725930" cy="624837"/>
          </a:xfrm>
          <a:prstGeom prst="downArrow">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Arrow: Down 11">
            <a:extLst>
              <a:ext uri="{FF2B5EF4-FFF2-40B4-BE49-F238E27FC236}">
                <a16:creationId xmlns:a16="http://schemas.microsoft.com/office/drawing/2014/main" id="{F469CD83-D1E0-D86D-D079-7A630B01D674}"/>
              </a:ext>
            </a:extLst>
          </p:cNvPr>
          <p:cNvSpPr/>
          <p:nvPr/>
        </p:nvSpPr>
        <p:spPr>
          <a:xfrm rot="10800000">
            <a:off x="5233034" y="2570488"/>
            <a:ext cx="1725930" cy="380530"/>
          </a:xfrm>
          <a:prstGeom prst="downArrow">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Arrow: Down 12">
            <a:extLst>
              <a:ext uri="{FF2B5EF4-FFF2-40B4-BE49-F238E27FC236}">
                <a16:creationId xmlns:a16="http://schemas.microsoft.com/office/drawing/2014/main" id="{92BE5D80-6330-A360-A1BD-BF1A6139896A}"/>
              </a:ext>
            </a:extLst>
          </p:cNvPr>
          <p:cNvSpPr/>
          <p:nvPr/>
        </p:nvSpPr>
        <p:spPr>
          <a:xfrm rot="10800000">
            <a:off x="5233029" y="1295861"/>
            <a:ext cx="1725930" cy="380530"/>
          </a:xfrm>
          <a:prstGeom prst="downArrow">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TextBox 13">
            <a:extLst>
              <a:ext uri="{FF2B5EF4-FFF2-40B4-BE49-F238E27FC236}">
                <a16:creationId xmlns:a16="http://schemas.microsoft.com/office/drawing/2014/main" id="{92F5A176-5352-6490-696C-0BC15335B435}"/>
              </a:ext>
            </a:extLst>
          </p:cNvPr>
          <p:cNvSpPr txBox="1"/>
          <p:nvPr/>
        </p:nvSpPr>
        <p:spPr>
          <a:xfrm rot="16200000">
            <a:off x="-2514920" y="3046242"/>
            <a:ext cx="6339412" cy="769441"/>
          </a:xfrm>
          <a:prstGeom prst="rect">
            <a:avLst/>
          </a:prstGeom>
          <a:solidFill>
            <a:schemeClr val="accent4">
              <a:lumMod val="60000"/>
              <a:lumOff val="40000"/>
            </a:schemeClr>
          </a:solidFill>
          <a:ln w="28575">
            <a:solidFill>
              <a:schemeClr val="tx1"/>
            </a:solidFill>
            <a:prstDash val="sysDash"/>
          </a:ln>
        </p:spPr>
        <p:txBody>
          <a:bodyPr wrap="square" rtlCol="0">
            <a:spAutoFit/>
          </a:bodyPr>
          <a:lstStyle/>
          <a:p>
            <a:pPr algn="ctr"/>
            <a:r>
              <a:rPr lang="en-US" sz="4400" b="1" dirty="0"/>
              <a:t> A Science Policy</a:t>
            </a:r>
            <a:endParaRPr lang="en-ZA" sz="4400" b="1" dirty="0"/>
          </a:p>
        </p:txBody>
      </p:sp>
    </p:spTree>
    <p:extLst>
      <p:ext uri="{BB962C8B-B14F-4D97-AF65-F5344CB8AC3E}">
        <p14:creationId xmlns:p14="http://schemas.microsoft.com/office/powerpoint/2010/main" val="37102207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BB060-D2BD-CD31-CA46-04A7FC30E30B}"/>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EC8656BB-B54C-05E4-EB80-881306D2AB32}"/>
              </a:ext>
            </a:extLst>
          </p:cNvPr>
          <p:cNvGraphicFramePr>
            <a:graphicFrameLocks/>
          </p:cNvGraphicFramePr>
          <p:nvPr/>
        </p:nvGraphicFramePr>
        <p:xfrm>
          <a:off x="69274" y="113287"/>
          <a:ext cx="6026725" cy="3932240"/>
        </p:xfrm>
        <a:graphic>
          <a:graphicData uri="http://schemas.openxmlformats.org/drawingml/2006/chart">
            <c:chart xmlns:c="http://schemas.openxmlformats.org/drawingml/2006/chart" xmlns:r="http://schemas.openxmlformats.org/officeDocument/2006/relationships" r:id="rId3"/>
          </a:graphicData>
        </a:graphic>
      </p:graphicFrame>
      <p:sp>
        <p:nvSpPr>
          <p:cNvPr id="29" name="Rectangle 28">
            <a:extLst>
              <a:ext uri="{FF2B5EF4-FFF2-40B4-BE49-F238E27FC236}">
                <a16:creationId xmlns:a16="http://schemas.microsoft.com/office/drawing/2014/main" id="{72F302F0-5B3C-42D7-C68B-16458AB452FF}"/>
              </a:ext>
            </a:extLst>
          </p:cNvPr>
          <p:cNvSpPr/>
          <p:nvPr/>
        </p:nvSpPr>
        <p:spPr>
          <a:xfrm>
            <a:off x="1066800" y="622300"/>
            <a:ext cx="4635500" cy="2590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03826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4E56ED41-87E9-B76C-CF06-3D5B61245A32}"/>
              </a:ext>
            </a:extLst>
          </p:cNvPr>
          <p:cNvGraphicFramePr>
            <a:graphicFrameLocks/>
          </p:cNvGraphicFramePr>
          <p:nvPr>
            <p:extLst>
              <p:ext uri="{D42A27DB-BD31-4B8C-83A1-F6EECF244321}">
                <p14:modId xmlns:p14="http://schemas.microsoft.com/office/powerpoint/2010/main" val="1079562091"/>
              </p:ext>
            </p:extLst>
          </p:nvPr>
        </p:nvGraphicFramePr>
        <p:xfrm>
          <a:off x="69274" y="113287"/>
          <a:ext cx="6026725" cy="3932240"/>
        </p:xfrm>
        <a:graphic>
          <a:graphicData uri="http://schemas.openxmlformats.org/drawingml/2006/chart">
            <c:chart xmlns:c="http://schemas.openxmlformats.org/drawingml/2006/chart" xmlns:r="http://schemas.openxmlformats.org/officeDocument/2006/relationships" r:id="rId3"/>
          </a:graphicData>
        </a:graphic>
      </p:graphicFrame>
      <p:sp>
        <p:nvSpPr>
          <p:cNvPr id="29" name="Rectangle 28">
            <a:extLst>
              <a:ext uri="{FF2B5EF4-FFF2-40B4-BE49-F238E27FC236}">
                <a16:creationId xmlns:a16="http://schemas.microsoft.com/office/drawing/2014/main" id="{5112C8AF-7340-190B-1D9A-C9EE82A70529}"/>
              </a:ext>
            </a:extLst>
          </p:cNvPr>
          <p:cNvSpPr/>
          <p:nvPr/>
        </p:nvSpPr>
        <p:spPr>
          <a:xfrm>
            <a:off x="1066800" y="622300"/>
            <a:ext cx="4635500" cy="2590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0" name="Rectangle 29">
            <a:extLst>
              <a:ext uri="{FF2B5EF4-FFF2-40B4-BE49-F238E27FC236}">
                <a16:creationId xmlns:a16="http://schemas.microsoft.com/office/drawing/2014/main" id="{E589CD6F-6A0C-D1C2-D577-9C8129E9F1F2}"/>
              </a:ext>
            </a:extLst>
          </p:cNvPr>
          <p:cNvSpPr/>
          <p:nvPr/>
        </p:nvSpPr>
        <p:spPr>
          <a:xfrm>
            <a:off x="1066800" y="622300"/>
            <a:ext cx="4635500" cy="2590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31" name="Straight Connector 30">
            <a:extLst>
              <a:ext uri="{FF2B5EF4-FFF2-40B4-BE49-F238E27FC236}">
                <a16:creationId xmlns:a16="http://schemas.microsoft.com/office/drawing/2014/main" id="{DD93A0DE-BD16-0B00-C695-B84E3DBCAEF6}"/>
              </a:ext>
            </a:extLst>
          </p:cNvPr>
          <p:cNvCxnSpPr>
            <a:cxnSpLocks/>
          </p:cNvCxnSpPr>
          <p:nvPr/>
        </p:nvCxnSpPr>
        <p:spPr>
          <a:xfrm flipV="1">
            <a:off x="965200" y="1460427"/>
            <a:ext cx="2743200" cy="1346273"/>
          </a:xfrm>
          <a:prstGeom prst="line">
            <a:avLst/>
          </a:prstGeom>
          <a:ln>
            <a:solidFill>
              <a:srgbClr val="FF9900"/>
            </a:solidFill>
            <a:prstDash val="sysDot"/>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5A222F9D-8C33-3A8A-1413-DAFFD0BF3510}"/>
              </a:ext>
            </a:extLst>
          </p:cNvPr>
          <p:cNvCxnSpPr>
            <a:cxnSpLocks/>
          </p:cNvCxnSpPr>
          <p:nvPr/>
        </p:nvCxnSpPr>
        <p:spPr>
          <a:xfrm flipV="1">
            <a:off x="1092200" y="1727199"/>
            <a:ext cx="2667000" cy="1358901"/>
          </a:xfrm>
          <a:prstGeom prst="line">
            <a:avLst/>
          </a:prstGeom>
          <a:ln>
            <a:solidFill>
              <a:srgbClr val="FF9900"/>
            </a:solidFill>
            <a:prstDash val="sysDot"/>
          </a:ln>
        </p:spPr>
        <p:style>
          <a:lnRef idx="2">
            <a:schemeClr val="accent1"/>
          </a:lnRef>
          <a:fillRef idx="0">
            <a:schemeClr val="accent1"/>
          </a:fillRef>
          <a:effectRef idx="1">
            <a:schemeClr val="accent1"/>
          </a:effectRef>
          <a:fontRef idx="minor">
            <a:schemeClr val="tx1"/>
          </a:fontRef>
        </p:style>
      </p:cxnSp>
      <p:sp>
        <p:nvSpPr>
          <p:cNvPr id="33" name="Rectangle 32">
            <a:extLst>
              <a:ext uri="{FF2B5EF4-FFF2-40B4-BE49-F238E27FC236}">
                <a16:creationId xmlns:a16="http://schemas.microsoft.com/office/drawing/2014/main" id="{001085FF-F474-7835-03B1-75E3772B43D3}"/>
              </a:ext>
            </a:extLst>
          </p:cNvPr>
          <p:cNvSpPr/>
          <p:nvPr/>
        </p:nvSpPr>
        <p:spPr>
          <a:xfrm rot="19991823">
            <a:off x="906115" y="2258708"/>
            <a:ext cx="2424911" cy="283255"/>
          </a:xfrm>
          <a:prstGeom prst="rect">
            <a:avLst/>
          </a:prstGeom>
          <a:solidFill>
            <a:srgbClr val="FFCC00">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4038391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69A72-3AF7-C828-1EF4-886D87DA7989}"/>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1BB71700-4CF6-6319-C4A1-96C30FBEC409}"/>
              </a:ext>
            </a:extLst>
          </p:cNvPr>
          <p:cNvGraphicFramePr>
            <a:graphicFrameLocks/>
          </p:cNvGraphicFramePr>
          <p:nvPr>
            <p:extLst>
              <p:ext uri="{D42A27DB-BD31-4B8C-83A1-F6EECF244321}">
                <p14:modId xmlns:p14="http://schemas.microsoft.com/office/powerpoint/2010/main" val="2241352974"/>
              </p:ext>
            </p:extLst>
          </p:nvPr>
        </p:nvGraphicFramePr>
        <p:xfrm>
          <a:off x="183084" y="102523"/>
          <a:ext cx="5989116" cy="39152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B8E7A331-091A-AE7E-11EA-277AAC7917B0}"/>
              </a:ext>
            </a:extLst>
          </p:cNvPr>
          <p:cNvGraphicFramePr>
            <a:graphicFrameLocks/>
          </p:cNvGraphicFramePr>
          <p:nvPr>
            <p:extLst>
              <p:ext uri="{D42A27DB-BD31-4B8C-83A1-F6EECF244321}">
                <p14:modId xmlns:p14="http://schemas.microsoft.com/office/powerpoint/2010/main" val="385889234"/>
              </p:ext>
            </p:extLst>
          </p:nvPr>
        </p:nvGraphicFramePr>
        <p:xfrm>
          <a:off x="58646" y="105794"/>
          <a:ext cx="6113554" cy="3912023"/>
        </p:xfrm>
        <a:graphic>
          <a:graphicData uri="http://schemas.openxmlformats.org/drawingml/2006/chart">
            <c:chart xmlns:c="http://schemas.openxmlformats.org/drawingml/2006/chart" xmlns:r="http://schemas.openxmlformats.org/officeDocument/2006/relationships" r:id="rId4"/>
          </a:graphicData>
        </a:graphic>
      </p:graphicFrame>
      <p:sp>
        <p:nvSpPr>
          <p:cNvPr id="6" name="Oval 5">
            <a:extLst>
              <a:ext uri="{FF2B5EF4-FFF2-40B4-BE49-F238E27FC236}">
                <a16:creationId xmlns:a16="http://schemas.microsoft.com/office/drawing/2014/main" id="{4CE5D817-E586-3139-1A4E-4E74D8881493}"/>
              </a:ext>
            </a:extLst>
          </p:cNvPr>
          <p:cNvSpPr/>
          <p:nvPr/>
        </p:nvSpPr>
        <p:spPr>
          <a:xfrm>
            <a:off x="2505189" y="2273665"/>
            <a:ext cx="603229" cy="815684"/>
          </a:xfrm>
          <a:prstGeom prst="ellipse">
            <a:avLst/>
          </a:prstGeom>
          <a:noFill/>
          <a:ln>
            <a:solidFill>
              <a:schemeClr val="accent3">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Oval 7">
            <a:extLst>
              <a:ext uri="{FF2B5EF4-FFF2-40B4-BE49-F238E27FC236}">
                <a16:creationId xmlns:a16="http://schemas.microsoft.com/office/drawing/2014/main" id="{A6D138F0-7871-98E2-9DBB-8ECD8EB7531F}"/>
              </a:ext>
            </a:extLst>
          </p:cNvPr>
          <p:cNvSpPr/>
          <p:nvPr/>
        </p:nvSpPr>
        <p:spPr>
          <a:xfrm rot="3237808">
            <a:off x="3172665" y="1399754"/>
            <a:ext cx="555796" cy="1157324"/>
          </a:xfrm>
          <a:prstGeom prst="ellipse">
            <a:avLst/>
          </a:prstGeom>
          <a:noFill/>
          <a:ln>
            <a:solidFill>
              <a:srgbClr val="00B0F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Oval 9">
            <a:extLst>
              <a:ext uri="{FF2B5EF4-FFF2-40B4-BE49-F238E27FC236}">
                <a16:creationId xmlns:a16="http://schemas.microsoft.com/office/drawing/2014/main" id="{B9BAA07E-7186-C7E2-FFDC-6DD6CF7340B8}"/>
              </a:ext>
            </a:extLst>
          </p:cNvPr>
          <p:cNvSpPr/>
          <p:nvPr/>
        </p:nvSpPr>
        <p:spPr>
          <a:xfrm rot="2729432">
            <a:off x="4016401" y="831782"/>
            <a:ext cx="1200013" cy="2228852"/>
          </a:xfrm>
          <a:prstGeom prst="ellipse">
            <a:avLst/>
          </a:prstGeom>
          <a:noFill/>
          <a:ln>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9155918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BFE2B-D0A4-CA74-69B7-CE76E3E21E24}"/>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BD28A514-E9A7-32BC-4D02-380370028E02}"/>
              </a:ext>
            </a:extLst>
          </p:cNvPr>
          <p:cNvGraphicFramePr>
            <a:graphicFrameLocks/>
          </p:cNvGraphicFramePr>
          <p:nvPr>
            <p:extLst>
              <p:ext uri="{D42A27DB-BD31-4B8C-83A1-F6EECF244321}">
                <p14:modId xmlns:p14="http://schemas.microsoft.com/office/powerpoint/2010/main" val="2241352974"/>
              </p:ext>
            </p:extLst>
          </p:nvPr>
        </p:nvGraphicFramePr>
        <p:xfrm>
          <a:off x="183084" y="102523"/>
          <a:ext cx="5989116" cy="39152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4CCFB49F-866E-3FE3-3502-70D4A0F1DCAF}"/>
              </a:ext>
            </a:extLst>
          </p:cNvPr>
          <p:cNvGraphicFramePr>
            <a:graphicFrameLocks/>
          </p:cNvGraphicFramePr>
          <p:nvPr>
            <p:extLst>
              <p:ext uri="{D42A27DB-BD31-4B8C-83A1-F6EECF244321}">
                <p14:modId xmlns:p14="http://schemas.microsoft.com/office/powerpoint/2010/main" val="385889234"/>
              </p:ext>
            </p:extLst>
          </p:nvPr>
        </p:nvGraphicFramePr>
        <p:xfrm>
          <a:off x="58646" y="105794"/>
          <a:ext cx="6113554" cy="3912023"/>
        </p:xfrm>
        <a:graphic>
          <a:graphicData uri="http://schemas.openxmlformats.org/drawingml/2006/chart">
            <c:chart xmlns:c="http://schemas.openxmlformats.org/drawingml/2006/chart" xmlns:r="http://schemas.openxmlformats.org/officeDocument/2006/relationships" r:id="rId4"/>
          </a:graphicData>
        </a:graphic>
      </p:graphicFrame>
      <p:sp>
        <p:nvSpPr>
          <p:cNvPr id="10" name="Oval 9">
            <a:extLst>
              <a:ext uri="{FF2B5EF4-FFF2-40B4-BE49-F238E27FC236}">
                <a16:creationId xmlns:a16="http://schemas.microsoft.com/office/drawing/2014/main" id="{F9AC83CA-6F43-0D50-9A3D-0E56D76D726C}"/>
              </a:ext>
            </a:extLst>
          </p:cNvPr>
          <p:cNvSpPr/>
          <p:nvPr/>
        </p:nvSpPr>
        <p:spPr>
          <a:xfrm>
            <a:off x="2505189" y="2273665"/>
            <a:ext cx="603229" cy="815684"/>
          </a:xfrm>
          <a:prstGeom prst="ellipse">
            <a:avLst/>
          </a:prstGeom>
          <a:noFill/>
          <a:ln>
            <a:solidFill>
              <a:schemeClr val="accent3">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Oval 10">
            <a:extLst>
              <a:ext uri="{FF2B5EF4-FFF2-40B4-BE49-F238E27FC236}">
                <a16:creationId xmlns:a16="http://schemas.microsoft.com/office/drawing/2014/main" id="{0C19CDEE-DB1E-D554-A0F0-E2B179A5E841}"/>
              </a:ext>
            </a:extLst>
          </p:cNvPr>
          <p:cNvSpPr/>
          <p:nvPr/>
        </p:nvSpPr>
        <p:spPr>
          <a:xfrm rot="3237808">
            <a:off x="3172665" y="1399754"/>
            <a:ext cx="555796" cy="1157324"/>
          </a:xfrm>
          <a:prstGeom prst="ellipse">
            <a:avLst/>
          </a:prstGeom>
          <a:noFill/>
          <a:ln>
            <a:solidFill>
              <a:srgbClr val="00B0F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Oval 11">
            <a:extLst>
              <a:ext uri="{FF2B5EF4-FFF2-40B4-BE49-F238E27FC236}">
                <a16:creationId xmlns:a16="http://schemas.microsoft.com/office/drawing/2014/main" id="{D61E0B7C-8787-C093-5408-0DA83F24121A}"/>
              </a:ext>
            </a:extLst>
          </p:cNvPr>
          <p:cNvSpPr/>
          <p:nvPr/>
        </p:nvSpPr>
        <p:spPr>
          <a:xfrm rot="2729432">
            <a:off x="4016401" y="831782"/>
            <a:ext cx="1200013" cy="2228852"/>
          </a:xfrm>
          <a:prstGeom prst="ellipse">
            <a:avLst/>
          </a:prstGeom>
          <a:noFill/>
          <a:ln>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3" name="Straight Connector 12">
            <a:extLst>
              <a:ext uri="{FF2B5EF4-FFF2-40B4-BE49-F238E27FC236}">
                <a16:creationId xmlns:a16="http://schemas.microsoft.com/office/drawing/2014/main" id="{B5D586A4-E205-6972-4789-66F14DA4B36B}"/>
              </a:ext>
            </a:extLst>
          </p:cNvPr>
          <p:cNvCxnSpPr>
            <a:cxnSpLocks/>
          </p:cNvCxnSpPr>
          <p:nvPr/>
        </p:nvCxnSpPr>
        <p:spPr>
          <a:xfrm flipV="1">
            <a:off x="2883195" y="1413267"/>
            <a:ext cx="1198787" cy="995784"/>
          </a:xfrm>
          <a:prstGeom prst="line">
            <a:avLst/>
          </a:prstGeom>
          <a:ln w="381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0AE51C14-470F-B5F7-6F26-7AA167A56B18}"/>
              </a:ext>
            </a:extLst>
          </p:cNvPr>
          <p:cNvCxnSpPr>
            <a:cxnSpLocks/>
          </p:cNvCxnSpPr>
          <p:nvPr/>
        </p:nvCxnSpPr>
        <p:spPr>
          <a:xfrm flipV="1">
            <a:off x="3724711" y="1022350"/>
            <a:ext cx="1761689" cy="1797050"/>
          </a:xfrm>
          <a:prstGeom prst="line">
            <a:avLst/>
          </a:prstGeom>
          <a:ln w="38100">
            <a:solidFill>
              <a:schemeClr val="tx1"/>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59155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6D778-6B3C-2A20-EE48-904E6167E7E4}"/>
            </a:ext>
          </a:extLst>
        </p:cNvPr>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48C2191C-2061-2E4E-3FAA-F42EA68BFF75}"/>
              </a:ext>
            </a:extLst>
          </p:cNvPr>
          <p:cNvGraphicFramePr>
            <a:graphicFrameLocks/>
          </p:cNvGraphicFramePr>
          <p:nvPr>
            <p:extLst>
              <p:ext uri="{D42A27DB-BD31-4B8C-83A1-F6EECF244321}">
                <p14:modId xmlns:p14="http://schemas.microsoft.com/office/powerpoint/2010/main" val="3769703517"/>
              </p:ext>
            </p:extLst>
          </p:nvPr>
        </p:nvGraphicFramePr>
        <p:xfrm>
          <a:off x="183084" y="102523"/>
          <a:ext cx="5989116" cy="39152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hart 15">
            <a:extLst>
              <a:ext uri="{FF2B5EF4-FFF2-40B4-BE49-F238E27FC236}">
                <a16:creationId xmlns:a16="http://schemas.microsoft.com/office/drawing/2014/main" id="{F27EB03D-C012-A703-EF95-8CB0A968F1A0}"/>
              </a:ext>
            </a:extLst>
          </p:cNvPr>
          <p:cNvGraphicFramePr>
            <a:graphicFrameLocks/>
          </p:cNvGraphicFramePr>
          <p:nvPr>
            <p:extLst>
              <p:ext uri="{D42A27DB-BD31-4B8C-83A1-F6EECF244321}">
                <p14:modId xmlns:p14="http://schemas.microsoft.com/office/powerpoint/2010/main" val="3352830532"/>
              </p:ext>
            </p:extLst>
          </p:nvPr>
        </p:nvGraphicFramePr>
        <p:xfrm>
          <a:off x="58646" y="105794"/>
          <a:ext cx="6113554" cy="3912023"/>
        </p:xfrm>
        <a:graphic>
          <a:graphicData uri="http://schemas.openxmlformats.org/drawingml/2006/chart">
            <c:chart xmlns:c="http://schemas.openxmlformats.org/drawingml/2006/chart" xmlns:r="http://schemas.openxmlformats.org/officeDocument/2006/relationships" r:id="rId4"/>
          </a:graphicData>
        </a:graphic>
      </p:graphicFrame>
      <p:sp>
        <p:nvSpPr>
          <p:cNvPr id="17" name="Oval 16">
            <a:extLst>
              <a:ext uri="{FF2B5EF4-FFF2-40B4-BE49-F238E27FC236}">
                <a16:creationId xmlns:a16="http://schemas.microsoft.com/office/drawing/2014/main" id="{6DC2ACE5-BBE0-2F79-3136-E5CBFA3151C9}"/>
              </a:ext>
            </a:extLst>
          </p:cNvPr>
          <p:cNvSpPr/>
          <p:nvPr/>
        </p:nvSpPr>
        <p:spPr>
          <a:xfrm>
            <a:off x="2505189" y="2273665"/>
            <a:ext cx="603229" cy="815684"/>
          </a:xfrm>
          <a:prstGeom prst="ellipse">
            <a:avLst/>
          </a:prstGeom>
          <a:noFill/>
          <a:ln>
            <a:solidFill>
              <a:schemeClr val="accent3">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Oval 17">
            <a:extLst>
              <a:ext uri="{FF2B5EF4-FFF2-40B4-BE49-F238E27FC236}">
                <a16:creationId xmlns:a16="http://schemas.microsoft.com/office/drawing/2014/main" id="{CD8B5FE3-11A1-DFA5-E78F-9355BFB46EB9}"/>
              </a:ext>
            </a:extLst>
          </p:cNvPr>
          <p:cNvSpPr/>
          <p:nvPr/>
        </p:nvSpPr>
        <p:spPr>
          <a:xfrm rot="3237808">
            <a:off x="3172665" y="1399754"/>
            <a:ext cx="555796" cy="1157324"/>
          </a:xfrm>
          <a:prstGeom prst="ellipse">
            <a:avLst/>
          </a:prstGeom>
          <a:noFill/>
          <a:ln>
            <a:solidFill>
              <a:srgbClr val="00B0F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Oval 18">
            <a:extLst>
              <a:ext uri="{FF2B5EF4-FFF2-40B4-BE49-F238E27FC236}">
                <a16:creationId xmlns:a16="http://schemas.microsoft.com/office/drawing/2014/main" id="{6D95536A-8854-0A98-1008-D5B97DA31FA8}"/>
              </a:ext>
            </a:extLst>
          </p:cNvPr>
          <p:cNvSpPr/>
          <p:nvPr/>
        </p:nvSpPr>
        <p:spPr>
          <a:xfrm rot="2729432">
            <a:off x="4016401" y="831782"/>
            <a:ext cx="1200013" cy="2228852"/>
          </a:xfrm>
          <a:prstGeom prst="ellipse">
            <a:avLst/>
          </a:prstGeom>
          <a:noFill/>
          <a:ln>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20" name="Straight Connector 19">
            <a:extLst>
              <a:ext uri="{FF2B5EF4-FFF2-40B4-BE49-F238E27FC236}">
                <a16:creationId xmlns:a16="http://schemas.microsoft.com/office/drawing/2014/main" id="{FAE1303E-F8D4-54A4-FCEB-A89E51571532}"/>
              </a:ext>
            </a:extLst>
          </p:cNvPr>
          <p:cNvCxnSpPr>
            <a:cxnSpLocks/>
          </p:cNvCxnSpPr>
          <p:nvPr/>
        </p:nvCxnSpPr>
        <p:spPr>
          <a:xfrm flipV="1">
            <a:off x="2883195" y="1413267"/>
            <a:ext cx="1198787" cy="995784"/>
          </a:xfrm>
          <a:prstGeom prst="line">
            <a:avLst/>
          </a:prstGeom>
          <a:ln w="381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4C793056-1F88-2C41-12C8-0478AE00C764}"/>
              </a:ext>
            </a:extLst>
          </p:cNvPr>
          <p:cNvCxnSpPr>
            <a:cxnSpLocks/>
          </p:cNvCxnSpPr>
          <p:nvPr/>
        </p:nvCxnSpPr>
        <p:spPr>
          <a:xfrm flipV="1">
            <a:off x="3724711" y="1022350"/>
            <a:ext cx="1761689" cy="1797050"/>
          </a:xfrm>
          <a:prstGeom prst="line">
            <a:avLst/>
          </a:prstGeom>
          <a:ln w="381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221AAA30-EA9A-579C-4D5B-B0A7E96FC522}"/>
              </a:ext>
            </a:extLst>
          </p:cNvPr>
          <p:cNvCxnSpPr>
            <a:cxnSpLocks/>
          </p:cNvCxnSpPr>
          <p:nvPr/>
        </p:nvCxnSpPr>
        <p:spPr>
          <a:xfrm flipV="1">
            <a:off x="1520959" y="853579"/>
            <a:ext cx="2677325" cy="1973897"/>
          </a:xfrm>
          <a:prstGeom prst="line">
            <a:avLst/>
          </a:prstGeom>
          <a:ln w="381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70453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6545F-D946-F8FC-A693-D7027C01F1B2}"/>
            </a:ext>
          </a:extLst>
        </p:cNvPr>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B085B5D5-BA64-C1D2-9A95-01B2E4778F74}"/>
              </a:ext>
            </a:extLst>
          </p:cNvPr>
          <p:cNvGraphicFramePr>
            <a:graphicFrameLocks/>
          </p:cNvGraphicFramePr>
          <p:nvPr>
            <p:extLst>
              <p:ext uri="{D42A27DB-BD31-4B8C-83A1-F6EECF244321}">
                <p14:modId xmlns:p14="http://schemas.microsoft.com/office/powerpoint/2010/main" val="3769703517"/>
              </p:ext>
            </p:extLst>
          </p:nvPr>
        </p:nvGraphicFramePr>
        <p:xfrm>
          <a:off x="183084" y="102523"/>
          <a:ext cx="5989116" cy="39152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902EE031-DFE1-D6AE-A8DD-465154FD0FDC}"/>
              </a:ext>
            </a:extLst>
          </p:cNvPr>
          <p:cNvGraphicFramePr>
            <a:graphicFrameLocks/>
          </p:cNvGraphicFramePr>
          <p:nvPr/>
        </p:nvGraphicFramePr>
        <p:xfrm>
          <a:off x="6096000" y="2957885"/>
          <a:ext cx="5989116" cy="385595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a:extLst>
              <a:ext uri="{FF2B5EF4-FFF2-40B4-BE49-F238E27FC236}">
                <a16:creationId xmlns:a16="http://schemas.microsoft.com/office/drawing/2014/main" id="{BEA71DE9-6E3E-C899-3FD4-DA306D50DF51}"/>
              </a:ext>
            </a:extLst>
          </p:cNvPr>
          <p:cNvGraphicFramePr>
            <a:graphicFrameLocks/>
          </p:cNvGraphicFramePr>
          <p:nvPr>
            <p:extLst>
              <p:ext uri="{D42A27DB-BD31-4B8C-83A1-F6EECF244321}">
                <p14:modId xmlns:p14="http://schemas.microsoft.com/office/powerpoint/2010/main" val="2222145169"/>
              </p:ext>
            </p:extLst>
          </p:nvPr>
        </p:nvGraphicFramePr>
        <p:xfrm>
          <a:off x="6386558" y="3076736"/>
          <a:ext cx="5620884" cy="3698874"/>
        </p:xfrm>
        <a:graphic>
          <a:graphicData uri="http://schemas.openxmlformats.org/drawingml/2006/chart">
            <c:chart xmlns:c="http://schemas.openxmlformats.org/drawingml/2006/chart" xmlns:r="http://schemas.openxmlformats.org/officeDocument/2006/relationships" r:id="rId5"/>
          </a:graphicData>
        </a:graphic>
      </p:graphicFrame>
      <p:sp>
        <p:nvSpPr>
          <p:cNvPr id="17" name="Oval 16">
            <a:extLst>
              <a:ext uri="{FF2B5EF4-FFF2-40B4-BE49-F238E27FC236}">
                <a16:creationId xmlns:a16="http://schemas.microsoft.com/office/drawing/2014/main" id="{A163636E-0B45-93D8-5A24-3360F446463C}"/>
              </a:ext>
            </a:extLst>
          </p:cNvPr>
          <p:cNvSpPr/>
          <p:nvPr/>
        </p:nvSpPr>
        <p:spPr>
          <a:xfrm>
            <a:off x="8497873" y="4170217"/>
            <a:ext cx="691097" cy="1198667"/>
          </a:xfrm>
          <a:prstGeom prst="ellipse">
            <a:avLst/>
          </a:prstGeom>
          <a:noFill/>
          <a:ln>
            <a:solidFill>
              <a:schemeClr val="accent3">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Oval 17">
            <a:extLst>
              <a:ext uri="{FF2B5EF4-FFF2-40B4-BE49-F238E27FC236}">
                <a16:creationId xmlns:a16="http://schemas.microsoft.com/office/drawing/2014/main" id="{362D5E9A-7956-78D5-B811-C9F051ED8274}"/>
              </a:ext>
            </a:extLst>
          </p:cNvPr>
          <p:cNvSpPr/>
          <p:nvPr/>
        </p:nvSpPr>
        <p:spPr>
          <a:xfrm rot="18791612">
            <a:off x="9045125" y="4433210"/>
            <a:ext cx="813539" cy="1139982"/>
          </a:xfrm>
          <a:prstGeom prst="ellipse">
            <a:avLst/>
          </a:prstGeom>
          <a:noFill/>
          <a:ln>
            <a:solidFill>
              <a:srgbClr val="00B0F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Oval 18">
            <a:extLst>
              <a:ext uri="{FF2B5EF4-FFF2-40B4-BE49-F238E27FC236}">
                <a16:creationId xmlns:a16="http://schemas.microsoft.com/office/drawing/2014/main" id="{2819219E-F96D-3EB1-F414-92EE45B8DE53}"/>
              </a:ext>
            </a:extLst>
          </p:cNvPr>
          <p:cNvSpPr/>
          <p:nvPr/>
        </p:nvSpPr>
        <p:spPr>
          <a:xfrm rot="18069678">
            <a:off x="9781755" y="3725190"/>
            <a:ext cx="1561733" cy="1844826"/>
          </a:xfrm>
          <a:prstGeom prst="ellipse">
            <a:avLst/>
          </a:prstGeom>
          <a:noFill/>
          <a:ln>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20" name="Straight Connector 19">
            <a:extLst>
              <a:ext uri="{FF2B5EF4-FFF2-40B4-BE49-F238E27FC236}">
                <a16:creationId xmlns:a16="http://schemas.microsoft.com/office/drawing/2014/main" id="{8545B61D-1016-63C4-D95C-390CAE14346D}"/>
              </a:ext>
            </a:extLst>
          </p:cNvPr>
          <p:cNvCxnSpPr/>
          <p:nvPr/>
        </p:nvCxnSpPr>
        <p:spPr>
          <a:xfrm>
            <a:off x="7058512" y="5453632"/>
            <a:ext cx="4866199" cy="0"/>
          </a:xfrm>
          <a:prstGeom prst="line">
            <a:avLst/>
          </a:prstGeom>
          <a:ln w="9525">
            <a:prstDash val="sysDot"/>
          </a:ln>
        </p:spPr>
        <p:style>
          <a:lnRef idx="2">
            <a:schemeClr val="accent1"/>
          </a:lnRef>
          <a:fillRef idx="0">
            <a:schemeClr val="accent1"/>
          </a:fillRef>
          <a:effectRef idx="1">
            <a:schemeClr val="accent1"/>
          </a:effectRef>
          <a:fontRef idx="minor">
            <a:schemeClr val="tx1"/>
          </a:fontRef>
        </p:style>
      </p:cxnSp>
      <p:graphicFrame>
        <p:nvGraphicFramePr>
          <p:cNvPr id="21" name="Chart 20">
            <a:extLst>
              <a:ext uri="{FF2B5EF4-FFF2-40B4-BE49-F238E27FC236}">
                <a16:creationId xmlns:a16="http://schemas.microsoft.com/office/drawing/2014/main" id="{3DE66A4B-DD66-8346-97BD-CEDA82DCCE74}"/>
              </a:ext>
            </a:extLst>
          </p:cNvPr>
          <p:cNvGraphicFramePr>
            <a:graphicFrameLocks/>
          </p:cNvGraphicFramePr>
          <p:nvPr>
            <p:extLst>
              <p:ext uri="{D42A27DB-BD31-4B8C-83A1-F6EECF244321}">
                <p14:modId xmlns:p14="http://schemas.microsoft.com/office/powerpoint/2010/main" val="3352830532"/>
              </p:ext>
            </p:extLst>
          </p:nvPr>
        </p:nvGraphicFramePr>
        <p:xfrm>
          <a:off x="58646" y="105794"/>
          <a:ext cx="6113554" cy="3912023"/>
        </p:xfrm>
        <a:graphic>
          <a:graphicData uri="http://schemas.openxmlformats.org/drawingml/2006/chart">
            <c:chart xmlns:c="http://schemas.openxmlformats.org/drawingml/2006/chart" xmlns:r="http://schemas.openxmlformats.org/officeDocument/2006/relationships" r:id="rId6"/>
          </a:graphicData>
        </a:graphic>
      </p:graphicFrame>
      <p:sp>
        <p:nvSpPr>
          <p:cNvPr id="22" name="Oval 21">
            <a:extLst>
              <a:ext uri="{FF2B5EF4-FFF2-40B4-BE49-F238E27FC236}">
                <a16:creationId xmlns:a16="http://schemas.microsoft.com/office/drawing/2014/main" id="{D38F5358-239C-2A59-B90C-641AE58E35FA}"/>
              </a:ext>
            </a:extLst>
          </p:cNvPr>
          <p:cNvSpPr/>
          <p:nvPr/>
        </p:nvSpPr>
        <p:spPr>
          <a:xfrm>
            <a:off x="2505189" y="2273665"/>
            <a:ext cx="603229" cy="815684"/>
          </a:xfrm>
          <a:prstGeom prst="ellipse">
            <a:avLst/>
          </a:prstGeom>
          <a:noFill/>
          <a:ln>
            <a:solidFill>
              <a:schemeClr val="accent3">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3" name="Oval 22">
            <a:extLst>
              <a:ext uri="{FF2B5EF4-FFF2-40B4-BE49-F238E27FC236}">
                <a16:creationId xmlns:a16="http://schemas.microsoft.com/office/drawing/2014/main" id="{2A38DED7-CFC2-90EC-F271-E56B4A5C8A0B}"/>
              </a:ext>
            </a:extLst>
          </p:cNvPr>
          <p:cNvSpPr/>
          <p:nvPr/>
        </p:nvSpPr>
        <p:spPr>
          <a:xfrm rot="3237808">
            <a:off x="3172665" y="1399754"/>
            <a:ext cx="555796" cy="1157324"/>
          </a:xfrm>
          <a:prstGeom prst="ellipse">
            <a:avLst/>
          </a:prstGeom>
          <a:noFill/>
          <a:ln>
            <a:solidFill>
              <a:srgbClr val="00B0F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Oval 23">
            <a:extLst>
              <a:ext uri="{FF2B5EF4-FFF2-40B4-BE49-F238E27FC236}">
                <a16:creationId xmlns:a16="http://schemas.microsoft.com/office/drawing/2014/main" id="{7B6DF2F5-1992-607F-5440-B61DE633599E}"/>
              </a:ext>
            </a:extLst>
          </p:cNvPr>
          <p:cNvSpPr/>
          <p:nvPr/>
        </p:nvSpPr>
        <p:spPr>
          <a:xfrm rot="2729432">
            <a:off x="4016401" y="831782"/>
            <a:ext cx="1200013" cy="2228852"/>
          </a:xfrm>
          <a:prstGeom prst="ellipse">
            <a:avLst/>
          </a:prstGeom>
          <a:noFill/>
          <a:ln>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25" name="Straight Connector 24">
            <a:extLst>
              <a:ext uri="{FF2B5EF4-FFF2-40B4-BE49-F238E27FC236}">
                <a16:creationId xmlns:a16="http://schemas.microsoft.com/office/drawing/2014/main" id="{0D9E0597-A5E7-04D3-36D8-CAB343E38503}"/>
              </a:ext>
            </a:extLst>
          </p:cNvPr>
          <p:cNvCxnSpPr>
            <a:cxnSpLocks/>
          </p:cNvCxnSpPr>
          <p:nvPr/>
        </p:nvCxnSpPr>
        <p:spPr>
          <a:xfrm flipV="1">
            <a:off x="2883195" y="1413267"/>
            <a:ext cx="1198787" cy="995784"/>
          </a:xfrm>
          <a:prstGeom prst="line">
            <a:avLst/>
          </a:prstGeom>
          <a:ln w="381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0B431456-F914-E6FA-7E3A-6038AAD6AE69}"/>
              </a:ext>
            </a:extLst>
          </p:cNvPr>
          <p:cNvCxnSpPr>
            <a:cxnSpLocks/>
          </p:cNvCxnSpPr>
          <p:nvPr/>
        </p:nvCxnSpPr>
        <p:spPr>
          <a:xfrm flipV="1">
            <a:off x="3724711" y="1022350"/>
            <a:ext cx="1761689" cy="1797050"/>
          </a:xfrm>
          <a:prstGeom prst="line">
            <a:avLst/>
          </a:prstGeom>
          <a:ln w="381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04882412-7394-211D-A285-269D40F28CFA}"/>
              </a:ext>
            </a:extLst>
          </p:cNvPr>
          <p:cNvCxnSpPr>
            <a:cxnSpLocks/>
          </p:cNvCxnSpPr>
          <p:nvPr/>
        </p:nvCxnSpPr>
        <p:spPr>
          <a:xfrm flipV="1">
            <a:off x="1520959" y="853579"/>
            <a:ext cx="2677325" cy="1973897"/>
          </a:xfrm>
          <a:prstGeom prst="line">
            <a:avLst/>
          </a:prstGeom>
          <a:ln w="381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341337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F97AE-D112-7A5A-AE65-7CAB6744C3E4}"/>
            </a:ext>
          </a:extLst>
        </p:cNvPr>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7D8E3158-DF08-D14C-15B4-DEFB01836D2C}"/>
              </a:ext>
            </a:extLst>
          </p:cNvPr>
          <p:cNvGraphicFramePr>
            <a:graphicFrameLocks/>
          </p:cNvGraphicFramePr>
          <p:nvPr>
            <p:extLst>
              <p:ext uri="{D42A27DB-BD31-4B8C-83A1-F6EECF244321}">
                <p14:modId xmlns:p14="http://schemas.microsoft.com/office/powerpoint/2010/main" val="46034343"/>
              </p:ext>
            </p:extLst>
          </p:nvPr>
        </p:nvGraphicFramePr>
        <p:xfrm>
          <a:off x="183084" y="102523"/>
          <a:ext cx="5989116" cy="39152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F7BEC2A1-CD52-AE2F-AF0C-91C2AB442C7D}"/>
              </a:ext>
            </a:extLst>
          </p:cNvPr>
          <p:cNvGraphicFramePr>
            <a:graphicFrameLocks/>
          </p:cNvGraphicFramePr>
          <p:nvPr/>
        </p:nvGraphicFramePr>
        <p:xfrm>
          <a:off x="6096000" y="2957885"/>
          <a:ext cx="5989116" cy="385595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a:extLst>
              <a:ext uri="{FF2B5EF4-FFF2-40B4-BE49-F238E27FC236}">
                <a16:creationId xmlns:a16="http://schemas.microsoft.com/office/drawing/2014/main" id="{97B68C27-4D0D-45DA-B9BE-A8836737B270}"/>
              </a:ext>
            </a:extLst>
          </p:cNvPr>
          <p:cNvGraphicFramePr>
            <a:graphicFrameLocks/>
          </p:cNvGraphicFramePr>
          <p:nvPr>
            <p:extLst>
              <p:ext uri="{D42A27DB-BD31-4B8C-83A1-F6EECF244321}">
                <p14:modId xmlns:p14="http://schemas.microsoft.com/office/powerpoint/2010/main" val="4197758794"/>
              </p:ext>
            </p:extLst>
          </p:nvPr>
        </p:nvGraphicFramePr>
        <p:xfrm>
          <a:off x="6386558" y="3076736"/>
          <a:ext cx="5620884" cy="3698874"/>
        </p:xfrm>
        <a:graphic>
          <a:graphicData uri="http://schemas.openxmlformats.org/drawingml/2006/chart">
            <c:chart xmlns:c="http://schemas.openxmlformats.org/drawingml/2006/chart" xmlns:r="http://schemas.openxmlformats.org/officeDocument/2006/relationships" r:id="rId5"/>
          </a:graphicData>
        </a:graphic>
      </p:graphicFrame>
      <p:sp>
        <p:nvSpPr>
          <p:cNvPr id="12" name="Oval 11">
            <a:extLst>
              <a:ext uri="{FF2B5EF4-FFF2-40B4-BE49-F238E27FC236}">
                <a16:creationId xmlns:a16="http://schemas.microsoft.com/office/drawing/2014/main" id="{371D5A99-D892-33F6-4AB0-6BBC655A96B4}"/>
              </a:ext>
            </a:extLst>
          </p:cNvPr>
          <p:cNvSpPr/>
          <p:nvPr/>
        </p:nvSpPr>
        <p:spPr>
          <a:xfrm>
            <a:off x="8497873" y="4170217"/>
            <a:ext cx="691097" cy="1198667"/>
          </a:xfrm>
          <a:prstGeom prst="ellipse">
            <a:avLst/>
          </a:prstGeom>
          <a:noFill/>
          <a:ln>
            <a:solidFill>
              <a:schemeClr val="accent3">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Oval 13">
            <a:extLst>
              <a:ext uri="{FF2B5EF4-FFF2-40B4-BE49-F238E27FC236}">
                <a16:creationId xmlns:a16="http://schemas.microsoft.com/office/drawing/2014/main" id="{A426E854-05A4-B378-38D0-B5D66A01B460}"/>
              </a:ext>
            </a:extLst>
          </p:cNvPr>
          <p:cNvSpPr/>
          <p:nvPr/>
        </p:nvSpPr>
        <p:spPr>
          <a:xfrm rot="18791612">
            <a:off x="9045125" y="4433210"/>
            <a:ext cx="813539" cy="1139982"/>
          </a:xfrm>
          <a:prstGeom prst="ellipse">
            <a:avLst/>
          </a:prstGeom>
          <a:noFill/>
          <a:ln>
            <a:solidFill>
              <a:srgbClr val="00B0F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Oval 16">
            <a:extLst>
              <a:ext uri="{FF2B5EF4-FFF2-40B4-BE49-F238E27FC236}">
                <a16:creationId xmlns:a16="http://schemas.microsoft.com/office/drawing/2014/main" id="{D14831BF-F9B1-0870-F9C6-7472DFE7AD4A}"/>
              </a:ext>
            </a:extLst>
          </p:cNvPr>
          <p:cNvSpPr/>
          <p:nvPr/>
        </p:nvSpPr>
        <p:spPr>
          <a:xfrm rot="18069678">
            <a:off x="9781755" y="3725190"/>
            <a:ext cx="1561733" cy="1844826"/>
          </a:xfrm>
          <a:prstGeom prst="ellipse">
            <a:avLst/>
          </a:prstGeom>
          <a:noFill/>
          <a:ln>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8" name="Straight Connector 17">
            <a:extLst>
              <a:ext uri="{FF2B5EF4-FFF2-40B4-BE49-F238E27FC236}">
                <a16:creationId xmlns:a16="http://schemas.microsoft.com/office/drawing/2014/main" id="{889DBCD4-6ED8-08F5-B6DB-2983FE0917AE}"/>
              </a:ext>
            </a:extLst>
          </p:cNvPr>
          <p:cNvCxnSpPr/>
          <p:nvPr/>
        </p:nvCxnSpPr>
        <p:spPr>
          <a:xfrm>
            <a:off x="7058512" y="5453632"/>
            <a:ext cx="4866199" cy="0"/>
          </a:xfrm>
          <a:prstGeom prst="line">
            <a:avLst/>
          </a:prstGeom>
          <a:ln w="9525">
            <a:prstDash val="sysDot"/>
          </a:ln>
        </p:spPr>
        <p:style>
          <a:lnRef idx="2">
            <a:schemeClr val="accent1"/>
          </a:lnRef>
          <a:fillRef idx="0">
            <a:schemeClr val="accent1"/>
          </a:fillRef>
          <a:effectRef idx="1">
            <a:schemeClr val="accent1"/>
          </a:effectRef>
          <a:fontRef idx="minor">
            <a:schemeClr val="tx1"/>
          </a:fontRef>
        </p:style>
      </p:cxnSp>
      <p:graphicFrame>
        <p:nvGraphicFramePr>
          <p:cNvPr id="19" name="Chart 18">
            <a:extLst>
              <a:ext uri="{FF2B5EF4-FFF2-40B4-BE49-F238E27FC236}">
                <a16:creationId xmlns:a16="http://schemas.microsoft.com/office/drawing/2014/main" id="{4E56ED41-87E9-B76C-CF06-3D5B61245A32}"/>
              </a:ext>
            </a:extLst>
          </p:cNvPr>
          <p:cNvGraphicFramePr>
            <a:graphicFrameLocks/>
          </p:cNvGraphicFramePr>
          <p:nvPr>
            <p:extLst>
              <p:ext uri="{D42A27DB-BD31-4B8C-83A1-F6EECF244321}">
                <p14:modId xmlns:p14="http://schemas.microsoft.com/office/powerpoint/2010/main" val="1667253839"/>
              </p:ext>
            </p:extLst>
          </p:nvPr>
        </p:nvGraphicFramePr>
        <p:xfrm>
          <a:off x="58646" y="105794"/>
          <a:ext cx="6113554" cy="3912023"/>
        </p:xfrm>
        <a:graphic>
          <a:graphicData uri="http://schemas.openxmlformats.org/drawingml/2006/chart">
            <c:chart xmlns:c="http://schemas.openxmlformats.org/drawingml/2006/chart" xmlns:r="http://schemas.openxmlformats.org/officeDocument/2006/relationships" r:id="rId6"/>
          </a:graphicData>
        </a:graphic>
      </p:graphicFrame>
      <p:sp>
        <p:nvSpPr>
          <p:cNvPr id="20" name="Oval 19">
            <a:extLst>
              <a:ext uri="{FF2B5EF4-FFF2-40B4-BE49-F238E27FC236}">
                <a16:creationId xmlns:a16="http://schemas.microsoft.com/office/drawing/2014/main" id="{6971B874-FD68-49B7-CD13-6425421DBE1F}"/>
              </a:ext>
            </a:extLst>
          </p:cNvPr>
          <p:cNvSpPr/>
          <p:nvPr/>
        </p:nvSpPr>
        <p:spPr>
          <a:xfrm>
            <a:off x="2505189" y="2273665"/>
            <a:ext cx="603229" cy="815684"/>
          </a:xfrm>
          <a:prstGeom prst="ellipse">
            <a:avLst/>
          </a:prstGeom>
          <a:noFill/>
          <a:ln>
            <a:solidFill>
              <a:schemeClr val="accent3">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Oval 20">
            <a:extLst>
              <a:ext uri="{FF2B5EF4-FFF2-40B4-BE49-F238E27FC236}">
                <a16:creationId xmlns:a16="http://schemas.microsoft.com/office/drawing/2014/main" id="{6C418A9F-219D-7D95-BD62-9D8EA571BEFC}"/>
              </a:ext>
            </a:extLst>
          </p:cNvPr>
          <p:cNvSpPr/>
          <p:nvPr/>
        </p:nvSpPr>
        <p:spPr>
          <a:xfrm rot="3237808">
            <a:off x="3172665" y="1399754"/>
            <a:ext cx="555796" cy="1157324"/>
          </a:xfrm>
          <a:prstGeom prst="ellipse">
            <a:avLst/>
          </a:prstGeom>
          <a:noFill/>
          <a:ln>
            <a:solidFill>
              <a:srgbClr val="00B0F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Oval 21">
            <a:extLst>
              <a:ext uri="{FF2B5EF4-FFF2-40B4-BE49-F238E27FC236}">
                <a16:creationId xmlns:a16="http://schemas.microsoft.com/office/drawing/2014/main" id="{6D38999D-D370-03AD-4067-DC731478870F}"/>
              </a:ext>
            </a:extLst>
          </p:cNvPr>
          <p:cNvSpPr/>
          <p:nvPr/>
        </p:nvSpPr>
        <p:spPr>
          <a:xfrm rot="2729432">
            <a:off x="4016401" y="831782"/>
            <a:ext cx="1200013" cy="2228852"/>
          </a:xfrm>
          <a:prstGeom prst="ellipse">
            <a:avLst/>
          </a:prstGeom>
          <a:noFill/>
          <a:ln>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23" name="Straight Connector 22">
            <a:extLst>
              <a:ext uri="{FF2B5EF4-FFF2-40B4-BE49-F238E27FC236}">
                <a16:creationId xmlns:a16="http://schemas.microsoft.com/office/drawing/2014/main" id="{EE87A5EA-7ADF-D2C0-415B-C70CB273FC99}"/>
              </a:ext>
            </a:extLst>
          </p:cNvPr>
          <p:cNvCxnSpPr>
            <a:cxnSpLocks/>
          </p:cNvCxnSpPr>
          <p:nvPr/>
        </p:nvCxnSpPr>
        <p:spPr>
          <a:xfrm flipV="1">
            <a:off x="2883195" y="1413267"/>
            <a:ext cx="1198787" cy="995784"/>
          </a:xfrm>
          <a:prstGeom prst="line">
            <a:avLst/>
          </a:prstGeom>
          <a:ln w="381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851DD5D8-E177-11E4-D8B9-E938CAF85802}"/>
              </a:ext>
            </a:extLst>
          </p:cNvPr>
          <p:cNvCxnSpPr>
            <a:cxnSpLocks/>
          </p:cNvCxnSpPr>
          <p:nvPr/>
        </p:nvCxnSpPr>
        <p:spPr>
          <a:xfrm flipV="1">
            <a:off x="3724711" y="1022350"/>
            <a:ext cx="1761689" cy="1797050"/>
          </a:xfrm>
          <a:prstGeom prst="line">
            <a:avLst/>
          </a:prstGeom>
          <a:ln w="381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D70A1063-06F7-1161-C078-498FF496684A}"/>
              </a:ext>
            </a:extLst>
          </p:cNvPr>
          <p:cNvCxnSpPr>
            <a:cxnSpLocks/>
          </p:cNvCxnSpPr>
          <p:nvPr/>
        </p:nvCxnSpPr>
        <p:spPr>
          <a:xfrm flipV="1">
            <a:off x="1520959" y="853579"/>
            <a:ext cx="2677325" cy="1973897"/>
          </a:xfrm>
          <a:prstGeom prst="line">
            <a:avLst/>
          </a:prstGeom>
          <a:ln w="38100">
            <a:solidFill>
              <a:schemeClr val="bg1">
                <a:lumMod val="50000"/>
              </a:schemeClr>
            </a:solidFill>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02121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F1E57F-7A1D-3885-57B3-343F8FC8DCC0}"/>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B09C3F3-6D4D-D306-6983-A88BB6623099}"/>
              </a:ext>
            </a:extLst>
          </p:cNvPr>
          <p:cNvPicPr>
            <a:picLocks noChangeAspect="1"/>
          </p:cNvPicPr>
          <p:nvPr/>
        </p:nvPicPr>
        <p:blipFill>
          <a:blip r:embed="rId3"/>
          <a:srcRect t="8438" r="10085" b="655"/>
          <a:stretch>
            <a:fillRect/>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018085FF-6AE1-C543-97DB-E6451BB82EFE}"/>
              </a:ext>
            </a:extLst>
          </p:cNvPr>
          <p:cNvSpPr txBox="1"/>
          <p:nvPr/>
        </p:nvSpPr>
        <p:spPr>
          <a:xfrm>
            <a:off x="477980" y="1122363"/>
            <a:ext cx="4627419" cy="320413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b="1" dirty="0">
                <a:solidFill>
                  <a:schemeClr val="bg1"/>
                </a:solidFill>
                <a:latin typeface="+mj-lt"/>
                <a:ea typeface="+mj-ea"/>
                <a:cs typeface="+mj-cs"/>
              </a:rPr>
              <a:t>We should avoid basing recommendations on popular science</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51972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0568E1-542B-8339-678E-897DF5AA07D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0BD80B5-A92D-A3F7-E114-4F411F0E8C4F}"/>
              </a:ext>
            </a:extLst>
          </p:cNvPr>
          <p:cNvPicPr>
            <a:picLocks noChangeAspect="1"/>
          </p:cNvPicPr>
          <p:nvPr/>
        </p:nvPicPr>
        <p:blipFill>
          <a:blip r:embed="rId3"/>
          <a:srcRect t="9091" r="17840"/>
          <a:stretch>
            <a:fillRect/>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B0B11DEA-80DB-81DF-2973-4B7F67635DC5}"/>
              </a:ext>
            </a:extLst>
          </p:cNvPr>
          <p:cNvSpPr txBox="1"/>
          <p:nvPr/>
        </p:nvSpPr>
        <p:spPr>
          <a:xfrm>
            <a:off x="477980" y="1122363"/>
            <a:ext cx="4602019" cy="2559618"/>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b="1" dirty="0">
                <a:solidFill>
                  <a:schemeClr val="bg1"/>
                </a:solidFill>
                <a:latin typeface="+mj-lt"/>
                <a:ea typeface="+mj-ea"/>
                <a:cs typeface="+mj-cs"/>
              </a:rPr>
              <a:t>We should try to avoid corporate pressure </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83378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2D454D4-9A8B-2541-FF52-B1FC0BD3F73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4C1C3A-B982-1D3D-DA0F-52D722795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6372BB2-B028-E9EF-54A8-AA41DA81DEB8}"/>
              </a:ext>
            </a:extLst>
          </p:cNvPr>
          <p:cNvPicPr>
            <a:picLocks noChangeAspect="1"/>
          </p:cNvPicPr>
          <p:nvPr/>
        </p:nvPicPr>
        <p:blipFill>
          <a:blip r:embed="rId3"/>
          <a:srcRect t="9091" r="17840"/>
          <a:stretch>
            <a:fillRect/>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9A5C4ED4-8AEC-BD60-A9D7-252B77339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49DF1CBB-F86F-975D-6235-5FF3158F6A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B3BF7F72-D5FC-8570-86A8-A090C36E8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2947FD2-1E56-6EE3-8265-3D5295572F5B}"/>
              </a:ext>
            </a:extLst>
          </p:cNvPr>
          <p:cNvSpPr txBox="1"/>
          <p:nvPr/>
        </p:nvSpPr>
        <p:spPr>
          <a:xfrm>
            <a:off x="477980" y="1122364"/>
            <a:ext cx="4602019" cy="345573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b="1" dirty="0">
                <a:solidFill>
                  <a:schemeClr val="bg1"/>
                </a:solidFill>
                <a:latin typeface="+mj-lt"/>
                <a:ea typeface="+mj-ea"/>
                <a:cs typeface="+mj-cs"/>
              </a:rPr>
              <a:t>Company policy: </a:t>
            </a:r>
          </a:p>
          <a:p>
            <a:pPr>
              <a:lnSpc>
                <a:spcPct val="90000"/>
              </a:lnSpc>
              <a:spcBef>
                <a:spcPct val="0"/>
              </a:spcBef>
              <a:spcAft>
                <a:spcPts val="600"/>
              </a:spcAft>
            </a:pPr>
            <a:r>
              <a:rPr lang="en-US" sz="4400" b="1" dirty="0">
                <a:solidFill>
                  <a:schemeClr val="bg1"/>
                </a:solidFill>
                <a:latin typeface="+mj-lt"/>
                <a:ea typeface="+mj-ea"/>
                <a:cs typeface="+mj-cs"/>
              </a:rPr>
              <a:t>We should exploit the capital value of gained trust and good repute</a:t>
            </a:r>
          </a:p>
        </p:txBody>
      </p:sp>
    </p:spTree>
    <p:extLst>
      <p:ext uri="{BB962C8B-B14F-4D97-AF65-F5344CB8AC3E}">
        <p14:creationId xmlns:p14="http://schemas.microsoft.com/office/powerpoint/2010/main" val="1747857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50AC5A7-B38F-8281-E5C0-C0D97C5A98F6}"/>
              </a:ext>
            </a:extLst>
          </p:cNvPr>
          <p:cNvPicPr>
            <a:picLocks noChangeAspect="1"/>
          </p:cNvPicPr>
          <p:nvPr/>
        </p:nvPicPr>
        <p:blipFill>
          <a:blip r:embed="rId3"/>
          <a:srcRect b="4801"/>
          <a:stretch>
            <a:fillRect/>
          </a:stretch>
        </p:blipFill>
        <p:spPr>
          <a:xfrm>
            <a:off x="-345782" y="10"/>
            <a:ext cx="8866908" cy="6857990"/>
          </a:xfrm>
          <a:prstGeom prst="rect">
            <a:avLst/>
          </a:prstGeom>
          <a:effectLst>
            <a:softEdge rad="800100"/>
          </a:effectLst>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6391C363-C18E-D3FC-CF36-59373C336A21}"/>
              </a:ext>
            </a:extLst>
          </p:cNvPr>
          <p:cNvSpPr txBox="1"/>
          <p:nvPr/>
        </p:nvSpPr>
        <p:spPr>
          <a:xfrm>
            <a:off x="6790804" y="1658346"/>
            <a:ext cx="5398147" cy="2622709"/>
          </a:xfrm>
          <a:prstGeom prst="rect">
            <a:avLst/>
          </a:prstGeom>
        </p:spPr>
        <p:txBody>
          <a:bodyPr vert="horz" lIns="91440" tIns="45720" rIns="91440" bIns="45720" rtlCol="0">
            <a:noAutofit/>
          </a:bodyPr>
          <a:lstStyle/>
          <a:p>
            <a:pPr algn="ctr">
              <a:lnSpc>
                <a:spcPct val="90000"/>
              </a:lnSpc>
              <a:spcAft>
                <a:spcPts val="600"/>
              </a:spcAft>
            </a:pPr>
            <a:r>
              <a:rPr lang="en-US" sz="2800" dirty="0">
                <a:solidFill>
                  <a:schemeClr val="tx1">
                    <a:lumMod val="95000"/>
                    <a:lumOff val="5000"/>
                  </a:schemeClr>
                </a:solidFill>
              </a:rPr>
              <a:t>The answer to the question</a:t>
            </a:r>
          </a:p>
          <a:p>
            <a:pPr algn="ctr">
              <a:lnSpc>
                <a:spcPct val="90000"/>
              </a:lnSpc>
              <a:spcAft>
                <a:spcPts val="600"/>
              </a:spcAft>
            </a:pPr>
            <a:r>
              <a:rPr lang="en-US" sz="2800" dirty="0">
                <a:solidFill>
                  <a:schemeClr val="tx1">
                    <a:lumMod val="95000"/>
                    <a:lumOff val="5000"/>
                  </a:schemeClr>
                </a:solidFill>
              </a:rPr>
              <a:t>'What is Wrong?’  is, or should be, 'I am wrong.’</a:t>
            </a:r>
          </a:p>
          <a:p>
            <a:pPr algn="ctr">
              <a:lnSpc>
                <a:spcPct val="90000"/>
              </a:lnSpc>
              <a:spcAft>
                <a:spcPts val="600"/>
              </a:spcAft>
            </a:pPr>
            <a:endParaRPr lang="en-US" sz="1100" dirty="0">
              <a:solidFill>
                <a:schemeClr val="tx1">
                  <a:lumMod val="95000"/>
                  <a:lumOff val="5000"/>
                </a:schemeClr>
              </a:solidFill>
            </a:endParaRPr>
          </a:p>
          <a:p>
            <a:pPr algn="ctr">
              <a:lnSpc>
                <a:spcPct val="90000"/>
              </a:lnSpc>
              <a:spcAft>
                <a:spcPts val="600"/>
              </a:spcAft>
            </a:pPr>
            <a:r>
              <a:rPr lang="en-US" sz="2800" dirty="0">
                <a:solidFill>
                  <a:schemeClr val="tx1">
                    <a:lumMod val="95000"/>
                    <a:lumOff val="5000"/>
                  </a:schemeClr>
                </a:solidFill>
              </a:rPr>
              <a:t>Until a man can give that answer,</a:t>
            </a:r>
          </a:p>
          <a:p>
            <a:pPr algn="ctr">
              <a:lnSpc>
                <a:spcPct val="90000"/>
              </a:lnSpc>
              <a:spcAft>
                <a:spcPts val="600"/>
              </a:spcAft>
            </a:pPr>
            <a:r>
              <a:rPr lang="en-US" sz="2800" dirty="0">
                <a:solidFill>
                  <a:schemeClr val="tx1">
                    <a:lumMod val="95000"/>
                    <a:lumOff val="5000"/>
                  </a:schemeClr>
                </a:solidFill>
              </a:rPr>
              <a:t> his idealism is only a hobby.</a:t>
            </a:r>
          </a:p>
          <a:p>
            <a:pPr algn="ctr">
              <a:lnSpc>
                <a:spcPct val="90000"/>
              </a:lnSpc>
              <a:spcAft>
                <a:spcPts val="600"/>
              </a:spcAft>
            </a:pPr>
            <a:r>
              <a:rPr lang="en-US" sz="2000" dirty="0">
                <a:solidFill>
                  <a:schemeClr val="tx1">
                    <a:lumMod val="95000"/>
                    <a:lumOff val="5000"/>
                  </a:schemeClr>
                </a:solidFill>
              </a:rPr>
              <a:t>G.K. Chesterton</a:t>
            </a:r>
          </a:p>
        </p:txBody>
      </p:sp>
    </p:spTree>
    <p:extLst>
      <p:ext uri="{BB962C8B-B14F-4D97-AF65-F5344CB8AC3E}">
        <p14:creationId xmlns:p14="http://schemas.microsoft.com/office/powerpoint/2010/main" val="10012560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4A662E-2603-60A6-4278-40F75C3ADBA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9364C0-B1E3-8DD1-BA11-C0735E0AF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66DCA1A-EFD9-3E06-500C-16D2734A77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E2B447FA-DAC7-E321-713C-3E934ABEA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E50CB7F1-6A2F-51F1-C3BF-32A5E61F1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C8D4EFD-AB29-EB69-DA5C-C24412596632}"/>
              </a:ext>
            </a:extLst>
          </p:cNvPr>
          <p:cNvSpPr txBox="1"/>
          <p:nvPr/>
        </p:nvSpPr>
        <p:spPr>
          <a:xfrm>
            <a:off x="477980" y="1122364"/>
            <a:ext cx="4602019" cy="345573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b="1" dirty="0">
                <a:solidFill>
                  <a:schemeClr val="bg1"/>
                </a:solidFill>
                <a:latin typeface="+mj-lt"/>
                <a:ea typeface="+mj-ea"/>
                <a:cs typeface="+mj-cs"/>
              </a:rPr>
              <a:t>Do you have a </a:t>
            </a:r>
            <a:r>
              <a:rPr lang="en-US" sz="4400" b="1" u="sng" dirty="0">
                <a:solidFill>
                  <a:schemeClr val="bg1"/>
                </a:solidFill>
                <a:latin typeface="+mj-lt"/>
                <a:ea typeface="+mj-ea"/>
                <a:cs typeface="+mj-cs"/>
              </a:rPr>
              <a:t>desire</a:t>
            </a:r>
            <a:r>
              <a:rPr lang="en-US" sz="4400" b="1" dirty="0">
                <a:solidFill>
                  <a:schemeClr val="bg1"/>
                </a:solidFill>
                <a:latin typeface="+mj-lt"/>
                <a:ea typeface="+mj-ea"/>
                <a:cs typeface="+mj-cs"/>
              </a:rPr>
              <a:t> to be right, or do you </a:t>
            </a:r>
            <a:r>
              <a:rPr lang="en-US" sz="4400" b="1" u="sng" dirty="0">
                <a:solidFill>
                  <a:schemeClr val="bg1"/>
                </a:solidFill>
                <a:latin typeface="+mj-lt"/>
                <a:ea typeface="+mj-ea"/>
                <a:cs typeface="+mj-cs"/>
              </a:rPr>
              <a:t>have to </a:t>
            </a:r>
            <a:r>
              <a:rPr lang="en-US" sz="4400" b="1" dirty="0">
                <a:solidFill>
                  <a:schemeClr val="bg1"/>
                </a:solidFill>
                <a:latin typeface="+mj-lt"/>
                <a:ea typeface="+mj-ea"/>
                <a:cs typeface="+mj-cs"/>
              </a:rPr>
              <a:t>be right at all cost?</a:t>
            </a:r>
          </a:p>
        </p:txBody>
      </p:sp>
      <p:pic>
        <p:nvPicPr>
          <p:cNvPr id="3" name="Picture 2">
            <a:extLst>
              <a:ext uri="{FF2B5EF4-FFF2-40B4-BE49-F238E27FC236}">
                <a16:creationId xmlns:a16="http://schemas.microsoft.com/office/drawing/2014/main" id="{D3690E46-EAF2-BCA4-062E-13457FE19F2F}"/>
              </a:ext>
            </a:extLst>
          </p:cNvPr>
          <p:cNvPicPr>
            <a:picLocks noChangeAspect="1"/>
          </p:cNvPicPr>
          <p:nvPr/>
        </p:nvPicPr>
        <p:blipFill>
          <a:blip r:embed="rId3"/>
          <a:stretch>
            <a:fillRect/>
          </a:stretch>
        </p:blipFill>
        <p:spPr>
          <a:xfrm>
            <a:off x="5224378" y="-4011"/>
            <a:ext cx="7112001" cy="6858000"/>
          </a:xfrm>
          <a:prstGeom prst="rect">
            <a:avLst/>
          </a:prstGeom>
        </p:spPr>
      </p:pic>
    </p:spTree>
    <p:extLst>
      <p:ext uri="{BB962C8B-B14F-4D97-AF65-F5344CB8AC3E}">
        <p14:creationId xmlns:p14="http://schemas.microsoft.com/office/powerpoint/2010/main" val="26021647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0E2EC8-F139-B480-49E9-3D26D1EBD66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75BDA6-D6CC-4CB4-E866-9A6B081D2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1DBED36-048A-37E8-32EA-1754DB90C3D3}"/>
              </a:ext>
            </a:extLst>
          </p:cNvPr>
          <p:cNvPicPr>
            <a:picLocks noChangeAspect="1"/>
          </p:cNvPicPr>
          <p:nvPr/>
        </p:nvPicPr>
        <p:blipFill>
          <a:blip r:embed="rId3"/>
          <a:srcRect t="8438" r="10085" b="655"/>
          <a:stretch>
            <a:fillRect/>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FC3C4F54-F688-0B52-9297-AEC514DA1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C973B09B-0093-B4B5-F63B-C9EC29AB52FC}"/>
              </a:ext>
            </a:extLst>
          </p:cNvPr>
          <p:cNvSpPr txBox="1"/>
          <p:nvPr/>
        </p:nvSpPr>
        <p:spPr>
          <a:xfrm>
            <a:off x="477980" y="1122363"/>
            <a:ext cx="4627419" cy="320413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b="1" dirty="0">
                <a:solidFill>
                  <a:schemeClr val="bg1"/>
                </a:solidFill>
                <a:latin typeface="+mj-lt"/>
                <a:ea typeface="+mj-ea"/>
                <a:cs typeface="+mj-cs"/>
              </a:rPr>
              <a:t>We should avoid basing recommendations on popular science</a:t>
            </a:r>
          </a:p>
        </p:txBody>
      </p:sp>
      <p:sp>
        <p:nvSpPr>
          <p:cNvPr id="13" name="Rectangle 12">
            <a:extLst>
              <a:ext uri="{FF2B5EF4-FFF2-40B4-BE49-F238E27FC236}">
                <a16:creationId xmlns:a16="http://schemas.microsoft.com/office/drawing/2014/main" id="{535364C2-D48B-5B22-27E8-572EA5EF0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EC8FC1CB-E927-0200-5FC8-070016A4E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67648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A447C-5AF3-E303-0DD9-44398B5ED9C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E790B6C-BD30-75EC-E10B-C890166AAE36}"/>
              </a:ext>
            </a:extLst>
          </p:cNvPr>
          <p:cNvSpPr txBox="1"/>
          <p:nvPr/>
        </p:nvSpPr>
        <p:spPr>
          <a:xfrm>
            <a:off x="982890" y="387623"/>
            <a:ext cx="10226219" cy="1446550"/>
          </a:xfrm>
          <a:prstGeom prst="rect">
            <a:avLst/>
          </a:prstGeom>
          <a:solidFill>
            <a:schemeClr val="tx2">
              <a:lumMod val="90000"/>
              <a:lumOff val="10000"/>
            </a:schemeClr>
          </a:solidFill>
        </p:spPr>
        <p:txBody>
          <a:bodyPr wrap="square">
            <a:spAutoFit/>
          </a:bodyPr>
          <a:lstStyle/>
          <a:p>
            <a:pPr algn="ctr"/>
            <a:r>
              <a:rPr lang="fr-FR" sz="4400" b="1" dirty="0">
                <a:solidFill>
                  <a:schemeClr val="bg1"/>
                </a:solidFill>
              </a:rPr>
              <a:t>The Base Cation Saturation Ratio (Albrecht) Concept</a:t>
            </a:r>
            <a:endParaRPr lang="en-ZA" sz="4400" b="1" dirty="0">
              <a:solidFill>
                <a:schemeClr val="bg1"/>
              </a:solidFill>
            </a:endParaRPr>
          </a:p>
        </p:txBody>
      </p:sp>
      <p:pic>
        <p:nvPicPr>
          <p:cNvPr id="3" name="Picture 2" descr="The Albrecht System: uneconomical &amp; outdated?">
            <a:extLst>
              <a:ext uri="{FF2B5EF4-FFF2-40B4-BE49-F238E27FC236}">
                <a16:creationId xmlns:a16="http://schemas.microsoft.com/office/drawing/2014/main" id="{8EBF84E4-2E54-620C-ED46-20E97B93FCDF}"/>
              </a:ext>
            </a:extLst>
          </p:cNvPr>
          <p:cNvPicPr>
            <a:picLocks noChangeAspect="1"/>
          </p:cNvPicPr>
          <p:nvPr/>
        </p:nvPicPr>
        <p:blipFill>
          <a:blip r:embed="rId3"/>
          <a:stretch>
            <a:fillRect/>
          </a:stretch>
        </p:blipFill>
        <p:spPr>
          <a:xfrm>
            <a:off x="275772" y="3372532"/>
            <a:ext cx="4151849" cy="3113887"/>
          </a:xfrm>
          <a:prstGeom prst="rect">
            <a:avLst/>
          </a:prstGeom>
        </p:spPr>
      </p:pic>
      <p:sp>
        <p:nvSpPr>
          <p:cNvPr id="4" name="TextBox 3">
            <a:extLst>
              <a:ext uri="{FF2B5EF4-FFF2-40B4-BE49-F238E27FC236}">
                <a16:creationId xmlns:a16="http://schemas.microsoft.com/office/drawing/2014/main" id="{F3F108E5-74CB-B15B-5A56-8945252283DD}"/>
              </a:ext>
            </a:extLst>
          </p:cNvPr>
          <p:cNvSpPr txBox="1"/>
          <p:nvPr/>
        </p:nvSpPr>
        <p:spPr>
          <a:xfrm>
            <a:off x="-232332" y="6486419"/>
            <a:ext cx="4900246" cy="307777"/>
          </a:xfrm>
          <a:prstGeom prst="rect">
            <a:avLst/>
          </a:prstGeom>
          <a:noFill/>
        </p:spPr>
        <p:txBody>
          <a:bodyPr wrap="square" rtlCol="0">
            <a:spAutoFit/>
          </a:bodyPr>
          <a:lstStyle/>
          <a:p>
            <a:pPr algn="ctr"/>
            <a:r>
              <a:rPr lang="en-US" sz="1400" dirty="0"/>
              <a:t>Picture courtesy of Farmer’s Weekly, April 2013</a:t>
            </a:r>
            <a:endParaRPr lang="en-ZA" sz="1400" dirty="0"/>
          </a:p>
        </p:txBody>
      </p:sp>
    </p:spTree>
    <p:extLst>
      <p:ext uri="{BB962C8B-B14F-4D97-AF65-F5344CB8AC3E}">
        <p14:creationId xmlns:p14="http://schemas.microsoft.com/office/powerpoint/2010/main" val="33505981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D017D-282A-E382-575C-807E9D1E1E11}"/>
            </a:ext>
          </a:extLst>
        </p:cNvPr>
        <p:cNvGrpSpPr/>
        <p:nvPr/>
      </p:nvGrpSpPr>
      <p:grpSpPr>
        <a:xfrm>
          <a:off x="0" y="0"/>
          <a:ext cx="0" cy="0"/>
          <a:chOff x="0" y="0"/>
          <a:chExt cx="0" cy="0"/>
        </a:xfrm>
      </p:grpSpPr>
      <p:pic>
        <p:nvPicPr>
          <p:cNvPr id="3" name="Picture 2" descr="The Albrecht System: uneconomical &amp; outdated?">
            <a:extLst>
              <a:ext uri="{FF2B5EF4-FFF2-40B4-BE49-F238E27FC236}">
                <a16:creationId xmlns:a16="http://schemas.microsoft.com/office/drawing/2014/main" id="{AB29BE01-33E0-7027-D859-FFF75884E457}"/>
              </a:ext>
            </a:extLst>
          </p:cNvPr>
          <p:cNvPicPr>
            <a:picLocks noChangeAspect="1"/>
          </p:cNvPicPr>
          <p:nvPr/>
        </p:nvPicPr>
        <p:blipFill>
          <a:blip r:embed="rId3"/>
          <a:stretch>
            <a:fillRect/>
          </a:stretch>
        </p:blipFill>
        <p:spPr>
          <a:xfrm>
            <a:off x="275772" y="3372532"/>
            <a:ext cx="4151849" cy="3113887"/>
          </a:xfrm>
          <a:prstGeom prst="rect">
            <a:avLst/>
          </a:prstGeom>
        </p:spPr>
      </p:pic>
      <p:sp>
        <p:nvSpPr>
          <p:cNvPr id="4" name="TextBox 3">
            <a:extLst>
              <a:ext uri="{FF2B5EF4-FFF2-40B4-BE49-F238E27FC236}">
                <a16:creationId xmlns:a16="http://schemas.microsoft.com/office/drawing/2014/main" id="{97C8A1BA-65A8-6DD5-9C7B-D2F1E2923438}"/>
              </a:ext>
            </a:extLst>
          </p:cNvPr>
          <p:cNvSpPr txBox="1"/>
          <p:nvPr/>
        </p:nvSpPr>
        <p:spPr>
          <a:xfrm>
            <a:off x="-232332" y="6486419"/>
            <a:ext cx="4900246" cy="307777"/>
          </a:xfrm>
          <a:prstGeom prst="rect">
            <a:avLst/>
          </a:prstGeom>
          <a:noFill/>
        </p:spPr>
        <p:txBody>
          <a:bodyPr wrap="square" rtlCol="0">
            <a:spAutoFit/>
          </a:bodyPr>
          <a:lstStyle/>
          <a:p>
            <a:pPr algn="ctr"/>
            <a:r>
              <a:rPr lang="en-US" sz="1400" dirty="0"/>
              <a:t>Picture courtesy of Farmer’s Weekly, April 2013</a:t>
            </a:r>
            <a:endParaRPr lang="en-ZA" sz="1400" dirty="0"/>
          </a:p>
        </p:txBody>
      </p:sp>
      <p:sp>
        <p:nvSpPr>
          <p:cNvPr id="7" name="TextBox 6">
            <a:extLst>
              <a:ext uri="{FF2B5EF4-FFF2-40B4-BE49-F238E27FC236}">
                <a16:creationId xmlns:a16="http://schemas.microsoft.com/office/drawing/2014/main" id="{14EAD612-93AB-8F64-8980-29C74CEC5FDF}"/>
              </a:ext>
            </a:extLst>
          </p:cNvPr>
          <p:cNvSpPr txBox="1"/>
          <p:nvPr/>
        </p:nvSpPr>
        <p:spPr>
          <a:xfrm>
            <a:off x="4824663" y="2773346"/>
            <a:ext cx="6906125" cy="3539430"/>
          </a:xfrm>
          <a:prstGeom prst="rect">
            <a:avLst/>
          </a:prstGeom>
          <a:noFill/>
        </p:spPr>
        <p:txBody>
          <a:bodyPr wrap="square">
            <a:spAutoFit/>
          </a:bodyPr>
          <a:lstStyle/>
          <a:p>
            <a:pPr marL="180975" indent="-180975" algn="just"/>
            <a:r>
              <a:rPr lang="en-US" sz="1400" dirty="0"/>
              <a:t>Chaganti, V.N., </a:t>
            </a:r>
            <a:r>
              <a:rPr lang="en-US" sz="1400" dirty="0" err="1"/>
              <a:t>Culman</a:t>
            </a:r>
            <a:r>
              <a:rPr lang="en-US" sz="1400" dirty="0"/>
              <a:t>, S.W., et al. 2021. Base cation saturation ratios, soil health, and yield in organic field crops. </a:t>
            </a:r>
            <a:r>
              <a:rPr lang="en-US" sz="1400" i="1" dirty="0"/>
              <a:t>Agronomy Journal </a:t>
            </a:r>
            <a:r>
              <a:rPr lang="en-US" sz="1400" dirty="0"/>
              <a:t>113:4190-4200.</a:t>
            </a:r>
          </a:p>
          <a:p>
            <a:pPr marL="180975" indent="-180975" algn="just"/>
            <a:r>
              <a:rPr lang="en-US" sz="1400" dirty="0" err="1"/>
              <a:t>Culman</a:t>
            </a:r>
            <a:r>
              <a:rPr lang="en-US" sz="1400" dirty="0"/>
              <a:t>, S.W., Brock, C., </a:t>
            </a:r>
            <a:r>
              <a:rPr lang="en-US" sz="1400" i="1" dirty="0"/>
              <a:t>et a</a:t>
            </a:r>
            <a:r>
              <a:rPr lang="en-US" sz="1400" dirty="0"/>
              <a:t>l. 2021. Base cation saturation ratios vs. sufficiency level of nutrients: A false dichotomy in practice. </a:t>
            </a:r>
            <a:r>
              <a:rPr lang="en-US" sz="1400" i="1" dirty="0"/>
              <a:t>Agronomy Journal </a:t>
            </a:r>
            <a:r>
              <a:rPr lang="en-US" sz="1400" dirty="0"/>
              <a:t>113:5623-5634.</a:t>
            </a:r>
          </a:p>
          <a:p>
            <a:pPr marL="180975" indent="-180975" algn="just"/>
            <a:r>
              <a:rPr lang="en-US" sz="1400" dirty="0"/>
              <a:t>Edmeades, D. 2011. Base saturation ratios – why they are nonsense. In </a:t>
            </a:r>
            <a:r>
              <a:rPr lang="en-US" sz="1400" dirty="0" err="1"/>
              <a:t>agKnowledge’s</a:t>
            </a:r>
            <a:r>
              <a:rPr lang="en-US" sz="1400" dirty="0"/>
              <a:t> </a:t>
            </a:r>
            <a:r>
              <a:rPr lang="en-US" sz="1400" dirty="0" err="1"/>
              <a:t>Fertiliser</a:t>
            </a:r>
            <a:r>
              <a:rPr lang="en-US" sz="1400" dirty="0"/>
              <a:t> Review 26: 1-4.</a:t>
            </a:r>
          </a:p>
          <a:p>
            <a:pPr marL="180975" indent="-180975" algn="just"/>
            <a:r>
              <a:rPr lang="en-US" sz="1400" dirty="0" err="1"/>
              <a:t>Kopittke</a:t>
            </a:r>
            <a:r>
              <a:rPr lang="en-US" sz="1400" dirty="0"/>
              <a:t>, PM &amp; Menzies, NW. 2007. A review of the use of the basic cation saturation ratio and the ‘ideal’ soil. </a:t>
            </a:r>
            <a:r>
              <a:rPr lang="en-US" sz="1400" i="1" dirty="0"/>
              <a:t>Soil Science Society of America Journal </a:t>
            </a:r>
            <a:r>
              <a:rPr lang="en-US" sz="1400" dirty="0"/>
              <a:t>71: 259-265.</a:t>
            </a:r>
          </a:p>
          <a:p>
            <a:pPr marL="180975" indent="-180975" algn="just"/>
            <a:r>
              <a:rPr lang="en-US" sz="1400" dirty="0"/>
              <a:t>McLean, E.O., Hartwig, R.C., </a:t>
            </a:r>
            <a:r>
              <a:rPr lang="en-US" sz="1400" dirty="0" err="1"/>
              <a:t>Ecjert</a:t>
            </a:r>
            <a:r>
              <a:rPr lang="en-US" sz="1400" dirty="0"/>
              <a:t>, D.J. &amp; Triplett, G.B. 1983. Basic cation saturation ratios as a basis for fertilizing and liming agronomic crops. II. Field Studies. </a:t>
            </a:r>
            <a:r>
              <a:rPr lang="en-US" sz="1400" i="1" dirty="0"/>
              <a:t>Agronomy Journal </a:t>
            </a:r>
            <a:r>
              <a:rPr lang="en-US" sz="1400" dirty="0"/>
              <a:t>75(4): 635-639.</a:t>
            </a:r>
          </a:p>
          <a:p>
            <a:pPr marL="180975" indent="-180975" algn="just"/>
            <a:r>
              <a:rPr lang="en-US" sz="1400" dirty="0"/>
              <a:t>Liebhardt, W.C. 1981. The basic cation saturation ratio concept and lime and potassium recommendations on Delaware's Coastal Plain soil. </a:t>
            </a:r>
            <a:r>
              <a:rPr lang="en-US" sz="1400" i="1" dirty="0"/>
              <a:t>Soil Science Society of America </a:t>
            </a:r>
            <a:r>
              <a:rPr lang="en-US" sz="1400" dirty="0"/>
              <a:t>45(3):544-549. </a:t>
            </a:r>
          </a:p>
          <a:p>
            <a:pPr marL="180975" indent="-180975" algn="just"/>
            <a:r>
              <a:rPr lang="en-US" sz="1400" dirty="0"/>
              <a:t>Thibaud, G. 2012. Liming and the relevance of soil calcium and magnesium ratios. </a:t>
            </a:r>
            <a:r>
              <a:rPr lang="en-US" sz="1400" i="1" dirty="0"/>
              <a:t>Fertilizer Society of South Africa Journal</a:t>
            </a:r>
            <a:r>
              <a:rPr lang="en-US" sz="1400" dirty="0"/>
              <a:t>: 69-84.</a:t>
            </a:r>
            <a:endParaRPr lang="en-ZA" sz="1400" dirty="0"/>
          </a:p>
        </p:txBody>
      </p:sp>
      <p:sp>
        <p:nvSpPr>
          <p:cNvPr id="9" name="TextBox 8">
            <a:extLst>
              <a:ext uri="{FF2B5EF4-FFF2-40B4-BE49-F238E27FC236}">
                <a16:creationId xmlns:a16="http://schemas.microsoft.com/office/drawing/2014/main" id="{19E0FBC7-081E-A43F-101C-CC6014A7726D}"/>
              </a:ext>
            </a:extLst>
          </p:cNvPr>
          <p:cNvSpPr txBox="1"/>
          <p:nvPr/>
        </p:nvSpPr>
        <p:spPr>
          <a:xfrm>
            <a:off x="324852" y="2541535"/>
            <a:ext cx="4054641" cy="830997"/>
          </a:xfrm>
          <a:prstGeom prst="rect">
            <a:avLst/>
          </a:prstGeom>
          <a:noFill/>
        </p:spPr>
        <p:txBody>
          <a:bodyPr wrap="square">
            <a:spAutoFit/>
          </a:bodyPr>
          <a:lstStyle/>
          <a:p>
            <a:pPr algn="ctr"/>
            <a:r>
              <a:rPr lang="en-US" sz="2400" b="1" dirty="0"/>
              <a:t>The Albrecht System: </a:t>
            </a:r>
          </a:p>
          <a:p>
            <a:pPr algn="ctr"/>
            <a:r>
              <a:rPr lang="en-US" sz="2400" b="1" dirty="0"/>
              <a:t>Uneconomical &amp; outdated?</a:t>
            </a:r>
            <a:endParaRPr lang="en-ZA" sz="2400" b="1" dirty="0"/>
          </a:p>
        </p:txBody>
      </p:sp>
      <p:sp>
        <p:nvSpPr>
          <p:cNvPr id="8" name="TextBox 7">
            <a:extLst>
              <a:ext uri="{FF2B5EF4-FFF2-40B4-BE49-F238E27FC236}">
                <a16:creationId xmlns:a16="http://schemas.microsoft.com/office/drawing/2014/main" id="{B10CF4AA-DDF0-8467-5B3F-98951488DF59}"/>
              </a:ext>
            </a:extLst>
          </p:cNvPr>
          <p:cNvSpPr txBox="1"/>
          <p:nvPr/>
        </p:nvSpPr>
        <p:spPr>
          <a:xfrm>
            <a:off x="982890" y="387623"/>
            <a:ext cx="10226219" cy="1446550"/>
          </a:xfrm>
          <a:prstGeom prst="rect">
            <a:avLst/>
          </a:prstGeom>
          <a:solidFill>
            <a:schemeClr val="tx2">
              <a:lumMod val="90000"/>
              <a:lumOff val="10000"/>
            </a:schemeClr>
          </a:solidFill>
        </p:spPr>
        <p:txBody>
          <a:bodyPr wrap="square">
            <a:spAutoFit/>
          </a:bodyPr>
          <a:lstStyle/>
          <a:p>
            <a:pPr algn="ctr"/>
            <a:r>
              <a:rPr lang="fr-FR" sz="4400" b="1" dirty="0">
                <a:solidFill>
                  <a:schemeClr val="bg1"/>
                </a:solidFill>
              </a:rPr>
              <a:t>The Base Cation Saturation Ratio (Albrecht) Concept</a:t>
            </a:r>
            <a:endParaRPr lang="en-ZA" sz="4400" b="1" dirty="0">
              <a:solidFill>
                <a:schemeClr val="bg1"/>
              </a:solidFill>
            </a:endParaRPr>
          </a:p>
        </p:txBody>
      </p:sp>
    </p:spTree>
    <p:extLst>
      <p:ext uri="{BB962C8B-B14F-4D97-AF65-F5344CB8AC3E}">
        <p14:creationId xmlns:p14="http://schemas.microsoft.com/office/powerpoint/2010/main" val="25276924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0F285-0594-77F2-69F5-8CFE6F0D13D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4FF0C15-64AE-5345-D4DA-ADCC5EB6F040}"/>
              </a:ext>
            </a:extLst>
          </p:cNvPr>
          <p:cNvSpPr txBox="1"/>
          <p:nvPr/>
        </p:nvSpPr>
        <p:spPr>
          <a:xfrm>
            <a:off x="275771" y="371580"/>
            <a:ext cx="11640457" cy="584775"/>
          </a:xfrm>
          <a:prstGeom prst="rect">
            <a:avLst/>
          </a:prstGeom>
          <a:noFill/>
        </p:spPr>
        <p:txBody>
          <a:bodyPr wrap="square" rtlCol="0">
            <a:spAutoFit/>
          </a:bodyPr>
          <a:lstStyle/>
          <a:p>
            <a:r>
              <a:rPr lang="en-US" sz="3200" b="1" dirty="0"/>
              <a:t>We should avoid basing recommendations on popular science</a:t>
            </a:r>
            <a:endParaRPr lang="en-ZA" sz="3200" b="1" dirty="0"/>
          </a:p>
        </p:txBody>
      </p:sp>
      <p:sp>
        <p:nvSpPr>
          <p:cNvPr id="5" name="TextBox 4">
            <a:extLst>
              <a:ext uri="{FF2B5EF4-FFF2-40B4-BE49-F238E27FC236}">
                <a16:creationId xmlns:a16="http://schemas.microsoft.com/office/drawing/2014/main" id="{DF039000-21C0-E162-2C70-2EEF8133FE63}"/>
              </a:ext>
            </a:extLst>
          </p:cNvPr>
          <p:cNvSpPr txBox="1"/>
          <p:nvPr/>
        </p:nvSpPr>
        <p:spPr>
          <a:xfrm>
            <a:off x="982889" y="1121683"/>
            <a:ext cx="10226219" cy="1446550"/>
          </a:xfrm>
          <a:prstGeom prst="rect">
            <a:avLst/>
          </a:prstGeom>
          <a:solidFill>
            <a:schemeClr val="tx2">
              <a:lumMod val="90000"/>
              <a:lumOff val="10000"/>
            </a:schemeClr>
          </a:solidFill>
        </p:spPr>
        <p:txBody>
          <a:bodyPr wrap="square">
            <a:spAutoFit/>
          </a:bodyPr>
          <a:lstStyle/>
          <a:p>
            <a:pPr algn="ctr"/>
            <a:r>
              <a:rPr lang="fr-FR" sz="4400" b="1" dirty="0">
                <a:solidFill>
                  <a:schemeClr val="bg1"/>
                </a:solidFill>
              </a:rPr>
              <a:t>The Base Cation Saturation Ratio (Albrecht) Concept</a:t>
            </a:r>
            <a:endParaRPr lang="en-ZA" sz="4400" b="1" dirty="0">
              <a:solidFill>
                <a:schemeClr val="bg1"/>
              </a:solidFill>
            </a:endParaRPr>
          </a:p>
        </p:txBody>
      </p:sp>
      <p:sp>
        <p:nvSpPr>
          <p:cNvPr id="8" name="TextBox 7">
            <a:extLst>
              <a:ext uri="{FF2B5EF4-FFF2-40B4-BE49-F238E27FC236}">
                <a16:creationId xmlns:a16="http://schemas.microsoft.com/office/drawing/2014/main" id="{B660738E-DF4F-8A51-F195-488B4DDFD6F9}"/>
              </a:ext>
            </a:extLst>
          </p:cNvPr>
          <p:cNvSpPr txBox="1"/>
          <p:nvPr/>
        </p:nvSpPr>
        <p:spPr>
          <a:xfrm>
            <a:off x="982889" y="2733561"/>
            <a:ext cx="10226219" cy="1815882"/>
          </a:xfrm>
          <a:prstGeom prst="rect">
            <a:avLst/>
          </a:prstGeom>
          <a:noFill/>
        </p:spPr>
        <p:txBody>
          <a:bodyPr wrap="square">
            <a:spAutoFit/>
          </a:bodyPr>
          <a:lstStyle/>
          <a:p>
            <a:pPr algn="just"/>
            <a:r>
              <a:rPr lang="en-US" sz="2800" dirty="0"/>
              <a:t>“There is consensus among soil fertility scientists that BCSR is not a legitimate practice of soil management”</a:t>
            </a:r>
          </a:p>
          <a:p>
            <a:pPr algn="just"/>
            <a:r>
              <a:rPr lang="en-US" sz="2000" dirty="0" err="1"/>
              <a:t>Culman</a:t>
            </a:r>
            <a:r>
              <a:rPr lang="en-US" sz="2000" dirty="0"/>
              <a:t> </a:t>
            </a:r>
            <a:r>
              <a:rPr lang="en-US" sz="2000" i="1" dirty="0"/>
              <a:t>et al., </a:t>
            </a:r>
            <a:r>
              <a:rPr lang="en-US" sz="2000" dirty="0"/>
              <a:t>2021</a:t>
            </a:r>
          </a:p>
          <a:p>
            <a:pPr algn="just"/>
            <a:endParaRPr lang="en-ZA" dirty="0"/>
          </a:p>
          <a:p>
            <a:pPr algn="just"/>
            <a:endParaRPr lang="en-ZA" dirty="0"/>
          </a:p>
        </p:txBody>
      </p:sp>
    </p:spTree>
    <p:extLst>
      <p:ext uri="{BB962C8B-B14F-4D97-AF65-F5344CB8AC3E}">
        <p14:creationId xmlns:p14="http://schemas.microsoft.com/office/powerpoint/2010/main" val="24813266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8496F-A221-412A-F50B-FC7D32DDFA7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B574168-0106-6006-27DA-0D4961BF82CF}"/>
              </a:ext>
            </a:extLst>
          </p:cNvPr>
          <p:cNvSpPr txBox="1"/>
          <p:nvPr/>
        </p:nvSpPr>
        <p:spPr>
          <a:xfrm>
            <a:off x="275771" y="371580"/>
            <a:ext cx="11640457" cy="584775"/>
          </a:xfrm>
          <a:prstGeom prst="rect">
            <a:avLst/>
          </a:prstGeom>
          <a:noFill/>
        </p:spPr>
        <p:txBody>
          <a:bodyPr wrap="square" rtlCol="0">
            <a:spAutoFit/>
          </a:bodyPr>
          <a:lstStyle/>
          <a:p>
            <a:r>
              <a:rPr lang="en-US" sz="3200" b="1" dirty="0"/>
              <a:t>We should avoid basing recommendations on popular science</a:t>
            </a:r>
            <a:endParaRPr lang="en-ZA" sz="3200" b="1" dirty="0"/>
          </a:p>
        </p:txBody>
      </p:sp>
      <p:sp>
        <p:nvSpPr>
          <p:cNvPr id="5" name="TextBox 4">
            <a:extLst>
              <a:ext uri="{FF2B5EF4-FFF2-40B4-BE49-F238E27FC236}">
                <a16:creationId xmlns:a16="http://schemas.microsoft.com/office/drawing/2014/main" id="{ADB71CF7-A4AC-8ED8-10E2-54AADFC9BBE1}"/>
              </a:ext>
            </a:extLst>
          </p:cNvPr>
          <p:cNvSpPr txBox="1"/>
          <p:nvPr/>
        </p:nvSpPr>
        <p:spPr>
          <a:xfrm>
            <a:off x="982889" y="1121683"/>
            <a:ext cx="10226219" cy="1446550"/>
          </a:xfrm>
          <a:prstGeom prst="rect">
            <a:avLst/>
          </a:prstGeom>
          <a:solidFill>
            <a:schemeClr val="tx2">
              <a:lumMod val="90000"/>
              <a:lumOff val="10000"/>
            </a:schemeClr>
          </a:solidFill>
        </p:spPr>
        <p:txBody>
          <a:bodyPr wrap="square">
            <a:spAutoFit/>
          </a:bodyPr>
          <a:lstStyle/>
          <a:p>
            <a:pPr algn="ctr"/>
            <a:r>
              <a:rPr lang="fr-FR" sz="4400" b="1" dirty="0">
                <a:solidFill>
                  <a:schemeClr val="bg1"/>
                </a:solidFill>
              </a:rPr>
              <a:t>The Base Cation Saturation Ratio (Albrecht) Concept</a:t>
            </a:r>
            <a:endParaRPr lang="en-ZA" sz="4400" b="1" dirty="0">
              <a:solidFill>
                <a:schemeClr val="bg1"/>
              </a:solidFill>
            </a:endParaRPr>
          </a:p>
        </p:txBody>
      </p:sp>
      <p:sp>
        <p:nvSpPr>
          <p:cNvPr id="8" name="TextBox 7">
            <a:extLst>
              <a:ext uri="{FF2B5EF4-FFF2-40B4-BE49-F238E27FC236}">
                <a16:creationId xmlns:a16="http://schemas.microsoft.com/office/drawing/2014/main" id="{5F4EB801-792B-320F-0E1D-06375E925EA3}"/>
              </a:ext>
            </a:extLst>
          </p:cNvPr>
          <p:cNvSpPr txBox="1"/>
          <p:nvPr/>
        </p:nvSpPr>
        <p:spPr>
          <a:xfrm>
            <a:off x="982889" y="2733561"/>
            <a:ext cx="10226219" cy="3231654"/>
          </a:xfrm>
          <a:prstGeom prst="rect">
            <a:avLst/>
          </a:prstGeom>
          <a:noFill/>
        </p:spPr>
        <p:txBody>
          <a:bodyPr wrap="square">
            <a:spAutoFit/>
          </a:bodyPr>
          <a:lstStyle/>
          <a:p>
            <a:pPr algn="just"/>
            <a:r>
              <a:rPr lang="en-US" sz="2800" dirty="0"/>
              <a:t>“There is consensus among soil fertility scientists that BCSR is not a legitimate practice of soil management”</a:t>
            </a:r>
          </a:p>
          <a:p>
            <a:pPr algn="just"/>
            <a:r>
              <a:rPr lang="en-US" sz="2000" dirty="0" err="1"/>
              <a:t>Culman</a:t>
            </a:r>
            <a:r>
              <a:rPr lang="en-US" sz="2000" dirty="0"/>
              <a:t> </a:t>
            </a:r>
            <a:r>
              <a:rPr lang="en-US" sz="2000" i="1" dirty="0"/>
              <a:t>et al., </a:t>
            </a:r>
            <a:r>
              <a:rPr lang="en-US" sz="2000" dirty="0"/>
              <a:t>2021</a:t>
            </a:r>
          </a:p>
          <a:p>
            <a:pPr algn="just"/>
            <a:endParaRPr lang="en-ZA" dirty="0"/>
          </a:p>
          <a:p>
            <a:pPr algn="just"/>
            <a:endParaRPr lang="en-ZA" dirty="0"/>
          </a:p>
          <a:p>
            <a:pPr algn="just"/>
            <a:r>
              <a:rPr lang="en-US" sz="2400" dirty="0"/>
              <a:t>“Research shows that use of these saturation percentages and the resulting Ca/Mg, Ca/K, and Mg/K ratios is not warranted and may result in reduced yields or increased costs, or both.”</a:t>
            </a:r>
          </a:p>
          <a:p>
            <a:pPr algn="just"/>
            <a:r>
              <a:rPr lang="en-US" sz="2000" dirty="0"/>
              <a:t>Liebhardt, 1981</a:t>
            </a:r>
            <a:endParaRPr lang="en-ZA" sz="2000" dirty="0"/>
          </a:p>
        </p:txBody>
      </p:sp>
    </p:spTree>
    <p:extLst>
      <p:ext uri="{BB962C8B-B14F-4D97-AF65-F5344CB8AC3E}">
        <p14:creationId xmlns:p14="http://schemas.microsoft.com/office/powerpoint/2010/main" val="27863545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3E3FD-9496-D6F7-179E-06AA6136EE4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C0A1711-D7CA-0749-E48F-5238B6CA4B9E}"/>
              </a:ext>
            </a:extLst>
          </p:cNvPr>
          <p:cNvSpPr txBox="1"/>
          <p:nvPr/>
        </p:nvSpPr>
        <p:spPr>
          <a:xfrm>
            <a:off x="275771" y="371580"/>
            <a:ext cx="11640457" cy="584775"/>
          </a:xfrm>
          <a:prstGeom prst="rect">
            <a:avLst/>
          </a:prstGeom>
          <a:noFill/>
        </p:spPr>
        <p:txBody>
          <a:bodyPr wrap="square" rtlCol="0">
            <a:spAutoFit/>
          </a:bodyPr>
          <a:lstStyle/>
          <a:p>
            <a:r>
              <a:rPr lang="en-US" sz="3200" b="1" dirty="0"/>
              <a:t>We should avoid basing recommendations on popular science</a:t>
            </a:r>
            <a:endParaRPr lang="en-ZA" sz="3200" b="1" dirty="0"/>
          </a:p>
        </p:txBody>
      </p:sp>
      <p:pic>
        <p:nvPicPr>
          <p:cNvPr id="7" name="Picture 6">
            <a:extLst>
              <a:ext uri="{FF2B5EF4-FFF2-40B4-BE49-F238E27FC236}">
                <a16:creationId xmlns:a16="http://schemas.microsoft.com/office/drawing/2014/main" id="{A50C14A0-2137-051A-B434-22B6AEBE7DD9}"/>
              </a:ext>
            </a:extLst>
          </p:cNvPr>
          <p:cNvPicPr>
            <a:picLocks noChangeAspect="1"/>
          </p:cNvPicPr>
          <p:nvPr/>
        </p:nvPicPr>
        <p:blipFill>
          <a:blip r:embed="rId3"/>
          <a:stretch>
            <a:fillRect/>
          </a:stretch>
        </p:blipFill>
        <p:spPr>
          <a:xfrm>
            <a:off x="275771" y="1146740"/>
            <a:ext cx="5984690" cy="1432953"/>
          </a:xfrm>
          <a:prstGeom prst="rect">
            <a:avLst/>
          </a:prstGeom>
        </p:spPr>
      </p:pic>
      <p:pic>
        <p:nvPicPr>
          <p:cNvPr id="10" name="Picture 9">
            <a:extLst>
              <a:ext uri="{FF2B5EF4-FFF2-40B4-BE49-F238E27FC236}">
                <a16:creationId xmlns:a16="http://schemas.microsoft.com/office/drawing/2014/main" id="{5D42B722-9D15-94A4-1B9C-598F1EF2BF5F}"/>
              </a:ext>
            </a:extLst>
          </p:cNvPr>
          <p:cNvPicPr>
            <a:picLocks noChangeAspect="1"/>
          </p:cNvPicPr>
          <p:nvPr/>
        </p:nvPicPr>
        <p:blipFill>
          <a:blip r:embed="rId4"/>
          <a:stretch>
            <a:fillRect/>
          </a:stretch>
        </p:blipFill>
        <p:spPr>
          <a:xfrm>
            <a:off x="275771" y="2655370"/>
            <a:ext cx="2926310" cy="1618808"/>
          </a:xfrm>
          <a:prstGeom prst="rect">
            <a:avLst/>
          </a:prstGeom>
        </p:spPr>
      </p:pic>
      <p:pic>
        <p:nvPicPr>
          <p:cNvPr id="14" name="Picture 13">
            <a:extLst>
              <a:ext uri="{FF2B5EF4-FFF2-40B4-BE49-F238E27FC236}">
                <a16:creationId xmlns:a16="http://schemas.microsoft.com/office/drawing/2014/main" id="{084251AF-8630-34D8-AFB9-267EE653A25F}"/>
              </a:ext>
            </a:extLst>
          </p:cNvPr>
          <p:cNvPicPr>
            <a:picLocks noChangeAspect="1"/>
          </p:cNvPicPr>
          <p:nvPr/>
        </p:nvPicPr>
        <p:blipFill>
          <a:blip r:embed="rId5"/>
          <a:stretch>
            <a:fillRect/>
          </a:stretch>
        </p:blipFill>
        <p:spPr>
          <a:xfrm>
            <a:off x="3238177" y="2695967"/>
            <a:ext cx="2466218" cy="1710940"/>
          </a:xfrm>
          <a:prstGeom prst="rect">
            <a:avLst/>
          </a:prstGeom>
        </p:spPr>
      </p:pic>
      <p:pic>
        <p:nvPicPr>
          <p:cNvPr id="16" name="Picture 15">
            <a:extLst>
              <a:ext uri="{FF2B5EF4-FFF2-40B4-BE49-F238E27FC236}">
                <a16:creationId xmlns:a16="http://schemas.microsoft.com/office/drawing/2014/main" id="{EC1B7516-A210-386C-6024-534BB6F72E2E}"/>
              </a:ext>
            </a:extLst>
          </p:cNvPr>
          <p:cNvPicPr>
            <a:picLocks noChangeAspect="1"/>
          </p:cNvPicPr>
          <p:nvPr/>
        </p:nvPicPr>
        <p:blipFill>
          <a:blip r:embed="rId6"/>
          <a:stretch>
            <a:fillRect/>
          </a:stretch>
        </p:blipFill>
        <p:spPr>
          <a:xfrm>
            <a:off x="275771" y="4406907"/>
            <a:ext cx="2896817" cy="1618808"/>
          </a:xfrm>
          <a:prstGeom prst="rect">
            <a:avLst/>
          </a:prstGeom>
        </p:spPr>
      </p:pic>
      <p:pic>
        <p:nvPicPr>
          <p:cNvPr id="18" name="Picture 17">
            <a:extLst>
              <a:ext uri="{FF2B5EF4-FFF2-40B4-BE49-F238E27FC236}">
                <a16:creationId xmlns:a16="http://schemas.microsoft.com/office/drawing/2014/main" id="{CA0341FD-A526-CAC8-3526-A2D0685AEC7E}"/>
              </a:ext>
            </a:extLst>
          </p:cNvPr>
          <p:cNvPicPr>
            <a:picLocks noChangeAspect="1"/>
          </p:cNvPicPr>
          <p:nvPr/>
        </p:nvPicPr>
        <p:blipFill>
          <a:blip r:embed="rId7"/>
          <a:stretch>
            <a:fillRect/>
          </a:stretch>
        </p:blipFill>
        <p:spPr>
          <a:xfrm>
            <a:off x="2968105" y="5216311"/>
            <a:ext cx="3006361" cy="1618808"/>
          </a:xfrm>
          <a:prstGeom prst="rect">
            <a:avLst/>
          </a:prstGeom>
        </p:spPr>
      </p:pic>
      <p:pic>
        <p:nvPicPr>
          <p:cNvPr id="22" name="Picture 21">
            <a:extLst>
              <a:ext uri="{FF2B5EF4-FFF2-40B4-BE49-F238E27FC236}">
                <a16:creationId xmlns:a16="http://schemas.microsoft.com/office/drawing/2014/main" id="{96858A40-93C3-23C3-521A-D6FEA9974F91}"/>
              </a:ext>
            </a:extLst>
          </p:cNvPr>
          <p:cNvPicPr>
            <a:picLocks noChangeAspect="1"/>
          </p:cNvPicPr>
          <p:nvPr/>
        </p:nvPicPr>
        <p:blipFill>
          <a:blip r:embed="rId8"/>
          <a:stretch>
            <a:fillRect/>
          </a:stretch>
        </p:blipFill>
        <p:spPr>
          <a:xfrm>
            <a:off x="5644235" y="3916088"/>
            <a:ext cx="6609123" cy="1432952"/>
          </a:xfrm>
          <a:prstGeom prst="rect">
            <a:avLst/>
          </a:prstGeom>
        </p:spPr>
      </p:pic>
      <p:pic>
        <p:nvPicPr>
          <p:cNvPr id="26" name="Picture 25">
            <a:extLst>
              <a:ext uri="{FF2B5EF4-FFF2-40B4-BE49-F238E27FC236}">
                <a16:creationId xmlns:a16="http://schemas.microsoft.com/office/drawing/2014/main" id="{97792CC7-746D-6198-2F34-A9AE83F52EB8}"/>
              </a:ext>
            </a:extLst>
          </p:cNvPr>
          <p:cNvPicPr>
            <a:picLocks noChangeAspect="1"/>
          </p:cNvPicPr>
          <p:nvPr/>
        </p:nvPicPr>
        <p:blipFill>
          <a:blip r:embed="rId9"/>
          <a:stretch>
            <a:fillRect/>
          </a:stretch>
        </p:blipFill>
        <p:spPr>
          <a:xfrm>
            <a:off x="6319241" y="1759870"/>
            <a:ext cx="5744042" cy="1669129"/>
          </a:xfrm>
          <a:prstGeom prst="rect">
            <a:avLst/>
          </a:prstGeom>
        </p:spPr>
      </p:pic>
    </p:spTree>
    <p:extLst>
      <p:ext uri="{BB962C8B-B14F-4D97-AF65-F5344CB8AC3E}">
        <p14:creationId xmlns:p14="http://schemas.microsoft.com/office/powerpoint/2010/main" val="28029670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AD974-0D77-0F24-85AD-C52365D61179}"/>
            </a:ext>
          </a:extLst>
        </p:cNvPr>
        <p:cNvGrpSpPr/>
        <p:nvPr/>
      </p:nvGrpSpPr>
      <p:grpSpPr>
        <a:xfrm>
          <a:off x="0" y="0"/>
          <a:ext cx="0" cy="0"/>
          <a:chOff x="0" y="0"/>
          <a:chExt cx="0" cy="0"/>
        </a:xfrm>
      </p:grpSpPr>
      <p:graphicFrame>
        <p:nvGraphicFramePr>
          <p:cNvPr id="5" name="TextBox 2">
            <a:extLst>
              <a:ext uri="{FF2B5EF4-FFF2-40B4-BE49-F238E27FC236}">
                <a16:creationId xmlns:a16="http://schemas.microsoft.com/office/drawing/2014/main" id="{AAEA82DF-97F0-B17B-ACFC-4F4421EA6AB1}"/>
              </a:ext>
            </a:extLst>
          </p:cNvPr>
          <p:cNvGraphicFramePr/>
          <p:nvPr>
            <p:extLst>
              <p:ext uri="{D42A27DB-BD31-4B8C-83A1-F6EECF244321}">
                <p14:modId xmlns:p14="http://schemas.microsoft.com/office/powerpoint/2010/main" val="823367214"/>
              </p:ext>
            </p:extLst>
          </p:nvPr>
        </p:nvGraphicFramePr>
        <p:xfrm>
          <a:off x="207818" y="279643"/>
          <a:ext cx="11360727" cy="5601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5753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AADFF6-DEB7-1447-9F5F-3F0A6880852F}"/>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74FB42A-83AC-A413-54BE-D3C415B2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45C7F39-5C8D-49ED-D0C2-A6225754CC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D9A2031C-580C-7E25-5CBA-261DF6811FBA}"/>
              </a:ext>
            </a:extLst>
          </p:cNvPr>
          <p:cNvPicPr>
            <a:picLocks noChangeAspect="1"/>
          </p:cNvPicPr>
          <p:nvPr/>
        </p:nvPicPr>
        <p:blipFill>
          <a:blip r:embed="rId3"/>
          <a:stretch>
            <a:fillRect/>
          </a:stretch>
        </p:blipFill>
        <p:spPr>
          <a:xfrm>
            <a:off x="1426311" y="1293394"/>
            <a:ext cx="4544284" cy="3262563"/>
          </a:xfrm>
          <a:prstGeom prst="rect">
            <a:avLst/>
          </a:prstGeom>
        </p:spPr>
      </p:pic>
      <p:sp>
        <p:nvSpPr>
          <p:cNvPr id="6" name="TextBox 5">
            <a:extLst>
              <a:ext uri="{FF2B5EF4-FFF2-40B4-BE49-F238E27FC236}">
                <a16:creationId xmlns:a16="http://schemas.microsoft.com/office/drawing/2014/main" id="{691FBE9B-614A-47F2-D611-B4DFB81B76E3}"/>
              </a:ext>
            </a:extLst>
          </p:cNvPr>
          <p:cNvSpPr txBox="1"/>
          <p:nvPr/>
        </p:nvSpPr>
        <p:spPr>
          <a:xfrm rot="2965489">
            <a:off x="1137562" y="699361"/>
            <a:ext cx="2229853" cy="707886"/>
          </a:xfrm>
          <a:prstGeom prst="rect">
            <a:avLst/>
          </a:prstGeom>
          <a:noFill/>
        </p:spPr>
        <p:txBody>
          <a:bodyPr wrap="square" rtlCol="0">
            <a:spAutoFit/>
          </a:bodyPr>
          <a:lstStyle/>
          <a:p>
            <a:r>
              <a:rPr lang="en-US" sz="4000" b="1" dirty="0"/>
              <a:t>Science</a:t>
            </a:r>
            <a:endParaRPr lang="en-ZA" sz="4000" b="1" dirty="0"/>
          </a:p>
        </p:txBody>
      </p:sp>
      <p:sp>
        <p:nvSpPr>
          <p:cNvPr id="9" name="TextBox 8">
            <a:extLst>
              <a:ext uri="{FF2B5EF4-FFF2-40B4-BE49-F238E27FC236}">
                <a16:creationId xmlns:a16="http://schemas.microsoft.com/office/drawing/2014/main" id="{903CCCCA-AAC9-A6D5-221F-5FF3BCF4AF5C}"/>
              </a:ext>
            </a:extLst>
          </p:cNvPr>
          <p:cNvSpPr txBox="1"/>
          <p:nvPr/>
        </p:nvSpPr>
        <p:spPr>
          <a:xfrm>
            <a:off x="199673" y="2444994"/>
            <a:ext cx="2413752" cy="707886"/>
          </a:xfrm>
          <a:prstGeom prst="rect">
            <a:avLst/>
          </a:prstGeom>
          <a:noFill/>
        </p:spPr>
        <p:txBody>
          <a:bodyPr wrap="square" rtlCol="0">
            <a:spAutoFit/>
          </a:bodyPr>
          <a:lstStyle/>
          <a:p>
            <a:r>
              <a:rPr lang="en-US" sz="4000" b="1" dirty="0"/>
              <a:t>Research</a:t>
            </a:r>
            <a:endParaRPr lang="en-ZA" sz="4000" b="1" dirty="0"/>
          </a:p>
        </p:txBody>
      </p:sp>
      <p:sp>
        <p:nvSpPr>
          <p:cNvPr id="10" name="Rectangle 9">
            <a:extLst>
              <a:ext uri="{FF2B5EF4-FFF2-40B4-BE49-F238E27FC236}">
                <a16:creationId xmlns:a16="http://schemas.microsoft.com/office/drawing/2014/main" id="{76DF2E85-C877-5EBB-6114-9D65947830A3}"/>
              </a:ext>
            </a:extLst>
          </p:cNvPr>
          <p:cNvSpPr/>
          <p:nvPr/>
        </p:nvSpPr>
        <p:spPr>
          <a:xfrm>
            <a:off x="2672862" y="4290646"/>
            <a:ext cx="1988075" cy="28907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TextBox 12">
            <a:extLst>
              <a:ext uri="{FF2B5EF4-FFF2-40B4-BE49-F238E27FC236}">
                <a16:creationId xmlns:a16="http://schemas.microsoft.com/office/drawing/2014/main" id="{50D687FE-97B9-B5D2-F27E-9067B8C46D12}"/>
              </a:ext>
            </a:extLst>
          </p:cNvPr>
          <p:cNvSpPr txBox="1"/>
          <p:nvPr/>
        </p:nvSpPr>
        <p:spPr>
          <a:xfrm rot="18524952">
            <a:off x="1487978" y="4081240"/>
            <a:ext cx="1624610" cy="707886"/>
          </a:xfrm>
          <a:prstGeom prst="rect">
            <a:avLst/>
          </a:prstGeom>
          <a:noFill/>
        </p:spPr>
        <p:txBody>
          <a:bodyPr wrap="square" rtlCol="0">
            <a:spAutoFit/>
          </a:bodyPr>
          <a:lstStyle/>
          <a:p>
            <a:r>
              <a:rPr lang="en-US" sz="4000" b="1" dirty="0"/>
              <a:t>Policy</a:t>
            </a:r>
            <a:endParaRPr lang="en-ZA" sz="4000" b="1" dirty="0"/>
          </a:p>
        </p:txBody>
      </p:sp>
      <p:sp>
        <p:nvSpPr>
          <p:cNvPr id="17" name="TextBox 16">
            <a:extLst>
              <a:ext uri="{FF2B5EF4-FFF2-40B4-BE49-F238E27FC236}">
                <a16:creationId xmlns:a16="http://schemas.microsoft.com/office/drawing/2014/main" id="{FF6129B3-B8C9-B59D-684C-B6AA6A8C22AF}"/>
              </a:ext>
            </a:extLst>
          </p:cNvPr>
          <p:cNvSpPr txBox="1"/>
          <p:nvPr/>
        </p:nvSpPr>
        <p:spPr>
          <a:xfrm>
            <a:off x="5105257" y="2444994"/>
            <a:ext cx="5332972" cy="707886"/>
          </a:xfrm>
          <a:prstGeom prst="rect">
            <a:avLst/>
          </a:prstGeom>
          <a:noFill/>
        </p:spPr>
        <p:txBody>
          <a:bodyPr wrap="square" rtlCol="0">
            <a:spAutoFit/>
          </a:bodyPr>
          <a:lstStyle/>
          <a:p>
            <a:r>
              <a:rPr lang="en-US" sz="4000" b="1" dirty="0"/>
              <a:t>Sound Advice/Service</a:t>
            </a:r>
            <a:endParaRPr lang="en-ZA" sz="4000" b="1" dirty="0"/>
          </a:p>
        </p:txBody>
      </p:sp>
      <p:pic>
        <p:nvPicPr>
          <p:cNvPr id="19" name="Picture 18">
            <a:extLst>
              <a:ext uri="{FF2B5EF4-FFF2-40B4-BE49-F238E27FC236}">
                <a16:creationId xmlns:a16="http://schemas.microsoft.com/office/drawing/2014/main" id="{1C3C2A40-77E9-F286-4A2D-EA6304DF935F}"/>
              </a:ext>
            </a:extLst>
          </p:cNvPr>
          <p:cNvPicPr>
            <a:picLocks noChangeAspect="1"/>
          </p:cNvPicPr>
          <p:nvPr/>
        </p:nvPicPr>
        <p:blipFill>
          <a:blip r:embed="rId4"/>
          <a:stretch>
            <a:fillRect/>
          </a:stretch>
        </p:blipFill>
        <p:spPr>
          <a:xfrm>
            <a:off x="6589233" y="2975850"/>
            <a:ext cx="1861480" cy="1016058"/>
          </a:xfrm>
          <a:prstGeom prst="rect">
            <a:avLst/>
          </a:prstGeom>
        </p:spPr>
      </p:pic>
      <p:sp>
        <p:nvSpPr>
          <p:cNvPr id="21" name="TextBox 20">
            <a:extLst>
              <a:ext uri="{FF2B5EF4-FFF2-40B4-BE49-F238E27FC236}">
                <a16:creationId xmlns:a16="http://schemas.microsoft.com/office/drawing/2014/main" id="{1FA8EA9E-8AB8-7DE6-D0A4-D9B6F82C92CF}"/>
              </a:ext>
            </a:extLst>
          </p:cNvPr>
          <p:cNvSpPr txBox="1"/>
          <p:nvPr/>
        </p:nvSpPr>
        <p:spPr>
          <a:xfrm>
            <a:off x="4241802" y="3822598"/>
            <a:ext cx="6887071" cy="707886"/>
          </a:xfrm>
          <a:prstGeom prst="rect">
            <a:avLst/>
          </a:prstGeom>
          <a:noFill/>
        </p:spPr>
        <p:txBody>
          <a:bodyPr wrap="square" rtlCol="0">
            <a:spAutoFit/>
          </a:bodyPr>
          <a:lstStyle/>
          <a:p>
            <a:pPr algn="ctr"/>
            <a:r>
              <a:rPr lang="en-US" sz="4000" b="1" dirty="0"/>
              <a:t>More Successful Farmers</a:t>
            </a:r>
            <a:endParaRPr lang="en-ZA" sz="4000" b="1" dirty="0"/>
          </a:p>
        </p:txBody>
      </p:sp>
      <p:pic>
        <p:nvPicPr>
          <p:cNvPr id="23" name="Picture 22">
            <a:extLst>
              <a:ext uri="{FF2B5EF4-FFF2-40B4-BE49-F238E27FC236}">
                <a16:creationId xmlns:a16="http://schemas.microsoft.com/office/drawing/2014/main" id="{D3DB9F32-52EE-2093-0808-99F40EA955D1}"/>
              </a:ext>
            </a:extLst>
          </p:cNvPr>
          <p:cNvPicPr>
            <a:picLocks noChangeAspect="1"/>
          </p:cNvPicPr>
          <p:nvPr/>
        </p:nvPicPr>
        <p:blipFill>
          <a:blip r:embed="rId4"/>
          <a:stretch>
            <a:fillRect/>
          </a:stretch>
        </p:blipFill>
        <p:spPr>
          <a:xfrm>
            <a:off x="6615021" y="4394337"/>
            <a:ext cx="1861480" cy="1016058"/>
          </a:xfrm>
          <a:prstGeom prst="rect">
            <a:avLst/>
          </a:prstGeom>
        </p:spPr>
      </p:pic>
      <p:sp>
        <p:nvSpPr>
          <p:cNvPr id="25" name="TextBox 24">
            <a:extLst>
              <a:ext uri="{FF2B5EF4-FFF2-40B4-BE49-F238E27FC236}">
                <a16:creationId xmlns:a16="http://schemas.microsoft.com/office/drawing/2014/main" id="{6CBEFA0C-8BE5-877D-434F-EBCAAD14237E}"/>
              </a:ext>
            </a:extLst>
          </p:cNvPr>
          <p:cNvSpPr txBox="1"/>
          <p:nvPr/>
        </p:nvSpPr>
        <p:spPr>
          <a:xfrm>
            <a:off x="4267590" y="5241085"/>
            <a:ext cx="6887071" cy="707886"/>
          </a:xfrm>
          <a:prstGeom prst="rect">
            <a:avLst/>
          </a:prstGeom>
          <a:noFill/>
        </p:spPr>
        <p:txBody>
          <a:bodyPr wrap="square" rtlCol="0">
            <a:spAutoFit/>
          </a:bodyPr>
          <a:lstStyle/>
          <a:p>
            <a:pPr algn="ctr"/>
            <a:r>
              <a:rPr lang="en-US" sz="4000" b="1" dirty="0"/>
              <a:t>More Successful …Selves</a:t>
            </a:r>
            <a:endParaRPr lang="en-ZA" sz="4000" b="1" dirty="0"/>
          </a:p>
        </p:txBody>
      </p:sp>
    </p:spTree>
    <p:extLst>
      <p:ext uri="{BB962C8B-B14F-4D97-AF65-F5344CB8AC3E}">
        <p14:creationId xmlns:p14="http://schemas.microsoft.com/office/powerpoint/2010/main" val="35554909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2059</TotalTime>
  <Words>5479</Words>
  <Application>Microsoft Office PowerPoint</Application>
  <PresentationFormat>Widescreen</PresentationFormat>
  <Paragraphs>504</Paragraphs>
  <Slides>59</Slides>
  <Notes>59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59</vt:i4>
      </vt:variant>
    </vt:vector>
  </HeadingPairs>
  <TitlesOfParts>
    <vt:vector size="66" baseType="lpstr">
      <vt:lpstr>Aptos</vt:lpstr>
      <vt:lpstr>Aptos Display</vt:lpstr>
      <vt:lpstr>Arial</vt:lpstr>
      <vt:lpstr>Arial Black</vt:lpstr>
      <vt:lpstr>Arial Narrow</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Raath, PJ, Dr [pjraath@sun.ac.za]</dc:creator>
  <cp:lastModifiedBy>Raath, PJ, Dr [pjraath@sun.ac.za]</cp:lastModifiedBy>
  <cp:revision>461</cp:revision>
  <dcterms:created xsi:type="dcterms:W3CDTF">2026-02-24T11:04:54Z</dcterms:created>
  <dcterms:modified xsi:type="dcterms:W3CDTF">2026-09-28T08:40:11Z</dcterms:modified>
</cp:coreProperties>
</file>