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664" r:id="rId4"/>
    <p:sldId id="609" r:id="rId5"/>
    <p:sldId id="610" r:id="rId6"/>
    <p:sldId id="640" r:id="rId7"/>
    <p:sldId id="642" r:id="rId8"/>
    <p:sldId id="657" r:id="rId9"/>
    <p:sldId id="658" r:id="rId10"/>
    <p:sldId id="659" r:id="rId11"/>
    <p:sldId id="611" r:id="rId12"/>
    <p:sldId id="643" r:id="rId13"/>
    <p:sldId id="644" r:id="rId14"/>
    <p:sldId id="652" r:id="rId15"/>
    <p:sldId id="613" r:id="rId16"/>
    <p:sldId id="645" r:id="rId17"/>
    <p:sldId id="647" r:id="rId18"/>
    <p:sldId id="649" r:id="rId19"/>
    <p:sldId id="651" r:id="rId20"/>
    <p:sldId id="653" r:id="rId21"/>
    <p:sldId id="654" r:id="rId22"/>
    <p:sldId id="655" r:id="rId23"/>
    <p:sldId id="656" r:id="rId24"/>
    <p:sldId id="619" r:id="rId25"/>
    <p:sldId id="660" r:id="rId26"/>
    <p:sldId id="661" r:id="rId27"/>
    <p:sldId id="662" r:id="rId28"/>
    <p:sldId id="632" r:id="rId29"/>
    <p:sldId id="663" r:id="rId30"/>
    <p:sldId id="639"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iPOtvqRJsRo9eP19ipk9hkO1yh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C4DF85-8A43-422A-87C7-9AB66357F7BB}">
  <a:tblStyle styleId="{FBC4DF85-8A43-422A-87C7-9AB66357F7BB}"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16" autoAdjust="0"/>
  </p:normalViewPr>
  <p:slideViewPr>
    <p:cSldViewPr snapToGrid="0">
      <p:cViewPr varScale="1">
        <p:scale>
          <a:sx n="58" d="100"/>
          <a:sy n="58" d="100"/>
        </p:scale>
        <p:origin x="1618"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63"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6F30-EC79-8F7A-42A9-E1B7262139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87E60-0844-D08A-B03D-12BD2403F035}"/>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612A4AA1-FAD2-45FC-DF69-DFF489796E24}"/>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40D7446F-8AA6-BD22-0670-1ECC6A28E22A}"/>
              </a:ext>
            </a:extLst>
          </p:cNvPr>
          <p:cNvSpPr>
            <a:spLocks noGrp="1"/>
          </p:cNvSpPr>
          <p:nvPr>
            <p:ph type="sldNum" idx="12"/>
          </p:nvPr>
        </p:nvSpPr>
        <p:spPr/>
      </p:sp>
    </p:spTree>
    <p:extLst>
      <p:ext uri="{BB962C8B-B14F-4D97-AF65-F5344CB8AC3E}">
        <p14:creationId xmlns:p14="http://schemas.microsoft.com/office/powerpoint/2010/main" val="410701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D60A8-A984-59E0-25F9-E6ACB766A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912D1-120B-7E7B-F5A6-BF6BD5206387}"/>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F8D99AAD-797B-5A18-5E36-3FD38A10E657}"/>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CA543027-592D-7A33-5A78-DFA74AB1ACCD}"/>
              </a:ext>
            </a:extLst>
          </p:cNvPr>
          <p:cNvSpPr>
            <a:spLocks noGrp="1"/>
          </p:cNvSpPr>
          <p:nvPr>
            <p:ph type="sldNum" idx="12"/>
          </p:nvPr>
        </p:nvSpPr>
        <p:spPr/>
      </p:sp>
    </p:spTree>
    <p:extLst>
      <p:ext uri="{BB962C8B-B14F-4D97-AF65-F5344CB8AC3E}">
        <p14:creationId xmlns:p14="http://schemas.microsoft.com/office/powerpoint/2010/main" val="319017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31A6D-168E-9CC1-8252-80B227682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D9724-5700-E095-F2EF-2B1F718FD79E}"/>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A01CBA73-073D-2C7A-AFD9-0881628F3B44}"/>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DBFF1732-0974-FF21-7B47-4C6120CB3C51}"/>
              </a:ext>
            </a:extLst>
          </p:cNvPr>
          <p:cNvSpPr>
            <a:spLocks noGrp="1"/>
          </p:cNvSpPr>
          <p:nvPr>
            <p:ph type="sldNum" idx="12"/>
          </p:nvPr>
        </p:nvSpPr>
        <p:spPr/>
      </p:sp>
    </p:spTree>
    <p:extLst>
      <p:ext uri="{BB962C8B-B14F-4D97-AF65-F5344CB8AC3E}">
        <p14:creationId xmlns:p14="http://schemas.microsoft.com/office/powerpoint/2010/main" val="109808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E2BBE-3318-8285-B053-7A9111CA7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314ED-6A9D-B9AA-CB55-78D388EF614C}"/>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83FE08B8-51EE-8FF7-2E4D-D1C932117F23}"/>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8AC0EF2F-0AE2-6128-04C8-DE3AF72D1CD3}"/>
              </a:ext>
            </a:extLst>
          </p:cNvPr>
          <p:cNvSpPr>
            <a:spLocks noGrp="1"/>
          </p:cNvSpPr>
          <p:nvPr>
            <p:ph type="sldNum" idx="12"/>
          </p:nvPr>
        </p:nvSpPr>
        <p:spPr/>
      </p:sp>
    </p:spTree>
    <p:extLst>
      <p:ext uri="{BB962C8B-B14F-4D97-AF65-F5344CB8AC3E}">
        <p14:creationId xmlns:p14="http://schemas.microsoft.com/office/powerpoint/2010/main" val="54828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263DF-3260-2A1F-01E1-F3980B188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2FF3E-5A2A-4992-A003-012493B94B96}"/>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BE6A8753-BFFB-69D6-40C2-C033F0EEA4BA}"/>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A265B1D3-34D5-E4F4-2D79-4722ABA17759}"/>
              </a:ext>
            </a:extLst>
          </p:cNvPr>
          <p:cNvSpPr>
            <a:spLocks noGrp="1"/>
          </p:cNvSpPr>
          <p:nvPr>
            <p:ph type="sldNum" idx="12"/>
          </p:nvPr>
        </p:nvSpPr>
        <p:spPr/>
      </p:sp>
    </p:spTree>
    <p:extLst>
      <p:ext uri="{BB962C8B-B14F-4D97-AF65-F5344CB8AC3E}">
        <p14:creationId xmlns:p14="http://schemas.microsoft.com/office/powerpoint/2010/main" val="3597696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39452-24CD-7190-19D8-D5F7EDF66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83AD8-2970-26C5-9CC7-D97667BA4545}"/>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64F4D8C3-A3FD-DDDB-7494-7B273D03FACF}"/>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9FA088D4-3862-BCF3-C3F4-8D42B5FB364A}"/>
              </a:ext>
            </a:extLst>
          </p:cNvPr>
          <p:cNvSpPr>
            <a:spLocks noGrp="1"/>
          </p:cNvSpPr>
          <p:nvPr>
            <p:ph type="sldNum" idx="12"/>
          </p:nvPr>
        </p:nvSpPr>
        <p:spPr/>
      </p:sp>
    </p:spTree>
    <p:extLst>
      <p:ext uri="{BB962C8B-B14F-4D97-AF65-F5344CB8AC3E}">
        <p14:creationId xmlns:p14="http://schemas.microsoft.com/office/powerpoint/2010/main" val="427739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D68A-5E3F-C878-0646-A0C1C2DF9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9D44-0C7C-98DD-CD89-94534CA78BDF}"/>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6B90AFFF-AA83-FCA2-9F44-65903253259A}"/>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D63E09D4-6AD1-3C10-0EEB-0D23FB490203}"/>
              </a:ext>
            </a:extLst>
          </p:cNvPr>
          <p:cNvSpPr>
            <a:spLocks noGrp="1"/>
          </p:cNvSpPr>
          <p:nvPr>
            <p:ph type="sldNum" idx="12"/>
          </p:nvPr>
        </p:nvSpPr>
        <p:spPr/>
      </p:sp>
    </p:spTree>
    <p:extLst>
      <p:ext uri="{BB962C8B-B14F-4D97-AF65-F5344CB8AC3E}">
        <p14:creationId xmlns:p14="http://schemas.microsoft.com/office/powerpoint/2010/main" val="340530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085DB-8BF2-D2E0-2AE6-BF7955812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10E64-930C-F0A7-1EFA-B9EC3731188E}"/>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BF3986CF-90D2-14F0-A99B-A18EE542C7E5}"/>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628C18A8-0924-CC95-0E4B-1DE97D225897}"/>
              </a:ext>
            </a:extLst>
          </p:cNvPr>
          <p:cNvSpPr>
            <a:spLocks noGrp="1"/>
          </p:cNvSpPr>
          <p:nvPr>
            <p:ph type="sldNum" idx="12"/>
          </p:nvPr>
        </p:nvSpPr>
        <p:spPr/>
      </p:sp>
    </p:spTree>
    <p:extLst>
      <p:ext uri="{BB962C8B-B14F-4D97-AF65-F5344CB8AC3E}">
        <p14:creationId xmlns:p14="http://schemas.microsoft.com/office/powerpoint/2010/main" val="32267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3D1F-31F1-9D17-F28F-A8E045774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38E37-ADFA-BF1C-0B2A-F27626387E63}"/>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8F80F1DA-EA4F-52EA-8020-812B3B40CDE1}"/>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1E1348AB-C90F-C5F9-2C50-DE7F100B5DB9}"/>
              </a:ext>
            </a:extLst>
          </p:cNvPr>
          <p:cNvSpPr>
            <a:spLocks noGrp="1"/>
          </p:cNvSpPr>
          <p:nvPr>
            <p:ph type="sldNum" idx="12"/>
          </p:nvPr>
        </p:nvSpPr>
        <p:spPr/>
      </p:sp>
    </p:spTree>
    <p:extLst>
      <p:ext uri="{BB962C8B-B14F-4D97-AF65-F5344CB8AC3E}">
        <p14:creationId xmlns:p14="http://schemas.microsoft.com/office/powerpoint/2010/main" val="1451153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EFAE0-CDBD-79B8-14C7-CD3EC54DF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45E1C-ABC0-8F76-F7BF-11BBCD739737}"/>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6355D2E6-DFF1-F975-BB68-CD7B7A50C9F2}"/>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8BC36F43-82DC-2E80-91DB-92AF6556C301}"/>
              </a:ext>
            </a:extLst>
          </p:cNvPr>
          <p:cNvSpPr>
            <a:spLocks noGrp="1"/>
          </p:cNvSpPr>
          <p:nvPr>
            <p:ph type="sldNum" idx="12"/>
          </p:nvPr>
        </p:nvSpPr>
        <p:spPr/>
      </p:sp>
    </p:spTree>
    <p:extLst>
      <p:ext uri="{BB962C8B-B14F-4D97-AF65-F5344CB8AC3E}">
        <p14:creationId xmlns:p14="http://schemas.microsoft.com/office/powerpoint/2010/main" val="76156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1237-3417-19EE-940D-9C4C427F5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8345C-E106-2C64-2E2E-FD2DF3238EC3}"/>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EFD2950A-0830-4C43-24E2-B2B82AA0F8F4}"/>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65DDBB6F-4B75-7D71-2C48-D81338D7F7C8}"/>
              </a:ext>
            </a:extLst>
          </p:cNvPr>
          <p:cNvSpPr>
            <a:spLocks noGrp="1"/>
          </p:cNvSpPr>
          <p:nvPr>
            <p:ph type="sldNum" idx="12"/>
          </p:nvPr>
        </p:nvSpPr>
        <p:spPr/>
      </p:sp>
    </p:spTree>
    <p:extLst>
      <p:ext uri="{BB962C8B-B14F-4D97-AF65-F5344CB8AC3E}">
        <p14:creationId xmlns:p14="http://schemas.microsoft.com/office/powerpoint/2010/main" val="3833119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70839-155D-1C57-D3BA-30BFD8080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5A756-1883-3AC8-DA6A-F33DD72FCCE7}"/>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A6A934F4-0F45-4A98-E902-EB55AC437FA6}"/>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32AA25F1-906B-71D7-D185-C69A8332E496}"/>
              </a:ext>
            </a:extLst>
          </p:cNvPr>
          <p:cNvSpPr>
            <a:spLocks noGrp="1"/>
          </p:cNvSpPr>
          <p:nvPr>
            <p:ph type="sldNum" idx="12"/>
          </p:nvPr>
        </p:nvSpPr>
        <p:spPr/>
      </p:sp>
    </p:spTree>
    <p:extLst>
      <p:ext uri="{BB962C8B-B14F-4D97-AF65-F5344CB8AC3E}">
        <p14:creationId xmlns:p14="http://schemas.microsoft.com/office/powerpoint/2010/main" val="180767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2F50-B26E-00C8-947D-E1BC37BFB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BD853-BBB4-2953-281F-17065424A415}"/>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49A1B180-6A55-00C8-B68F-C5E4383E1118}"/>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70CD772A-17A8-7454-02DB-E28408FEE0B2}"/>
              </a:ext>
            </a:extLst>
          </p:cNvPr>
          <p:cNvSpPr>
            <a:spLocks noGrp="1"/>
          </p:cNvSpPr>
          <p:nvPr>
            <p:ph type="sldNum" idx="12"/>
          </p:nvPr>
        </p:nvSpPr>
        <p:spPr/>
      </p:sp>
    </p:spTree>
    <p:extLst>
      <p:ext uri="{BB962C8B-B14F-4D97-AF65-F5344CB8AC3E}">
        <p14:creationId xmlns:p14="http://schemas.microsoft.com/office/powerpoint/2010/main" val="239822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53C8B-4E5E-0EA1-33D3-8D838A138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7360C-0F3D-776B-A81B-CD7C4687B2D0}"/>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E9FCF5C1-05F1-EA20-193D-45845FF51525}"/>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17C34E74-1996-29B0-78D5-04C9E015D75F}"/>
              </a:ext>
            </a:extLst>
          </p:cNvPr>
          <p:cNvSpPr>
            <a:spLocks noGrp="1"/>
          </p:cNvSpPr>
          <p:nvPr>
            <p:ph type="sldNum" idx="12"/>
          </p:nvPr>
        </p:nvSpPr>
        <p:spPr/>
      </p:sp>
    </p:spTree>
    <p:extLst>
      <p:ext uri="{BB962C8B-B14F-4D97-AF65-F5344CB8AC3E}">
        <p14:creationId xmlns:p14="http://schemas.microsoft.com/office/powerpoint/2010/main" val="203935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21FD1-A486-E43A-385D-274B8F581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B52266-DE1D-D56D-6799-91CEBF9477DD}"/>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99F7F746-2264-3D5D-0BF8-4E9EFD67D16C}"/>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93D5424F-6EC4-BCE9-EA78-C4955F9E4848}"/>
              </a:ext>
            </a:extLst>
          </p:cNvPr>
          <p:cNvSpPr>
            <a:spLocks noGrp="1"/>
          </p:cNvSpPr>
          <p:nvPr>
            <p:ph type="sldNum" idx="12"/>
          </p:nvPr>
        </p:nvSpPr>
        <p:spPr/>
      </p:sp>
    </p:spTree>
    <p:extLst>
      <p:ext uri="{BB962C8B-B14F-4D97-AF65-F5344CB8AC3E}">
        <p14:creationId xmlns:p14="http://schemas.microsoft.com/office/powerpoint/2010/main" val="3140551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626EF-2D7B-467D-D375-3CD3E920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29F9B-C099-9194-204B-8435E6E66027}"/>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66397251-0464-0C35-660E-337360B93250}"/>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32CFB71E-E5C9-0B44-CD77-5B67DB7D1D9D}"/>
              </a:ext>
            </a:extLst>
          </p:cNvPr>
          <p:cNvSpPr>
            <a:spLocks noGrp="1"/>
          </p:cNvSpPr>
          <p:nvPr>
            <p:ph type="sldNum" idx="12"/>
          </p:nvPr>
        </p:nvSpPr>
        <p:spPr/>
      </p:sp>
    </p:spTree>
    <p:extLst>
      <p:ext uri="{BB962C8B-B14F-4D97-AF65-F5344CB8AC3E}">
        <p14:creationId xmlns:p14="http://schemas.microsoft.com/office/powerpoint/2010/main" val="2666055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F853-1E4F-2992-58A0-930C3437A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4F19B-25E0-D3BE-3CB6-B4FF7D0D12E2}"/>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0F512F45-D4BF-90D0-69CA-4F1FA0427672}"/>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A97624BD-1668-7E5D-D51A-02A522B001F4}"/>
              </a:ext>
            </a:extLst>
          </p:cNvPr>
          <p:cNvSpPr>
            <a:spLocks noGrp="1"/>
          </p:cNvSpPr>
          <p:nvPr>
            <p:ph type="sldNum" idx="12"/>
          </p:nvPr>
        </p:nvSpPr>
        <p:spPr/>
      </p:sp>
    </p:spTree>
    <p:extLst>
      <p:ext uri="{BB962C8B-B14F-4D97-AF65-F5344CB8AC3E}">
        <p14:creationId xmlns:p14="http://schemas.microsoft.com/office/powerpoint/2010/main" val="3176477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3"/>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idx="12"/>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0D38-3335-81DF-5092-832CF3273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B3AF0-ECA9-9BD4-F3C4-7C18F7E6D502}"/>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10EFF560-F0F6-9294-8EAF-6A36A0A739BA}"/>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EC86D491-8E7F-1187-D0DB-5143DD7D49A4}"/>
              </a:ext>
            </a:extLst>
          </p:cNvPr>
          <p:cNvSpPr>
            <a:spLocks noGrp="1"/>
          </p:cNvSpPr>
          <p:nvPr>
            <p:ph type="sldNum" idx="12"/>
          </p:nvPr>
        </p:nvSpPr>
        <p:spPr/>
      </p:sp>
    </p:spTree>
    <p:extLst>
      <p:ext uri="{BB962C8B-B14F-4D97-AF65-F5344CB8AC3E}">
        <p14:creationId xmlns:p14="http://schemas.microsoft.com/office/powerpoint/2010/main" val="571470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6390C-5958-460B-4368-140DD1A2C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EE6D9-B188-BCC9-E897-0496B2A432D1}"/>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91B96028-199E-E976-F9DE-5D91CAF7B2CC}"/>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6E6C03C0-6781-39D6-9CDF-1D4B00487505}"/>
              </a:ext>
            </a:extLst>
          </p:cNvPr>
          <p:cNvSpPr>
            <a:spLocks noGrp="1"/>
          </p:cNvSpPr>
          <p:nvPr>
            <p:ph type="sldNum" idx="12"/>
          </p:nvPr>
        </p:nvSpPr>
        <p:spPr/>
      </p:sp>
    </p:spTree>
    <p:extLst>
      <p:ext uri="{BB962C8B-B14F-4D97-AF65-F5344CB8AC3E}">
        <p14:creationId xmlns:p14="http://schemas.microsoft.com/office/powerpoint/2010/main" val="183311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0AAC-3039-EB3B-92A2-5087A7A8D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7B05C-9A56-46D8-F1BF-DB359BE953E0}"/>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54EAD024-3C4E-A7E9-9E0B-5992C63C87DA}"/>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C4CF736F-039E-A6E1-836E-4F0E4250968C}"/>
              </a:ext>
            </a:extLst>
          </p:cNvPr>
          <p:cNvSpPr>
            <a:spLocks noGrp="1"/>
          </p:cNvSpPr>
          <p:nvPr>
            <p:ph type="sldNum" idx="12"/>
          </p:nvPr>
        </p:nvSpPr>
        <p:spPr/>
      </p:sp>
    </p:spTree>
    <p:extLst>
      <p:ext uri="{BB962C8B-B14F-4D97-AF65-F5344CB8AC3E}">
        <p14:creationId xmlns:p14="http://schemas.microsoft.com/office/powerpoint/2010/main" val="276626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E76AA-8B91-6F16-A94A-92FA6BF3E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B3220-2FD0-0A03-741A-A3AE456918CD}"/>
              </a:ext>
            </a:extLst>
          </p:cNvPr>
          <p:cNvSpPr>
            <a:spLocks noGrp="1" noRot="1" noChangeAspect="1"/>
          </p:cNvSpPr>
          <p:nvPr>
            <p:ph type="sldImg" idx="3"/>
          </p:nvPr>
        </p:nvSpPr>
        <p:spPr/>
      </p:sp>
      <p:sp>
        <p:nvSpPr>
          <p:cNvPr id="3" name="Notes Placeholder 2">
            <a:extLst>
              <a:ext uri="{FF2B5EF4-FFF2-40B4-BE49-F238E27FC236}">
                <a16:creationId xmlns:a16="http://schemas.microsoft.com/office/drawing/2014/main" id="{89F4446E-E76D-2253-00EA-7C8E9746F77C}"/>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3687702F-40AC-8D5B-4CD7-E21612888BC7}"/>
              </a:ext>
            </a:extLst>
          </p:cNvPr>
          <p:cNvSpPr>
            <a:spLocks noGrp="1"/>
          </p:cNvSpPr>
          <p:nvPr>
            <p:ph type="sldNum" idx="12"/>
          </p:nvPr>
        </p:nvSpPr>
        <p:spPr/>
      </p:sp>
    </p:spTree>
    <p:extLst>
      <p:ext uri="{BB962C8B-B14F-4D97-AF65-F5344CB8AC3E}">
        <p14:creationId xmlns:p14="http://schemas.microsoft.com/office/powerpoint/2010/main" val="368087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0"/>
          <p:cNvPicPr preferRelativeResize="0"/>
          <p:nvPr/>
        </p:nvPicPr>
        <p:blipFill rotWithShape="1">
          <a:blip r:embed="rId2">
            <a:alphaModFix/>
          </a:blip>
          <a:srcRect/>
          <a:stretch/>
        </p:blipFill>
        <p:spPr>
          <a:xfrm>
            <a:off x="8696656" y="5114328"/>
            <a:ext cx="3495344" cy="17436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
          <p:cNvSpPr/>
          <p:nvPr/>
        </p:nvSpPr>
        <p:spPr>
          <a:xfrm>
            <a:off x="-16246" y="0"/>
            <a:ext cx="12208200" cy="6874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1"/>
          <p:cNvPicPr preferRelativeResize="0"/>
          <p:nvPr/>
        </p:nvPicPr>
        <p:blipFill rotWithShape="1">
          <a:blip r:embed="rId4">
            <a:alphaModFix/>
          </a:blip>
          <a:srcRect/>
          <a:stretch/>
        </p:blipFill>
        <p:spPr>
          <a:xfrm>
            <a:off x="7059371" y="4310757"/>
            <a:ext cx="5132439" cy="2560347"/>
          </a:xfrm>
          <a:prstGeom prst="rect">
            <a:avLst/>
          </a:prstGeom>
          <a:noFill/>
          <a:ln>
            <a:noFill/>
          </a:ln>
        </p:spPr>
      </p:pic>
      <p:sp>
        <p:nvSpPr>
          <p:cNvPr id="220" name="Google Shape;220;p1"/>
          <p:cNvSpPr/>
          <p:nvPr/>
        </p:nvSpPr>
        <p:spPr>
          <a:xfrm>
            <a:off x="-16250" y="1617075"/>
            <a:ext cx="5965500" cy="3640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1"/>
          <p:cNvSpPr txBox="1"/>
          <p:nvPr/>
        </p:nvSpPr>
        <p:spPr>
          <a:xfrm>
            <a:off x="-16250" y="1617075"/>
            <a:ext cx="6407700" cy="4201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2700" b="1" i="0" u="none" strike="noStrike" cap="none" dirty="0">
                <a:solidFill>
                  <a:schemeClr val="lt1"/>
                </a:solidFill>
                <a:latin typeface="Arial"/>
                <a:ea typeface="Arial"/>
                <a:cs typeface="Arial"/>
                <a:sym typeface="Arial"/>
              </a:rPr>
              <a:t>FERTASA </a:t>
            </a:r>
            <a:r>
              <a:rPr lang="en-US" sz="2700" b="1" dirty="0">
                <a:solidFill>
                  <a:schemeClr val="lt1"/>
                </a:solidFill>
              </a:rPr>
              <a:t>SYMPOSIUM: Facing the Onslaught – Fact or Fiction</a:t>
            </a:r>
          </a:p>
          <a:p>
            <a:pPr marL="0" marR="0" lvl="0" indent="0" algn="l" rtl="0">
              <a:lnSpc>
                <a:spcPct val="100000"/>
              </a:lnSpc>
              <a:spcBef>
                <a:spcPts val="0"/>
              </a:spcBef>
              <a:spcAft>
                <a:spcPts val="0"/>
              </a:spcAft>
              <a:buClr>
                <a:srgbClr val="000000"/>
              </a:buClr>
              <a:buSzPts val="4800"/>
              <a:buFont typeface="Arial"/>
              <a:buNone/>
            </a:pPr>
            <a:endParaRPr lang="en-US" sz="32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000" b="1" i="0" u="none" strike="noStrike" cap="none" dirty="0">
                <a:solidFill>
                  <a:schemeClr val="lt1"/>
                </a:solidFill>
                <a:latin typeface="Arial"/>
                <a:ea typeface="Arial"/>
                <a:cs typeface="Arial"/>
                <a:sym typeface="Arial"/>
              </a:rPr>
              <a:t>Prof Alewyn Nel</a:t>
            </a:r>
            <a:endParaRPr sz="11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000" dirty="0">
                <a:solidFill>
                  <a:schemeClr val="lt1"/>
                </a:solidFill>
              </a:rPr>
              <a:t>Department of Human Resource Management</a:t>
            </a:r>
          </a:p>
          <a:p>
            <a:pPr marL="0" marR="0" lvl="0" indent="0" algn="l" rtl="0">
              <a:lnSpc>
                <a:spcPct val="100000"/>
              </a:lnSpc>
              <a:spcBef>
                <a:spcPts val="0"/>
              </a:spcBef>
              <a:spcAft>
                <a:spcPts val="0"/>
              </a:spcAft>
              <a:buClr>
                <a:srgbClr val="000000"/>
              </a:buClr>
              <a:buSzPts val="2400"/>
              <a:buFont typeface="Arial"/>
              <a:buNone/>
            </a:pPr>
            <a:r>
              <a:rPr lang="en-US" sz="2000" dirty="0">
                <a:solidFill>
                  <a:schemeClr val="lt1"/>
                </a:solidFill>
              </a:rPr>
              <a:t>University of Pretoria</a:t>
            </a:r>
            <a:endParaRPr lang="en-US"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US"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800" dirty="0">
                <a:solidFill>
                  <a:schemeClr val="lt1"/>
                </a:solidFill>
              </a:rPr>
              <a:t>18 September</a:t>
            </a:r>
            <a:r>
              <a:rPr lang="en-US" sz="1800" b="0" i="0" u="none" strike="noStrike" cap="none" dirty="0">
                <a:solidFill>
                  <a:schemeClr val="lt1"/>
                </a:solidFill>
                <a:latin typeface="Arial"/>
                <a:ea typeface="Arial"/>
                <a:cs typeface="Arial"/>
                <a:sym typeface="Arial"/>
              </a:rPr>
              <a:t> 2025		Make today matter</a:t>
            </a:r>
            <a:endParaRPr sz="1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1800" dirty="0">
              <a:solidFill>
                <a:schemeClr val="lt1"/>
              </a:solidFil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22" name="Google Shape;222;p1"/>
          <p:cNvPicPr preferRelativeResize="0"/>
          <p:nvPr/>
        </p:nvPicPr>
        <p:blipFill rotWithShape="1">
          <a:blip r:embed="rId5">
            <a:alphaModFix/>
          </a:blip>
          <a:srcRect/>
          <a:stretch/>
        </p:blipFill>
        <p:spPr>
          <a:xfrm>
            <a:off x="-16246" y="5663022"/>
            <a:ext cx="3587785" cy="121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2D16E-4FBB-A871-A113-853FD9E97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96C7A-7451-CFC6-337F-CB89D8783ABF}"/>
              </a:ext>
            </a:extLst>
          </p:cNvPr>
          <p:cNvSpPr>
            <a:spLocks noGrp="1"/>
          </p:cNvSpPr>
          <p:nvPr>
            <p:ph type="title"/>
          </p:nvPr>
        </p:nvSpPr>
        <p:spPr/>
        <p:txBody>
          <a:bodyPr>
            <a:normAutofit/>
          </a:bodyPr>
          <a:lstStyle/>
          <a:p>
            <a:r>
              <a:rPr lang="en-ZA" sz="2800" dirty="0"/>
              <a:t>How can Professional Identity adapt to AI in the Agricultural environment?</a:t>
            </a:r>
            <a:endParaRPr sz="2800" dirty="0"/>
          </a:p>
        </p:txBody>
      </p:sp>
      <p:sp>
        <p:nvSpPr>
          <p:cNvPr id="3" name="Text Placeholder 2">
            <a:extLst>
              <a:ext uri="{FF2B5EF4-FFF2-40B4-BE49-F238E27FC236}">
                <a16:creationId xmlns:a16="http://schemas.microsoft.com/office/drawing/2014/main" id="{779B91DA-B8E5-407D-F092-01D5EA700885}"/>
              </a:ext>
            </a:extLst>
          </p:cNvPr>
          <p:cNvSpPr>
            <a:spLocks noGrp="1"/>
          </p:cNvSpPr>
          <p:nvPr>
            <p:ph type="body" idx="1"/>
          </p:nvPr>
        </p:nvSpPr>
        <p:spPr>
          <a:xfrm>
            <a:off x="351182" y="1253331"/>
            <a:ext cx="11708296" cy="4351338"/>
          </a:xfrm>
        </p:spPr>
        <p:txBody>
          <a:bodyPr>
            <a:normAutofit/>
          </a:bodyPr>
          <a:lstStyle/>
          <a:p>
            <a:pPr marL="571500" indent="-342900">
              <a:buFont typeface="Arial" panose="020B0604020202020204" pitchFamily="34" charset="0"/>
              <a:buChar char="•"/>
            </a:pPr>
            <a:r>
              <a:rPr lang="en-US" sz="2800" dirty="0"/>
              <a:t>Training with Respect for Experience</a:t>
            </a:r>
          </a:p>
          <a:p>
            <a:pPr marL="1028700" lvl="1" indent="-342900">
              <a:buFont typeface="Arial" panose="020B0604020202020204" pitchFamily="34" charset="0"/>
              <a:buChar char="•"/>
            </a:pPr>
            <a:r>
              <a:rPr lang="en-US" sz="2800" dirty="0"/>
              <a:t>Design training that acknowledges existing expertise instead of assuming “blank slates.” Pair digital literacy with recognition of tacit soil knowledge.</a:t>
            </a:r>
          </a:p>
          <a:p>
            <a:pPr marL="571500" indent="-342900">
              <a:buFont typeface="Arial" panose="020B0604020202020204" pitchFamily="34" charset="0"/>
              <a:buChar char="•"/>
            </a:pPr>
            <a:r>
              <a:rPr lang="en-US" sz="2800" dirty="0"/>
              <a:t>Encourage Collective Identity (“We”)</a:t>
            </a:r>
          </a:p>
          <a:p>
            <a:pPr marL="1028700" lvl="1" indent="-342900">
              <a:buFont typeface="Arial" panose="020B0604020202020204" pitchFamily="34" charset="0"/>
              <a:buChar char="•"/>
            </a:pPr>
            <a:r>
              <a:rPr lang="en-US" sz="2800" dirty="0"/>
              <a:t>Frame AI adoption as a community effort rather than an individual burden.</a:t>
            </a:r>
          </a:p>
          <a:p>
            <a:pPr marL="1028700" lvl="1" indent="-342900">
              <a:buFont typeface="Arial" panose="020B0604020202020204" pitchFamily="34" charset="0"/>
              <a:buChar char="•"/>
            </a:pPr>
            <a:r>
              <a:rPr lang="en-US" sz="2800" dirty="0"/>
              <a:t>Strengthens belonging and reduces identity threat.</a:t>
            </a:r>
            <a:endParaRPr sz="2800" dirty="0"/>
          </a:p>
        </p:txBody>
      </p:sp>
    </p:spTree>
    <p:extLst>
      <p:ext uri="{BB962C8B-B14F-4D97-AF65-F5344CB8AC3E}">
        <p14:creationId xmlns:p14="http://schemas.microsoft.com/office/powerpoint/2010/main" val="1107591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Social Desirability</a:t>
            </a:r>
            <a:r>
              <a:rPr lang="en-ZA" dirty="0"/>
              <a:t> Threat to Agriculture</a:t>
            </a:r>
            <a:endParaRPr dirty="0"/>
          </a:p>
        </p:txBody>
      </p:sp>
      <p:sp>
        <p:nvSpPr>
          <p:cNvPr id="3" name="Text Placeholder 2"/>
          <p:cNvSpPr>
            <a:spLocks noGrp="1"/>
          </p:cNvSpPr>
          <p:nvPr>
            <p:ph type="body" idx="1"/>
          </p:nvPr>
        </p:nvSpPr>
        <p:spPr/>
        <p:txBody>
          <a:bodyPr/>
          <a:lstStyle/>
          <a:p>
            <a:pPr marL="571500" indent="-342900">
              <a:buFont typeface="Arial" panose="020B0604020202020204" pitchFamily="34" charset="0"/>
              <a:buChar char="•"/>
            </a:pPr>
            <a:r>
              <a:rPr lang="en-US" dirty="0"/>
              <a:t>When evaluating the impact of artificial intelligence (AI) in agriculture, it is crucial to consider the potential for a social desirability threat.</a:t>
            </a:r>
          </a:p>
          <a:p>
            <a:pPr marL="571500" indent="-342900">
              <a:buFont typeface="Arial" panose="020B0604020202020204" pitchFamily="34" charset="0"/>
              <a:buChar char="•"/>
            </a:pPr>
            <a:r>
              <a:rPr lang="en-US" dirty="0"/>
              <a:t>The concept of AI and automated technologies is often associated with progress, innovation, and efficiency, which can put pressure on farmers to portray themselves as tech-savvy and forward-thinking, even if it contradicts their true feelings and practices.</a:t>
            </a:r>
          </a:p>
          <a:p>
            <a:pPr marL="571500" indent="-342900">
              <a:buFont typeface="Arial" panose="020B0604020202020204" pitchFamily="34" charset="0"/>
              <a:buChar char="•"/>
            </a:pPr>
            <a:r>
              <a:rPr lang="en-US" dirty="0"/>
              <a:t>This creates a social desirability threat that can affect research findings and policy outcomes if not properly understood and managed.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4081-EE8A-2BA0-1A94-B40D028EC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F3CD4-2621-FF4D-CE4A-6BB7FA8A7024}"/>
              </a:ext>
            </a:extLst>
          </p:cNvPr>
          <p:cNvSpPr>
            <a:spLocks noGrp="1"/>
          </p:cNvSpPr>
          <p:nvPr>
            <p:ph type="title"/>
          </p:nvPr>
        </p:nvSpPr>
        <p:spPr/>
        <p:txBody>
          <a:bodyPr/>
          <a:lstStyle/>
          <a:p>
            <a:r>
              <a:rPr dirty="0"/>
              <a:t>Social Desirability</a:t>
            </a:r>
            <a:r>
              <a:rPr lang="en-ZA" dirty="0"/>
              <a:t> Threat to Agriculture</a:t>
            </a:r>
            <a:endParaRPr dirty="0"/>
          </a:p>
        </p:txBody>
      </p:sp>
      <p:sp>
        <p:nvSpPr>
          <p:cNvPr id="3" name="Text Placeholder 2">
            <a:extLst>
              <a:ext uri="{FF2B5EF4-FFF2-40B4-BE49-F238E27FC236}">
                <a16:creationId xmlns:a16="http://schemas.microsoft.com/office/drawing/2014/main" id="{03DBCC74-0869-7A83-1781-02797C983F0F}"/>
              </a:ext>
            </a:extLst>
          </p:cNvPr>
          <p:cNvSpPr>
            <a:spLocks noGrp="1"/>
          </p:cNvSpPr>
          <p:nvPr>
            <p:ph type="body" idx="1"/>
          </p:nvPr>
        </p:nvSpPr>
        <p:spPr>
          <a:xfrm>
            <a:off x="599661" y="1027906"/>
            <a:ext cx="11499574" cy="4351338"/>
          </a:xfrm>
        </p:spPr>
        <p:txBody>
          <a:bodyPr>
            <a:normAutofit/>
          </a:bodyPr>
          <a:lstStyle/>
          <a:p>
            <a:pPr marL="571500" indent="-342900">
              <a:buFont typeface="Arial" panose="020B0604020202020204" pitchFamily="34" charset="0"/>
              <a:buChar char="•"/>
            </a:pPr>
            <a:r>
              <a:rPr lang="en-US" sz="2000" dirty="0"/>
              <a:t>Perceptions versus reality</a:t>
            </a:r>
          </a:p>
          <a:p>
            <a:pPr marL="1028700" lvl="1" indent="-342900">
              <a:buFont typeface="Arial" panose="020B0604020202020204" pitchFamily="34" charset="0"/>
              <a:buChar char="•"/>
            </a:pPr>
            <a:r>
              <a:rPr lang="en-US" sz="2000" dirty="0"/>
              <a:t>AI can present a conflict between the farmer's personal practices and the technologies promoted as socially and environmentally responsible.</a:t>
            </a:r>
          </a:p>
          <a:p>
            <a:pPr marL="1028700" lvl="1" indent="-342900">
              <a:buFont typeface="Arial" panose="020B0604020202020204" pitchFamily="34" charset="0"/>
              <a:buChar char="•"/>
            </a:pPr>
            <a:r>
              <a:rPr lang="en-US" sz="2000" dirty="0"/>
              <a:t>While some farmers may be hesitant to invest due to high costs or </a:t>
            </a:r>
            <a:r>
              <a:rPr lang="en-US" sz="2000" dirty="0" err="1"/>
              <a:t>scepticism</a:t>
            </a:r>
            <a:r>
              <a:rPr lang="en-US" sz="2000" dirty="0"/>
              <a:t>, they might over-report their willingness to adopt AI to appear innovative and responsible to peers, agricultural extension agents, or policymakers.</a:t>
            </a:r>
          </a:p>
          <a:p>
            <a:pPr marL="571500" indent="-342900">
              <a:buFont typeface="Arial" panose="020B0604020202020204" pitchFamily="34" charset="0"/>
              <a:buChar char="•"/>
            </a:pPr>
            <a:r>
              <a:rPr lang="en-US" sz="2000" dirty="0"/>
              <a:t>Conforming to industry norms</a:t>
            </a:r>
          </a:p>
          <a:p>
            <a:pPr marL="1028700" lvl="1" indent="-342900">
              <a:buFont typeface="Arial" panose="020B0604020202020204" pitchFamily="34" charset="0"/>
              <a:buChar char="•"/>
            </a:pPr>
            <a:r>
              <a:rPr lang="en-US" sz="2000" dirty="0"/>
              <a:t>The farming community, influenced by industry leaders, can set a social norm around technology adoption.</a:t>
            </a:r>
          </a:p>
          <a:p>
            <a:pPr marL="1028700" lvl="1" indent="-342900">
              <a:buFont typeface="Arial" panose="020B0604020202020204" pitchFamily="34" charset="0"/>
              <a:buChar char="•"/>
            </a:pPr>
            <a:r>
              <a:rPr lang="en-US" sz="2000" dirty="0"/>
              <a:t>Farmers may feel pressure to conform to the practices of highly visible and successful early adopters, even if their own farms are not suited for the technology.</a:t>
            </a:r>
          </a:p>
          <a:p>
            <a:pPr marL="1028700" lvl="1" indent="-342900">
              <a:buFont typeface="Arial" panose="020B0604020202020204" pitchFamily="34" charset="0"/>
              <a:buChar char="•"/>
            </a:pPr>
            <a:r>
              <a:rPr lang="en-US" sz="2000" dirty="0"/>
              <a:t>This can lead to them overstating their positive perceptions of AI or downplaying their challenges in surveys, skewing data on overall adoption rates and perceived usefulness.</a:t>
            </a:r>
            <a:endParaRPr sz="2000" dirty="0"/>
          </a:p>
        </p:txBody>
      </p:sp>
    </p:spTree>
    <p:extLst>
      <p:ext uri="{BB962C8B-B14F-4D97-AF65-F5344CB8AC3E}">
        <p14:creationId xmlns:p14="http://schemas.microsoft.com/office/powerpoint/2010/main" val="268925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EF2F8-827C-82B3-0D4B-0EAC17765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1E391-AFF7-F70C-8509-3A00A0469763}"/>
              </a:ext>
            </a:extLst>
          </p:cNvPr>
          <p:cNvSpPr>
            <a:spLocks noGrp="1"/>
          </p:cNvSpPr>
          <p:nvPr>
            <p:ph type="title"/>
          </p:nvPr>
        </p:nvSpPr>
        <p:spPr/>
        <p:txBody>
          <a:bodyPr/>
          <a:lstStyle/>
          <a:p>
            <a:r>
              <a:rPr dirty="0"/>
              <a:t>Social Desirability</a:t>
            </a:r>
            <a:r>
              <a:rPr lang="en-ZA" dirty="0"/>
              <a:t> Threat to Agriculture</a:t>
            </a:r>
            <a:endParaRPr dirty="0"/>
          </a:p>
        </p:txBody>
      </p:sp>
      <p:sp>
        <p:nvSpPr>
          <p:cNvPr id="3" name="Text Placeholder 2">
            <a:extLst>
              <a:ext uri="{FF2B5EF4-FFF2-40B4-BE49-F238E27FC236}">
                <a16:creationId xmlns:a16="http://schemas.microsoft.com/office/drawing/2014/main" id="{F1678B64-D257-8A52-7570-D269DB516C5B}"/>
              </a:ext>
            </a:extLst>
          </p:cNvPr>
          <p:cNvSpPr>
            <a:spLocks noGrp="1"/>
          </p:cNvSpPr>
          <p:nvPr>
            <p:ph type="body" idx="1"/>
          </p:nvPr>
        </p:nvSpPr>
        <p:spPr>
          <a:xfrm>
            <a:off x="599661" y="1027906"/>
            <a:ext cx="11499574" cy="4351338"/>
          </a:xfrm>
        </p:spPr>
        <p:txBody>
          <a:bodyPr>
            <a:normAutofit fontScale="85000" lnSpcReduction="10000"/>
          </a:bodyPr>
          <a:lstStyle/>
          <a:p>
            <a:pPr marL="571500" indent="-342900">
              <a:buFont typeface="Arial" panose="020B0604020202020204" pitchFamily="34" charset="0"/>
              <a:buChar char="•"/>
            </a:pPr>
            <a:r>
              <a:rPr lang="en-US" dirty="0"/>
              <a:t>Shame and skill gaps:</a:t>
            </a:r>
          </a:p>
          <a:p>
            <a:pPr marL="1028700" lvl="1" indent="-342900">
              <a:buFont typeface="Arial" panose="020B0604020202020204" pitchFamily="34" charset="0"/>
              <a:buChar char="•"/>
            </a:pPr>
            <a:r>
              <a:rPr lang="en-US" dirty="0"/>
              <a:t>The shift toward digital farming can create a skills gap, making traditional farming knowledge seem outdated.</a:t>
            </a:r>
          </a:p>
          <a:p>
            <a:pPr marL="1028700" lvl="1" indent="-342900">
              <a:buFont typeface="Arial" panose="020B0604020202020204" pitchFamily="34" charset="0"/>
              <a:buChar char="•"/>
            </a:pPr>
            <a:r>
              <a:rPr lang="en-US" dirty="0"/>
              <a:t>Farmers who feel they lack the digital literacy to effectively manage AI tools may feel shame or a diminished sense of professional identity.</a:t>
            </a:r>
          </a:p>
          <a:p>
            <a:pPr marL="1028700" lvl="1" indent="-342900">
              <a:buFont typeface="Arial" panose="020B0604020202020204" pitchFamily="34" charset="0"/>
              <a:buChar char="•"/>
            </a:pPr>
            <a:r>
              <a:rPr lang="en-US" dirty="0"/>
              <a:t>In a survey, they may conceal their lack of knowledge to avoid the stigma of being perceived as "behind the times," which hinders efforts to accurately assess training needs.</a:t>
            </a:r>
          </a:p>
          <a:p>
            <a:pPr marL="571500" indent="-342900">
              <a:buFont typeface="Arial" panose="020B0604020202020204" pitchFamily="34" charset="0"/>
              <a:buChar char="•"/>
            </a:pPr>
            <a:r>
              <a:rPr lang="en-US" dirty="0"/>
              <a:t>Indigenous knowledge vs. tech solutionism: Some AI solutions risk displacing Indigenous or traditional farming knowledge systems, which are central to the cultural identity of many farming communities.</a:t>
            </a:r>
          </a:p>
          <a:p>
            <a:pPr marL="1028700" lvl="1" indent="-342900">
              <a:buFont typeface="Arial" panose="020B0604020202020204" pitchFamily="34" charset="0"/>
              <a:buChar char="•"/>
            </a:pPr>
            <a:r>
              <a:rPr lang="en-US" dirty="0"/>
              <a:t>There is a social desirability threat to both those who develop the technology and the farmers using it.</a:t>
            </a:r>
          </a:p>
          <a:p>
            <a:pPr marL="1028700" lvl="1" indent="-342900">
              <a:buFont typeface="Arial" panose="020B0604020202020204" pitchFamily="34" charset="0"/>
              <a:buChar char="•"/>
            </a:pPr>
            <a:r>
              <a:rPr lang="en-US" dirty="0"/>
              <a:t>In a research setting, farmers may feel pressured to praise the new technology and its data-driven recommendations over their traditional, time-tested practices to appease researchers, who may be viewed as representing a more "advanced" way of farming. </a:t>
            </a:r>
          </a:p>
          <a:p>
            <a:pPr marL="571500" indent="-342900">
              <a:buFont typeface="Arial" panose="020B0604020202020204" pitchFamily="34" charset="0"/>
              <a:buChar char="•"/>
            </a:pPr>
            <a:endParaRPr sz="2000" dirty="0"/>
          </a:p>
        </p:txBody>
      </p:sp>
    </p:spTree>
    <p:extLst>
      <p:ext uri="{BB962C8B-B14F-4D97-AF65-F5344CB8AC3E}">
        <p14:creationId xmlns:p14="http://schemas.microsoft.com/office/powerpoint/2010/main" val="194896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AA0AA-C6EB-FCD0-B5FF-9AAF03550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D26FA-3711-2A23-5E0F-7D7F2154F72E}"/>
              </a:ext>
            </a:extLst>
          </p:cNvPr>
          <p:cNvSpPr>
            <a:spLocks noGrp="1"/>
          </p:cNvSpPr>
          <p:nvPr>
            <p:ph type="title"/>
          </p:nvPr>
        </p:nvSpPr>
        <p:spPr/>
        <p:txBody>
          <a:bodyPr/>
          <a:lstStyle/>
          <a:p>
            <a:r>
              <a:rPr lang="en-ZA" dirty="0"/>
              <a:t>How to combat social desirability bias</a:t>
            </a:r>
            <a:endParaRPr dirty="0"/>
          </a:p>
        </p:txBody>
      </p:sp>
      <p:sp>
        <p:nvSpPr>
          <p:cNvPr id="3" name="Text Placeholder 2">
            <a:extLst>
              <a:ext uri="{FF2B5EF4-FFF2-40B4-BE49-F238E27FC236}">
                <a16:creationId xmlns:a16="http://schemas.microsoft.com/office/drawing/2014/main" id="{0D2E92F1-5BC4-0BC8-D8DD-F30578D91DCA}"/>
              </a:ext>
            </a:extLst>
          </p:cNvPr>
          <p:cNvSpPr>
            <a:spLocks noGrp="1"/>
          </p:cNvSpPr>
          <p:nvPr>
            <p:ph type="body" idx="1"/>
          </p:nvPr>
        </p:nvSpPr>
        <p:spPr>
          <a:xfrm>
            <a:off x="599661" y="1027906"/>
            <a:ext cx="11499574" cy="4351338"/>
          </a:xfrm>
        </p:spPr>
        <p:txBody>
          <a:bodyPr>
            <a:normAutofit fontScale="92500" lnSpcReduction="10000"/>
          </a:bodyPr>
          <a:lstStyle/>
          <a:p>
            <a:pPr marL="571500" indent="-342900">
              <a:buFont typeface="Arial" panose="020B0604020202020204" pitchFamily="34" charset="0"/>
              <a:buChar char="•"/>
            </a:pPr>
            <a:r>
              <a:rPr lang="en-US" dirty="0"/>
              <a:t> Acknowledge Doubt and Resistance</a:t>
            </a:r>
          </a:p>
          <a:p>
            <a:pPr marL="1028700" lvl="1" indent="-342900">
              <a:buFont typeface="Arial" panose="020B0604020202020204" pitchFamily="34" charset="0"/>
              <a:buChar char="•"/>
            </a:pPr>
            <a:r>
              <a:rPr lang="en-US" dirty="0"/>
              <a:t>Leaders (e.g., </a:t>
            </a:r>
            <a:r>
              <a:rPr lang="en-US" dirty="0" err="1"/>
              <a:t>Fertasa</a:t>
            </a:r>
            <a:r>
              <a:rPr lang="en-US" dirty="0"/>
              <a:t>) should openly acknowledge that it’s natural to feel </a:t>
            </a:r>
            <a:r>
              <a:rPr lang="en-US" dirty="0" err="1"/>
              <a:t>sceptical</a:t>
            </a:r>
            <a:r>
              <a:rPr lang="en-US" dirty="0"/>
              <a:t> or hesitant, reducing pressure to “perform positivity.”</a:t>
            </a:r>
          </a:p>
          <a:p>
            <a:pPr marL="571500" indent="-342900">
              <a:buFont typeface="Arial" panose="020B0604020202020204" pitchFamily="34" charset="0"/>
              <a:buChar char="•"/>
            </a:pPr>
            <a:r>
              <a:rPr lang="en-US" dirty="0"/>
              <a:t>Demonstration Projects with Transparency</a:t>
            </a:r>
          </a:p>
          <a:p>
            <a:pPr marL="1028700" lvl="1" indent="-342900">
              <a:buFont typeface="Arial" panose="020B0604020202020204" pitchFamily="34" charset="0"/>
              <a:buChar char="•"/>
            </a:pPr>
            <a:r>
              <a:rPr lang="en-US" dirty="0"/>
              <a:t>Pilot AI tools on real farms and share both successes and failures — creating realistic expectations instead of hype.</a:t>
            </a:r>
          </a:p>
          <a:p>
            <a:pPr marL="571500" indent="-342900">
              <a:buFont typeface="Arial" panose="020B0604020202020204" pitchFamily="34" charset="0"/>
              <a:buChar char="•"/>
            </a:pPr>
            <a:r>
              <a:rPr lang="en-US" dirty="0"/>
              <a:t>Peer-to-Peer Learning Spaces</a:t>
            </a:r>
          </a:p>
          <a:p>
            <a:pPr marL="1028700" lvl="1" indent="-342900">
              <a:buFont typeface="Arial" panose="020B0604020202020204" pitchFamily="34" charset="0"/>
              <a:buChar char="•"/>
            </a:pPr>
            <a:r>
              <a:rPr lang="en-US" dirty="0"/>
              <a:t>Farmers trust other farmers. Create forums where they can share genuine experiences rather than what they “should” say.</a:t>
            </a:r>
          </a:p>
          <a:p>
            <a:pPr marL="571500" indent="-342900">
              <a:buFont typeface="Arial" panose="020B0604020202020204" pitchFamily="34" charset="0"/>
              <a:buChar char="•"/>
            </a:pPr>
            <a:r>
              <a:rPr lang="en-US" dirty="0"/>
              <a:t>Leadership Modelling Honest Dialogue</a:t>
            </a:r>
          </a:p>
          <a:p>
            <a:pPr marL="1028700" lvl="1" indent="-342900">
              <a:buFont typeface="Arial" panose="020B0604020202020204" pitchFamily="34" charset="0"/>
              <a:buChar char="•"/>
            </a:pPr>
            <a:r>
              <a:rPr lang="en-US" dirty="0"/>
              <a:t>Transformational leaders can admit their own learning curves with AI, </a:t>
            </a:r>
            <a:r>
              <a:rPr lang="en-US" dirty="0" err="1"/>
              <a:t>signalling</a:t>
            </a:r>
            <a:r>
              <a:rPr lang="en-US" dirty="0"/>
              <a:t> that uncertainty is acceptable.</a:t>
            </a:r>
          </a:p>
        </p:txBody>
      </p:sp>
    </p:spTree>
    <p:extLst>
      <p:ext uri="{BB962C8B-B14F-4D97-AF65-F5344CB8AC3E}">
        <p14:creationId xmlns:p14="http://schemas.microsoft.com/office/powerpoint/2010/main" val="207915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Stereotypes about AI in Agriculture</a:t>
            </a:r>
          </a:p>
        </p:txBody>
      </p:sp>
      <p:sp>
        <p:nvSpPr>
          <p:cNvPr id="3" name="Text Placeholder 2"/>
          <p:cNvSpPr>
            <a:spLocks noGrp="1"/>
          </p:cNvSpPr>
          <p:nvPr>
            <p:ph type="body" idx="1"/>
          </p:nvPr>
        </p:nvSpPr>
        <p:spPr/>
        <p:txBody>
          <a:bodyPr/>
          <a:lstStyle/>
          <a:p>
            <a:pPr marL="571500" indent="-342900">
              <a:buFont typeface="Arial" panose="020B0604020202020204" pitchFamily="34" charset="0"/>
              <a:buChar char="•"/>
            </a:pPr>
            <a:r>
              <a:rPr lang="en-US" dirty="0"/>
              <a:t>Similar to the social desirability threat, several persistent stereotypes related to farming and technology can hinder the implementation and acceptance of AI in agriculture.</a:t>
            </a:r>
          </a:p>
          <a:p>
            <a:pPr marL="571500" indent="-342900">
              <a:buFont typeface="Arial" panose="020B0604020202020204" pitchFamily="34" charset="0"/>
              <a:buChar char="•"/>
            </a:pPr>
            <a:r>
              <a:rPr lang="en-US" dirty="0"/>
              <a:t>These stereotypes can affect both farmers' willingness to adopt AI and the assumptions made by technology developers and policymakers.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F84F3-18E5-7261-320B-57614C89D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B0CF2-221A-7EE8-D2EB-CB34384B9991}"/>
              </a:ext>
            </a:extLst>
          </p:cNvPr>
          <p:cNvSpPr>
            <a:spLocks noGrp="1"/>
          </p:cNvSpPr>
          <p:nvPr>
            <p:ph type="title"/>
          </p:nvPr>
        </p:nvSpPr>
        <p:spPr>
          <a:xfrm>
            <a:off x="543340" y="0"/>
            <a:ext cx="11648660" cy="1325563"/>
          </a:xfrm>
        </p:spPr>
        <p:txBody>
          <a:bodyPr/>
          <a:lstStyle/>
          <a:p>
            <a:r>
              <a:rPr lang="en-US" dirty="0"/>
              <a:t>Stereotype: "AI is a black box"</a:t>
            </a:r>
            <a:endParaRPr dirty="0"/>
          </a:p>
        </p:txBody>
      </p:sp>
      <p:sp>
        <p:nvSpPr>
          <p:cNvPr id="3" name="Text Placeholder 2">
            <a:extLst>
              <a:ext uri="{FF2B5EF4-FFF2-40B4-BE49-F238E27FC236}">
                <a16:creationId xmlns:a16="http://schemas.microsoft.com/office/drawing/2014/main" id="{281EDBA3-D907-A7BB-B48F-72A4BF24C900}"/>
              </a:ext>
            </a:extLst>
          </p:cNvPr>
          <p:cNvSpPr>
            <a:spLocks noGrp="1"/>
          </p:cNvSpPr>
          <p:nvPr>
            <p:ph type="body" idx="1"/>
          </p:nvPr>
        </p:nvSpPr>
        <p:spPr>
          <a:xfrm>
            <a:off x="838200" y="1027906"/>
            <a:ext cx="10515600" cy="4351338"/>
          </a:xfrm>
        </p:spPr>
        <p:txBody>
          <a:bodyPr>
            <a:normAutofit lnSpcReduction="10000"/>
          </a:bodyPr>
          <a:lstStyle/>
          <a:p>
            <a:r>
              <a:rPr lang="en-US" dirty="0"/>
              <a:t>The stereotype: The AI is seen as a magical, infallible tool whose suggestions must be followed without question, rather than a transparent tool to be used in conjunction with a farmer's expertise.</a:t>
            </a:r>
          </a:p>
          <a:p>
            <a:r>
              <a:rPr lang="en-US" dirty="0"/>
              <a:t>Impact on implementation:</a:t>
            </a:r>
          </a:p>
          <a:p>
            <a:pPr lvl="1"/>
            <a:r>
              <a:rPr lang="en-US" dirty="0"/>
              <a:t>Erodes trust: When AI provides recommendations without clear justification, farmers are more likely to default to their own intuition, especially when the advice seems counterintuitive. This reduces the technology's perceived value.</a:t>
            </a:r>
          </a:p>
          <a:p>
            <a:pPr lvl="1"/>
            <a:r>
              <a:rPr lang="en-US" dirty="0"/>
              <a:t>Complicates accountability: In the event of a negative outcome, such as crop damage or financial loss, it becomes difficult to assign responsibility. Was it the farmer's error, a sensor malfunction, or a flawed algorithm? This ambiguity makes farmers wary of relinquishing control.</a:t>
            </a:r>
          </a:p>
          <a:p>
            <a:endParaRPr dirty="0"/>
          </a:p>
        </p:txBody>
      </p:sp>
    </p:spTree>
    <p:extLst>
      <p:ext uri="{BB962C8B-B14F-4D97-AF65-F5344CB8AC3E}">
        <p14:creationId xmlns:p14="http://schemas.microsoft.com/office/powerpoint/2010/main" val="2626157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30A6C-4FF4-ADCD-E639-82D619CBB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A0A45-376A-6FB3-81F9-8F84E4B57AAF}"/>
              </a:ext>
            </a:extLst>
          </p:cNvPr>
          <p:cNvSpPr>
            <a:spLocks noGrp="1"/>
          </p:cNvSpPr>
          <p:nvPr>
            <p:ph type="title"/>
          </p:nvPr>
        </p:nvSpPr>
        <p:spPr>
          <a:xfrm>
            <a:off x="543340" y="0"/>
            <a:ext cx="11648660" cy="1325563"/>
          </a:xfrm>
        </p:spPr>
        <p:txBody>
          <a:bodyPr/>
          <a:lstStyle/>
          <a:p>
            <a:r>
              <a:rPr lang="en-US" dirty="0"/>
              <a:t>Stereotype: "AI will replace my job"</a:t>
            </a:r>
            <a:endParaRPr dirty="0"/>
          </a:p>
        </p:txBody>
      </p:sp>
      <p:sp>
        <p:nvSpPr>
          <p:cNvPr id="3" name="Text Placeholder 2">
            <a:extLst>
              <a:ext uri="{FF2B5EF4-FFF2-40B4-BE49-F238E27FC236}">
                <a16:creationId xmlns:a16="http://schemas.microsoft.com/office/drawing/2014/main" id="{8E75393B-FDA4-5D67-5243-A321E7A036F7}"/>
              </a:ext>
            </a:extLst>
          </p:cNvPr>
          <p:cNvSpPr>
            <a:spLocks noGrp="1"/>
          </p:cNvSpPr>
          <p:nvPr>
            <p:ph type="body" idx="1"/>
          </p:nvPr>
        </p:nvSpPr>
        <p:spPr>
          <a:xfrm>
            <a:off x="838200" y="1027906"/>
            <a:ext cx="10515600" cy="4351338"/>
          </a:xfrm>
        </p:spPr>
        <p:txBody>
          <a:bodyPr>
            <a:normAutofit lnSpcReduction="10000"/>
          </a:bodyPr>
          <a:lstStyle/>
          <a:p>
            <a:r>
              <a:rPr lang="en-US" dirty="0"/>
              <a:t>The stereotype: AI is an inevitable force that will replace the need for traditional farming skills, diminishing the farmer's role and expertise. This is particularly prevalent with discussions of automation, like self-driving tractors and automated harvesting.</a:t>
            </a:r>
          </a:p>
          <a:p>
            <a:r>
              <a:rPr lang="en-US" dirty="0"/>
              <a:t>Impact on implementation:</a:t>
            </a:r>
          </a:p>
          <a:p>
            <a:pPr lvl="1"/>
            <a:r>
              <a:rPr lang="en-US" dirty="0"/>
              <a:t>Cultural resistance: It can trigger an identity threat for farmers whose sense of worth is tied to hands-on, embodied knowledge of the land. This can cause them to resist adoption simply to protect their professional identity.</a:t>
            </a:r>
          </a:p>
          <a:p>
            <a:pPr lvl="1"/>
            <a:r>
              <a:rPr lang="en-US" dirty="0"/>
              <a:t>Focus on augmentation, not replacement: To counter this, successful adoption often requires reframing AI not as a replacement but as a "co-pilot" or an "assistant" that handles repetitive tasks while freeing the farmer to focus on higher-level, complex decisions. </a:t>
            </a:r>
          </a:p>
          <a:p>
            <a:endParaRPr dirty="0"/>
          </a:p>
        </p:txBody>
      </p:sp>
    </p:spTree>
    <p:extLst>
      <p:ext uri="{BB962C8B-B14F-4D97-AF65-F5344CB8AC3E}">
        <p14:creationId xmlns:p14="http://schemas.microsoft.com/office/powerpoint/2010/main" val="202966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6CDE9-C1E5-9654-5A15-C17C7599FB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622C1-FC55-BEED-8FC3-4BC6E0BC451D}"/>
              </a:ext>
            </a:extLst>
          </p:cNvPr>
          <p:cNvSpPr>
            <a:spLocks noGrp="1"/>
          </p:cNvSpPr>
          <p:nvPr>
            <p:ph type="title"/>
          </p:nvPr>
        </p:nvSpPr>
        <p:spPr>
          <a:xfrm>
            <a:off x="543340" y="0"/>
            <a:ext cx="11648660" cy="1325563"/>
          </a:xfrm>
        </p:spPr>
        <p:txBody>
          <a:bodyPr/>
          <a:lstStyle/>
          <a:p>
            <a:r>
              <a:rPr lang="en-US" dirty="0"/>
              <a:t>Stereotype: "AI is built for Big Agriculture"</a:t>
            </a:r>
            <a:endParaRPr dirty="0"/>
          </a:p>
        </p:txBody>
      </p:sp>
      <p:sp>
        <p:nvSpPr>
          <p:cNvPr id="3" name="Text Placeholder 2">
            <a:extLst>
              <a:ext uri="{FF2B5EF4-FFF2-40B4-BE49-F238E27FC236}">
                <a16:creationId xmlns:a16="http://schemas.microsoft.com/office/drawing/2014/main" id="{985E1771-0BB4-C899-FAEF-41340E233294}"/>
              </a:ext>
            </a:extLst>
          </p:cNvPr>
          <p:cNvSpPr>
            <a:spLocks noGrp="1"/>
          </p:cNvSpPr>
          <p:nvPr>
            <p:ph type="body" idx="1"/>
          </p:nvPr>
        </p:nvSpPr>
        <p:spPr>
          <a:xfrm>
            <a:off x="838200" y="1027906"/>
            <a:ext cx="10515600" cy="4351338"/>
          </a:xfrm>
        </p:spPr>
        <p:txBody>
          <a:bodyPr>
            <a:normAutofit lnSpcReduction="10000"/>
          </a:bodyPr>
          <a:lstStyle/>
          <a:p>
            <a:r>
              <a:rPr lang="en-US" dirty="0"/>
              <a:t>The stereotype: AI tools are too expensive and complex for small or mid-sized farms and are designed to serve the interests of large agribusinesses, not individual farmers. This can lead to a belief that AI is not a neutral tool but one that reinforces existing power imbalances.</a:t>
            </a:r>
          </a:p>
          <a:p>
            <a:r>
              <a:rPr lang="en-US" dirty="0"/>
              <a:t>Impact on implementation:</a:t>
            </a:r>
          </a:p>
          <a:p>
            <a:pPr lvl="1"/>
            <a:r>
              <a:rPr lang="en-US" dirty="0"/>
              <a:t>Reinforces the digital divide: If AI developers focus solely on large, high-return markets, it can create a cycle where smallholders are left out of technological progress, increasing the divide in productivity and profitability.</a:t>
            </a:r>
          </a:p>
          <a:p>
            <a:pPr lvl="1"/>
            <a:r>
              <a:rPr lang="en-US" dirty="0"/>
              <a:t>Exclusion of diverse needs: AI models trained on data from large farms may not be relevant or effective for the diverse crop systems and environmental conditions of smaller farms, leading to inaccurate and untrustworthy recommendations.</a:t>
            </a:r>
          </a:p>
          <a:p>
            <a:endParaRPr dirty="0"/>
          </a:p>
        </p:txBody>
      </p:sp>
    </p:spTree>
    <p:extLst>
      <p:ext uri="{BB962C8B-B14F-4D97-AF65-F5344CB8AC3E}">
        <p14:creationId xmlns:p14="http://schemas.microsoft.com/office/powerpoint/2010/main" val="2132517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BCB47-DF44-FD55-1C3E-3C95161E3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F8F76-BEFF-5CC3-A190-0953D4511664}"/>
              </a:ext>
            </a:extLst>
          </p:cNvPr>
          <p:cNvSpPr>
            <a:spLocks noGrp="1"/>
          </p:cNvSpPr>
          <p:nvPr>
            <p:ph type="title"/>
          </p:nvPr>
        </p:nvSpPr>
        <p:spPr>
          <a:xfrm>
            <a:off x="225287" y="0"/>
            <a:ext cx="11966713" cy="1325563"/>
          </a:xfrm>
        </p:spPr>
        <p:txBody>
          <a:bodyPr/>
          <a:lstStyle/>
          <a:p>
            <a:r>
              <a:rPr lang="en-US" dirty="0"/>
              <a:t>How to combat these AI stereotypes from a farming perspective</a:t>
            </a:r>
            <a:endParaRPr dirty="0"/>
          </a:p>
        </p:txBody>
      </p:sp>
      <p:sp>
        <p:nvSpPr>
          <p:cNvPr id="3" name="Text Placeholder 2">
            <a:extLst>
              <a:ext uri="{FF2B5EF4-FFF2-40B4-BE49-F238E27FC236}">
                <a16:creationId xmlns:a16="http://schemas.microsoft.com/office/drawing/2014/main" id="{F7EE2DB1-13A9-28D0-A4B3-7A1F8F2F6BCA}"/>
              </a:ext>
            </a:extLst>
          </p:cNvPr>
          <p:cNvSpPr>
            <a:spLocks noGrp="1"/>
          </p:cNvSpPr>
          <p:nvPr>
            <p:ph type="body" idx="1"/>
          </p:nvPr>
        </p:nvSpPr>
        <p:spPr>
          <a:xfrm>
            <a:off x="450574" y="1027906"/>
            <a:ext cx="11304104" cy="4351338"/>
          </a:xfrm>
        </p:spPr>
        <p:txBody>
          <a:bodyPr>
            <a:normAutofit fontScale="70000" lnSpcReduction="20000"/>
          </a:bodyPr>
          <a:lstStyle/>
          <a:p>
            <a:pPr marL="571500" indent="-342900">
              <a:buFont typeface="Arial" panose="020B0604020202020204" pitchFamily="34" charset="0"/>
              <a:buChar char="•"/>
            </a:pPr>
            <a:r>
              <a:rPr lang="en-US" sz="2800" dirty="0"/>
              <a:t>Focus on explainable AI (XAI): Developers should prioritise building XAI systems that can clearly explain their reasoning to the agriculture community in understandable terms. This moves the AI from a "black box" to a trusted "advisor".</a:t>
            </a:r>
          </a:p>
          <a:p>
            <a:pPr marL="571500" indent="-342900">
              <a:buFont typeface="Arial" panose="020B0604020202020204" pitchFamily="34" charset="0"/>
              <a:buChar char="•"/>
            </a:pPr>
            <a:r>
              <a:rPr lang="en-US" sz="2800" dirty="0"/>
              <a:t>Promote collaboration and co-creation: Involve the agricultural community directly in the development and design process. A "farmer-first" approach ensures the technology is relevant to real-world needs and context, not just theoretical algorithms.</a:t>
            </a:r>
          </a:p>
          <a:p>
            <a:pPr marL="571500" indent="-342900">
              <a:buFont typeface="Arial" panose="020B0604020202020204" pitchFamily="34" charset="0"/>
              <a:buChar char="•"/>
            </a:pPr>
            <a:r>
              <a:rPr lang="en-US" sz="2800" dirty="0"/>
              <a:t>Develop accessible and affordable solutions: Create AI solutions that are modular, affordable, and scalable to address the needs of small and mid-sized companies/farms. Public-private partnerships and open-source models can help make AI more equitable.</a:t>
            </a:r>
          </a:p>
          <a:p>
            <a:pPr marL="571500" indent="-342900">
              <a:buFont typeface="Arial" panose="020B0604020202020204" pitchFamily="34" charset="0"/>
              <a:buChar char="•"/>
            </a:pPr>
            <a:r>
              <a:rPr lang="en-US" sz="2800" dirty="0"/>
              <a:t>Establish clear data ownership policies: Implement transparent and legally binding frameworks that clearly define data ownership, usage rights, and privacy. This helps rebuild trust and demonstrates respect for the agricultural community as data producers.</a:t>
            </a:r>
          </a:p>
          <a:p>
            <a:pPr marL="571500" indent="-342900">
              <a:buFont typeface="Arial" panose="020B0604020202020204" pitchFamily="34" charset="0"/>
              <a:buChar char="•"/>
            </a:pPr>
            <a:r>
              <a:rPr lang="en-US" sz="2800" dirty="0"/>
              <a:t>Create realistic case studies and pilots: Instead of broad promises, demonstrate the value of AI through focused, on-farm pilots that prove a clear return on investment. This counters cynicism built on past frustrations with ineffective technology. </a:t>
            </a:r>
          </a:p>
          <a:p>
            <a:endParaRPr dirty="0"/>
          </a:p>
        </p:txBody>
      </p:sp>
    </p:spTree>
    <p:extLst>
      <p:ext uri="{BB962C8B-B14F-4D97-AF65-F5344CB8AC3E}">
        <p14:creationId xmlns:p14="http://schemas.microsoft.com/office/powerpoint/2010/main" val="415582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Arial"/>
              <a:buNone/>
            </a:pPr>
            <a:r>
              <a:rPr lang="en-US" sz="4400" dirty="0"/>
              <a:t>Content of the presentation</a:t>
            </a:r>
            <a:endParaRPr sz="4400" dirty="0"/>
          </a:p>
        </p:txBody>
      </p:sp>
      <p:sp>
        <p:nvSpPr>
          <p:cNvPr id="228" name="Google Shape;228;p2"/>
          <p:cNvSpPr txBox="1">
            <a:spLocks noGrp="1"/>
          </p:cNvSpPr>
          <p:nvPr>
            <p:ph type="body" idx="1"/>
          </p:nvPr>
        </p:nvSpPr>
        <p:spPr>
          <a:xfrm>
            <a:off x="751114" y="1253331"/>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Introduction of concepts</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AI impact on Professional Identity</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AI impact on Social Desirability Bias</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AI Impact on Stereotypes</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AI Impact on Leadership</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AI Impact on Workforce Planning</a:t>
            </a:r>
          </a:p>
          <a:p>
            <a:pPr marL="342900" lvl="0" indent="-342900" algn="l" rtl="0">
              <a:lnSpc>
                <a:spcPct val="90000"/>
              </a:lnSpc>
              <a:spcBef>
                <a:spcPts val="1000"/>
              </a:spcBef>
              <a:spcAft>
                <a:spcPts val="0"/>
              </a:spcAft>
              <a:buClr>
                <a:schemeClr val="dk2"/>
              </a:buClr>
              <a:buSzPts val="2400"/>
              <a:buFont typeface="Arial" panose="020B0604020202020204" pitchFamily="34" charset="0"/>
              <a:buChar char="•"/>
            </a:pPr>
            <a:r>
              <a:rPr lang="en-ZA" sz="3200" dirty="0"/>
              <a:t>Take-Ways</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30812-3785-2962-CC86-25834B264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BE7FD-D46B-B288-D687-95695CB3985C}"/>
              </a:ext>
            </a:extLst>
          </p:cNvPr>
          <p:cNvSpPr>
            <a:spLocks noGrp="1"/>
          </p:cNvSpPr>
          <p:nvPr>
            <p:ph type="title"/>
          </p:nvPr>
        </p:nvSpPr>
        <p:spPr>
          <a:xfrm>
            <a:off x="543340" y="0"/>
            <a:ext cx="11648660" cy="1325563"/>
          </a:xfrm>
        </p:spPr>
        <p:txBody>
          <a:bodyPr/>
          <a:lstStyle/>
          <a:p>
            <a:r>
              <a:rPr lang="en-US" dirty="0"/>
              <a:t>Leadership in AI adoption in Agricultural environment</a:t>
            </a:r>
            <a:endParaRPr dirty="0"/>
          </a:p>
        </p:txBody>
      </p:sp>
      <p:sp>
        <p:nvSpPr>
          <p:cNvPr id="3" name="Text Placeholder 2">
            <a:extLst>
              <a:ext uri="{FF2B5EF4-FFF2-40B4-BE49-F238E27FC236}">
                <a16:creationId xmlns:a16="http://schemas.microsoft.com/office/drawing/2014/main" id="{5CF56923-A2DF-A373-AC16-CAF19235E43D}"/>
              </a:ext>
            </a:extLst>
          </p:cNvPr>
          <p:cNvSpPr>
            <a:spLocks noGrp="1"/>
          </p:cNvSpPr>
          <p:nvPr>
            <p:ph type="body" idx="1"/>
          </p:nvPr>
        </p:nvSpPr>
        <p:spPr>
          <a:xfrm>
            <a:off x="838200" y="1027906"/>
            <a:ext cx="10515600" cy="4351338"/>
          </a:xfrm>
        </p:spPr>
        <p:txBody>
          <a:bodyPr>
            <a:normAutofit/>
          </a:bodyPr>
          <a:lstStyle/>
          <a:p>
            <a:pPr marL="571500" indent="-342900">
              <a:buFont typeface="Arial" panose="020B0604020202020204" pitchFamily="34" charset="0"/>
              <a:buChar char="•"/>
            </a:pPr>
            <a:r>
              <a:rPr lang="en-US" sz="2800" dirty="0"/>
              <a:t>Agricultural leaders play a crucial, multifaceted role in guiding the successful adoption of Artificial Intelligence (AI) and other advanced technologies.</a:t>
            </a:r>
          </a:p>
          <a:p>
            <a:pPr marL="571500" indent="-342900">
              <a:buFont typeface="Arial" panose="020B0604020202020204" pitchFamily="34" charset="0"/>
              <a:buChar char="•"/>
            </a:pPr>
            <a:r>
              <a:rPr lang="en-US" sz="2800" dirty="0"/>
              <a:t>For AI to move beyond a niche tool for large commercial farms and be successfully implemented across the agricultural sector, leadership is needed to navigate complex challenges, build trust, and drive meaningful, inclusive transformation</a:t>
            </a:r>
            <a:endParaRPr sz="2800" dirty="0"/>
          </a:p>
        </p:txBody>
      </p:sp>
    </p:spTree>
    <p:extLst>
      <p:ext uri="{BB962C8B-B14F-4D97-AF65-F5344CB8AC3E}">
        <p14:creationId xmlns:p14="http://schemas.microsoft.com/office/powerpoint/2010/main" val="237599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66942-978D-1986-5588-B640FE4B7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2F46D3-5386-630A-94FB-D483936F32DE}"/>
              </a:ext>
            </a:extLst>
          </p:cNvPr>
          <p:cNvSpPr>
            <a:spLocks noGrp="1"/>
          </p:cNvSpPr>
          <p:nvPr>
            <p:ph type="title"/>
          </p:nvPr>
        </p:nvSpPr>
        <p:spPr>
          <a:xfrm>
            <a:off x="543340" y="0"/>
            <a:ext cx="11648660" cy="1325563"/>
          </a:xfrm>
        </p:spPr>
        <p:txBody>
          <a:bodyPr/>
          <a:lstStyle/>
          <a:p>
            <a:r>
              <a:rPr lang="en-US" dirty="0"/>
              <a:t>What can Leaders do?</a:t>
            </a:r>
            <a:endParaRPr dirty="0"/>
          </a:p>
        </p:txBody>
      </p:sp>
      <p:sp>
        <p:nvSpPr>
          <p:cNvPr id="3" name="Text Placeholder 2">
            <a:extLst>
              <a:ext uri="{FF2B5EF4-FFF2-40B4-BE49-F238E27FC236}">
                <a16:creationId xmlns:a16="http://schemas.microsoft.com/office/drawing/2014/main" id="{3DDFC979-F48D-EAE5-E9D3-8B7DB018D8BF}"/>
              </a:ext>
            </a:extLst>
          </p:cNvPr>
          <p:cNvSpPr>
            <a:spLocks noGrp="1"/>
          </p:cNvSpPr>
          <p:nvPr>
            <p:ph type="body" idx="1"/>
          </p:nvPr>
        </p:nvSpPr>
        <p:spPr>
          <a:xfrm>
            <a:off x="838200" y="1027906"/>
            <a:ext cx="10515600" cy="4351338"/>
          </a:xfrm>
        </p:spPr>
        <p:txBody>
          <a:bodyPr>
            <a:normAutofit/>
          </a:bodyPr>
          <a:lstStyle/>
          <a:p>
            <a:pPr marL="571500" indent="-342900">
              <a:buFont typeface="Arial" panose="020B0604020202020204" pitchFamily="34" charset="0"/>
              <a:buChar char="•"/>
            </a:pPr>
            <a:r>
              <a:rPr lang="en-US" sz="2800" dirty="0"/>
              <a:t>Framing the Narrative</a:t>
            </a:r>
          </a:p>
          <a:p>
            <a:pPr marL="1028700" lvl="1" indent="-342900">
              <a:buFont typeface="Arial" panose="020B0604020202020204" pitchFamily="34" charset="0"/>
              <a:buChar char="•"/>
            </a:pPr>
            <a:r>
              <a:rPr lang="en-US" sz="2800" dirty="0"/>
              <a:t>Leaders set the tone: if they describe AI as a threat, workers will fear it; if they present it as a partner, adoption feels empowering.</a:t>
            </a:r>
          </a:p>
          <a:p>
            <a:pPr marL="571500" indent="-342900">
              <a:buFont typeface="Arial" panose="020B0604020202020204" pitchFamily="34" charset="0"/>
              <a:buChar char="•"/>
            </a:pPr>
            <a:r>
              <a:rPr lang="en-US" sz="2800" dirty="0"/>
              <a:t>Building Trust in Technology</a:t>
            </a:r>
          </a:p>
          <a:p>
            <a:pPr marL="1028700" lvl="1" indent="-342900">
              <a:buFont typeface="Arial" panose="020B0604020202020204" pitchFamily="34" charset="0"/>
              <a:buChar char="•"/>
            </a:pPr>
            <a:r>
              <a:rPr lang="en-US" sz="2800" dirty="0"/>
              <a:t>Farmers and </a:t>
            </a:r>
            <a:r>
              <a:rPr lang="en-US" sz="2800" dirty="0" err="1"/>
              <a:t>agri</a:t>
            </a:r>
            <a:r>
              <a:rPr lang="en-US" sz="2800" dirty="0"/>
              <a:t>-workers often mistrust “black-box” AI. Leaders must ensure transparency, explain how data is used, and protect ownership of farm data. Ethical leadership builds this trust by championing fairness and integrity.</a:t>
            </a:r>
          </a:p>
          <a:p>
            <a:pPr marL="5715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9318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F908-1B19-44C0-2EDD-CFC849095C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46F28-CAC3-9221-20B6-AD3D47FBF41A}"/>
              </a:ext>
            </a:extLst>
          </p:cNvPr>
          <p:cNvSpPr>
            <a:spLocks noGrp="1"/>
          </p:cNvSpPr>
          <p:nvPr>
            <p:ph type="title"/>
          </p:nvPr>
        </p:nvSpPr>
        <p:spPr>
          <a:xfrm>
            <a:off x="543340" y="0"/>
            <a:ext cx="11648660" cy="1325563"/>
          </a:xfrm>
        </p:spPr>
        <p:txBody>
          <a:bodyPr/>
          <a:lstStyle/>
          <a:p>
            <a:r>
              <a:rPr lang="en-US" dirty="0"/>
              <a:t>What can Leaders do?</a:t>
            </a:r>
            <a:endParaRPr dirty="0"/>
          </a:p>
        </p:txBody>
      </p:sp>
      <p:sp>
        <p:nvSpPr>
          <p:cNvPr id="3" name="Text Placeholder 2">
            <a:extLst>
              <a:ext uri="{FF2B5EF4-FFF2-40B4-BE49-F238E27FC236}">
                <a16:creationId xmlns:a16="http://schemas.microsoft.com/office/drawing/2014/main" id="{FBAD6B6F-40CB-BB16-D529-FA3F113EEAF9}"/>
              </a:ext>
            </a:extLst>
          </p:cNvPr>
          <p:cNvSpPr>
            <a:spLocks noGrp="1"/>
          </p:cNvSpPr>
          <p:nvPr>
            <p:ph type="body" idx="1"/>
          </p:nvPr>
        </p:nvSpPr>
        <p:spPr>
          <a:xfrm>
            <a:off x="838200" y="1027906"/>
            <a:ext cx="10515600" cy="4351338"/>
          </a:xfrm>
        </p:spPr>
        <p:txBody>
          <a:bodyPr>
            <a:normAutofit/>
          </a:bodyPr>
          <a:lstStyle/>
          <a:p>
            <a:pPr marL="571500" indent="-342900">
              <a:buFont typeface="Arial" panose="020B0604020202020204" pitchFamily="34" charset="0"/>
              <a:buChar char="•"/>
            </a:pPr>
            <a:r>
              <a:rPr lang="en-US" sz="2800" dirty="0"/>
              <a:t>Challenging Stereotypes &amp; Bias</a:t>
            </a:r>
          </a:p>
          <a:p>
            <a:pPr marL="1028700" lvl="1" indent="-342900">
              <a:buFont typeface="Arial" panose="020B0604020202020204" pitchFamily="34" charset="0"/>
              <a:buChar char="•"/>
            </a:pPr>
            <a:r>
              <a:rPr lang="en-US" sz="2800" dirty="0"/>
              <a:t>Leaders counter myths like “AI is only for big farms” or “older farmers can’t adapt.” By providing equal training opportunities, leaders break down exclusion and ensure inclusion.</a:t>
            </a:r>
          </a:p>
          <a:p>
            <a:pPr marL="571500" indent="-342900">
              <a:buFont typeface="Arial" panose="020B0604020202020204" pitchFamily="34" charset="0"/>
              <a:buChar char="•"/>
            </a:pPr>
            <a:r>
              <a:rPr lang="en-US" sz="2800" dirty="0"/>
              <a:t>Managing Change &amp; Technostress</a:t>
            </a:r>
          </a:p>
          <a:p>
            <a:pPr marL="1028700" lvl="1" indent="-342900">
              <a:buFont typeface="Arial" panose="020B0604020202020204" pitchFamily="34" charset="0"/>
              <a:buChar char="•"/>
            </a:pPr>
            <a:r>
              <a:rPr lang="en-US" sz="2800" dirty="0"/>
              <a:t>AI adoption often creates anxiety (technostress, overload, fear of being replaced). Leaders provide psychological safety by communicating clearly, pacing change, and offering support.</a:t>
            </a:r>
          </a:p>
        </p:txBody>
      </p:sp>
    </p:spTree>
    <p:extLst>
      <p:ext uri="{BB962C8B-B14F-4D97-AF65-F5344CB8AC3E}">
        <p14:creationId xmlns:p14="http://schemas.microsoft.com/office/powerpoint/2010/main" val="118652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FFEB3-1EDD-3733-89EC-0DBB86A2C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40FB0-6EDC-311C-117A-01562627DD57}"/>
              </a:ext>
            </a:extLst>
          </p:cNvPr>
          <p:cNvSpPr>
            <a:spLocks noGrp="1"/>
          </p:cNvSpPr>
          <p:nvPr>
            <p:ph type="title"/>
          </p:nvPr>
        </p:nvSpPr>
        <p:spPr>
          <a:xfrm>
            <a:off x="543340" y="0"/>
            <a:ext cx="11648660" cy="1325563"/>
          </a:xfrm>
        </p:spPr>
        <p:txBody>
          <a:bodyPr/>
          <a:lstStyle/>
          <a:p>
            <a:r>
              <a:rPr lang="en-US" dirty="0"/>
              <a:t>What can Leaders do?</a:t>
            </a:r>
            <a:endParaRPr dirty="0"/>
          </a:p>
        </p:txBody>
      </p:sp>
      <p:sp>
        <p:nvSpPr>
          <p:cNvPr id="3" name="Text Placeholder 2">
            <a:extLst>
              <a:ext uri="{FF2B5EF4-FFF2-40B4-BE49-F238E27FC236}">
                <a16:creationId xmlns:a16="http://schemas.microsoft.com/office/drawing/2014/main" id="{CED85C75-D583-427A-9DD6-2266279BADEC}"/>
              </a:ext>
            </a:extLst>
          </p:cNvPr>
          <p:cNvSpPr>
            <a:spLocks noGrp="1"/>
          </p:cNvSpPr>
          <p:nvPr>
            <p:ph type="body" idx="1"/>
          </p:nvPr>
        </p:nvSpPr>
        <p:spPr>
          <a:xfrm>
            <a:off x="838200" y="1027906"/>
            <a:ext cx="10515600" cy="4351338"/>
          </a:xfrm>
        </p:spPr>
        <p:txBody>
          <a:bodyPr>
            <a:normAutofit fontScale="85000" lnSpcReduction="20000"/>
          </a:bodyPr>
          <a:lstStyle/>
          <a:p>
            <a:pPr marL="571500" indent="-342900">
              <a:buFont typeface="Arial" panose="020B0604020202020204" pitchFamily="34" charset="0"/>
              <a:buChar char="•"/>
            </a:pPr>
            <a:r>
              <a:rPr lang="en-US" sz="2800" dirty="0"/>
              <a:t>Reskilling &amp; Workforce Planning</a:t>
            </a:r>
          </a:p>
          <a:p>
            <a:pPr marL="1028700" lvl="1" indent="-342900">
              <a:buFont typeface="Arial" panose="020B0604020202020204" pitchFamily="34" charset="0"/>
              <a:buChar char="•"/>
            </a:pPr>
            <a:r>
              <a:rPr lang="en-US" sz="2800" dirty="0"/>
              <a:t>Leaders identify which tasks are shifting (e.g., </a:t>
            </a:r>
            <a:r>
              <a:rPr lang="en-US" sz="2800" dirty="0" err="1"/>
              <a:t>fertiliser</a:t>
            </a:r>
            <a:r>
              <a:rPr lang="en-US" sz="2800" dirty="0"/>
              <a:t> application → precision AI application) and create pathways for workers to gain new skills. This ensures continuity of employment and preserves dignity.</a:t>
            </a:r>
          </a:p>
          <a:p>
            <a:pPr marL="571500" indent="-342900">
              <a:buFont typeface="Arial" panose="020B0604020202020204" pitchFamily="34" charset="0"/>
              <a:buChar char="•"/>
            </a:pPr>
            <a:r>
              <a:rPr lang="en-US" sz="2800" dirty="0"/>
              <a:t>Sustaining Identity &amp; Meaning</a:t>
            </a:r>
          </a:p>
          <a:p>
            <a:pPr marL="1028700" lvl="1" indent="-342900">
              <a:buFont typeface="Arial" panose="020B0604020202020204" pitchFamily="34" charset="0"/>
              <a:buChar char="•"/>
            </a:pPr>
            <a:r>
              <a:rPr lang="en-US" sz="2800" dirty="0"/>
              <a:t>Farmers and agronomists see themselves as guardians of the soil. Leaders must connect AI adoption back to this identity — “AI helps you care for the soil better” — to protect pride and motivation.</a:t>
            </a:r>
          </a:p>
          <a:p>
            <a:pPr marL="571500" indent="-342900">
              <a:buFont typeface="Arial" panose="020B0604020202020204" pitchFamily="34" charset="0"/>
              <a:buChar char="•"/>
            </a:pPr>
            <a:r>
              <a:rPr lang="en-US" sz="2800" dirty="0"/>
              <a:t>Role Modelling Honest Adoption</a:t>
            </a:r>
          </a:p>
          <a:p>
            <a:pPr marL="1028700" lvl="1" indent="-342900">
              <a:buFont typeface="Arial" panose="020B0604020202020204" pitchFamily="34" charset="0"/>
              <a:buChar char="•"/>
            </a:pPr>
            <a:r>
              <a:rPr lang="en-US" sz="2800" dirty="0"/>
              <a:t>If leaders themselves use AI tools, acknowledge challenges, and show curiosity, workers are more likely to follow authentically rather than pretend (reduces social desirability bias).</a:t>
            </a:r>
          </a:p>
        </p:txBody>
      </p:sp>
    </p:spTree>
    <p:extLst>
      <p:ext uri="{BB962C8B-B14F-4D97-AF65-F5344CB8AC3E}">
        <p14:creationId xmlns:p14="http://schemas.microsoft.com/office/powerpoint/2010/main" val="41577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Workforce Planning: The Shift</a:t>
            </a:r>
          </a:p>
        </p:txBody>
      </p:sp>
      <p:sp>
        <p:nvSpPr>
          <p:cNvPr id="3" name="Text Placeholder 2"/>
          <p:cNvSpPr>
            <a:spLocks noGrp="1"/>
          </p:cNvSpPr>
          <p:nvPr>
            <p:ph type="body" idx="1"/>
          </p:nvPr>
        </p:nvSpPr>
        <p:spPr>
          <a:xfrm>
            <a:off x="331304" y="1825625"/>
            <a:ext cx="11022496" cy="4351338"/>
          </a:xfrm>
        </p:spPr>
        <p:txBody>
          <a:bodyPr/>
          <a:lstStyle/>
          <a:p>
            <a:pPr marL="571500" indent="-342900">
              <a:buFont typeface="Arial" panose="020B0604020202020204" pitchFamily="34" charset="0"/>
              <a:buChar char="•"/>
            </a:pPr>
            <a:r>
              <a:rPr lang="en-US" dirty="0"/>
              <a:t>Artificial intelligence (AI) is fundamentally reshaping workforce planning in agriculture by automating repetitive tasks, creating demand for new skills, and altering how </a:t>
            </a:r>
            <a:r>
              <a:rPr lang="en-US" dirty="0" err="1"/>
              <a:t>labour</a:t>
            </a:r>
            <a:r>
              <a:rPr lang="en-US" dirty="0"/>
              <a:t> is managed and allocated.</a:t>
            </a:r>
          </a:p>
          <a:p>
            <a:pPr marL="571500" indent="-342900">
              <a:buFont typeface="Arial" panose="020B0604020202020204" pitchFamily="34" charset="0"/>
              <a:buChar char="•"/>
            </a:pPr>
            <a:r>
              <a:rPr lang="en-US" dirty="0"/>
              <a:t>As the industry shifts from manual </a:t>
            </a:r>
            <a:r>
              <a:rPr lang="en-US" dirty="0" err="1"/>
              <a:t>labour</a:t>
            </a:r>
            <a:r>
              <a:rPr lang="en-US" dirty="0"/>
              <a:t> to data-driven management, the workforce must adapt to new roles that </a:t>
            </a:r>
            <a:r>
              <a:rPr lang="en-US" dirty="0" err="1"/>
              <a:t>emphasise</a:t>
            </a:r>
            <a:r>
              <a:rPr lang="en-US" dirty="0"/>
              <a:t> digital literacy and technical expertise. </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2172-E90C-2B77-4F56-CFDABDC21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3232D-6388-B24A-700D-C64133821E3B}"/>
              </a:ext>
            </a:extLst>
          </p:cNvPr>
          <p:cNvSpPr>
            <a:spLocks noGrp="1"/>
          </p:cNvSpPr>
          <p:nvPr>
            <p:ph type="title"/>
          </p:nvPr>
        </p:nvSpPr>
        <p:spPr/>
        <p:txBody>
          <a:bodyPr/>
          <a:lstStyle/>
          <a:p>
            <a:r>
              <a:rPr lang="en-US" dirty="0"/>
              <a:t>AI’s Impact on Workforce Planning</a:t>
            </a:r>
            <a:endParaRPr dirty="0"/>
          </a:p>
        </p:txBody>
      </p:sp>
      <p:sp>
        <p:nvSpPr>
          <p:cNvPr id="3" name="Text Placeholder 2">
            <a:extLst>
              <a:ext uri="{FF2B5EF4-FFF2-40B4-BE49-F238E27FC236}">
                <a16:creationId xmlns:a16="http://schemas.microsoft.com/office/drawing/2014/main" id="{74FEB4F6-7DA7-A634-ADF7-2CD2879E8CC7}"/>
              </a:ext>
            </a:extLst>
          </p:cNvPr>
          <p:cNvSpPr>
            <a:spLocks noGrp="1"/>
          </p:cNvSpPr>
          <p:nvPr>
            <p:ph type="body" idx="1"/>
          </p:nvPr>
        </p:nvSpPr>
        <p:spPr>
          <a:xfrm>
            <a:off x="331304" y="1414807"/>
            <a:ext cx="11022496" cy="4351338"/>
          </a:xfrm>
        </p:spPr>
        <p:txBody>
          <a:bodyPr/>
          <a:lstStyle/>
          <a:p>
            <a:pPr marL="571500" indent="-342900">
              <a:buFont typeface="Arial" panose="020B0604020202020204" pitchFamily="34" charset="0"/>
              <a:buChar char="•"/>
            </a:pPr>
            <a:r>
              <a:rPr lang="en-US" dirty="0"/>
              <a:t>Task-Level Transformation</a:t>
            </a:r>
          </a:p>
          <a:p>
            <a:pPr marL="1028700" lvl="1" indent="-342900">
              <a:buFont typeface="Arial" panose="020B0604020202020204" pitchFamily="34" charset="0"/>
              <a:buChar char="•"/>
            </a:pPr>
            <a:r>
              <a:rPr lang="en-US" dirty="0"/>
              <a:t>AI doesn’t always eliminate whole jobs, but it changes tasks.</a:t>
            </a:r>
          </a:p>
          <a:p>
            <a:pPr marL="1028700" lvl="1" indent="-342900">
              <a:buFont typeface="Arial" panose="020B0604020202020204" pitchFamily="34" charset="0"/>
              <a:buChar char="•"/>
            </a:pPr>
            <a:r>
              <a:rPr lang="en-US" dirty="0"/>
              <a:t>Example: </a:t>
            </a:r>
            <a:r>
              <a:rPr lang="en-US" dirty="0" err="1"/>
              <a:t>Fertiliser</a:t>
            </a:r>
            <a:r>
              <a:rPr lang="en-US" dirty="0"/>
              <a:t> spreading → from manual uniform application to AI-guided precision application.</a:t>
            </a:r>
          </a:p>
          <a:p>
            <a:pPr marL="1028700" lvl="1" indent="-342900">
              <a:buFont typeface="Arial" panose="020B0604020202020204" pitchFamily="34" charset="0"/>
              <a:buChar char="•"/>
            </a:pPr>
            <a:r>
              <a:rPr lang="en-US" dirty="0"/>
              <a:t>Workforce planning must break jobs into task components to see what shifts, disappears, or emerges.</a:t>
            </a:r>
          </a:p>
          <a:p>
            <a:pPr marL="571500" indent="-342900">
              <a:buFont typeface="Arial" panose="020B0604020202020204" pitchFamily="34" charset="0"/>
              <a:buChar char="•"/>
            </a:pPr>
            <a:r>
              <a:rPr lang="en-US" dirty="0"/>
              <a:t>Emergence of Hybrid Roles</a:t>
            </a:r>
          </a:p>
          <a:p>
            <a:pPr marL="1028700" lvl="1" indent="-342900">
              <a:buFont typeface="Arial" panose="020B0604020202020204" pitchFamily="34" charset="0"/>
              <a:buChar char="•"/>
            </a:pPr>
            <a:r>
              <a:rPr lang="en-US" dirty="0"/>
              <a:t>New roles combine traditional expertise with digital skills (e.g., “digital agronomist,” “precision farming technician”).</a:t>
            </a:r>
          </a:p>
          <a:p>
            <a:pPr marL="1028700" lvl="1" indent="-342900">
              <a:buFont typeface="Arial" panose="020B0604020202020204" pitchFamily="34" charset="0"/>
              <a:buChar char="•"/>
            </a:pPr>
            <a:r>
              <a:rPr lang="en-US" dirty="0"/>
              <a:t>Planning must anticipate these hybrids and prepare career pathways.</a:t>
            </a:r>
            <a:endParaRPr dirty="0"/>
          </a:p>
        </p:txBody>
      </p:sp>
    </p:spTree>
    <p:extLst>
      <p:ext uri="{BB962C8B-B14F-4D97-AF65-F5344CB8AC3E}">
        <p14:creationId xmlns:p14="http://schemas.microsoft.com/office/powerpoint/2010/main" val="2564410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DB7EC-1700-920C-2FFF-CA5E103294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ED0433-6D74-7219-B83D-19A4F654E3A9}"/>
              </a:ext>
            </a:extLst>
          </p:cNvPr>
          <p:cNvSpPr>
            <a:spLocks noGrp="1"/>
          </p:cNvSpPr>
          <p:nvPr>
            <p:ph type="title"/>
          </p:nvPr>
        </p:nvSpPr>
        <p:spPr/>
        <p:txBody>
          <a:bodyPr/>
          <a:lstStyle/>
          <a:p>
            <a:r>
              <a:rPr lang="en-US" dirty="0"/>
              <a:t>AI’s Impact on Workforce Planning</a:t>
            </a:r>
            <a:endParaRPr dirty="0"/>
          </a:p>
        </p:txBody>
      </p:sp>
      <p:sp>
        <p:nvSpPr>
          <p:cNvPr id="3" name="Text Placeholder 2">
            <a:extLst>
              <a:ext uri="{FF2B5EF4-FFF2-40B4-BE49-F238E27FC236}">
                <a16:creationId xmlns:a16="http://schemas.microsoft.com/office/drawing/2014/main" id="{FC9E4ED2-80B4-0BAB-EE88-F232F0B7E70D}"/>
              </a:ext>
            </a:extLst>
          </p:cNvPr>
          <p:cNvSpPr>
            <a:spLocks noGrp="1"/>
          </p:cNvSpPr>
          <p:nvPr>
            <p:ph type="body" idx="1"/>
          </p:nvPr>
        </p:nvSpPr>
        <p:spPr>
          <a:xfrm>
            <a:off x="331304" y="1414807"/>
            <a:ext cx="11022496" cy="4351338"/>
          </a:xfrm>
        </p:spPr>
        <p:txBody>
          <a:bodyPr/>
          <a:lstStyle/>
          <a:p>
            <a:pPr marL="571500" indent="-342900">
              <a:buFont typeface="Arial" panose="020B0604020202020204" pitchFamily="34" charset="0"/>
              <a:buChar char="•"/>
            </a:pPr>
            <a:r>
              <a:rPr lang="en-US" dirty="0"/>
              <a:t>Reskilling and Upskilling Needs</a:t>
            </a:r>
          </a:p>
          <a:p>
            <a:pPr marL="1028700" lvl="1" indent="-342900">
              <a:buFont typeface="Arial" panose="020B0604020202020204" pitchFamily="34" charset="0"/>
              <a:buChar char="•"/>
            </a:pPr>
            <a:r>
              <a:rPr lang="en-US" dirty="0"/>
              <a:t>Workers need digital literacy, data interpretation, and system oversight skills.</a:t>
            </a:r>
          </a:p>
          <a:p>
            <a:pPr marL="1028700" lvl="1" indent="-342900">
              <a:buFont typeface="Arial" panose="020B0604020202020204" pitchFamily="34" charset="0"/>
              <a:buChar char="•"/>
            </a:pPr>
            <a:r>
              <a:rPr lang="en-US" dirty="0"/>
              <a:t>Fact: World Economic Forum (2023) projects 44% of workers’ skills will be disrupted within 5 years due to AI.</a:t>
            </a:r>
          </a:p>
          <a:p>
            <a:pPr marL="571500" indent="-342900">
              <a:buFont typeface="Arial" panose="020B0604020202020204" pitchFamily="34" charset="0"/>
              <a:buChar char="•"/>
            </a:pPr>
            <a:r>
              <a:rPr lang="en-US" dirty="0"/>
              <a:t>Succession Planning Under Uncertainty</a:t>
            </a:r>
          </a:p>
          <a:p>
            <a:pPr marL="1028700" lvl="1" indent="-342900">
              <a:buFont typeface="Arial" panose="020B0604020202020204" pitchFamily="34" charset="0"/>
              <a:buChar char="•"/>
            </a:pPr>
            <a:r>
              <a:rPr lang="en-US" dirty="0"/>
              <a:t>AI adoption speeds up role change — succession planning must focus on adaptive leadership, not just technical expertise.</a:t>
            </a:r>
          </a:p>
          <a:p>
            <a:pPr marL="1028700" lvl="1" indent="-342900">
              <a:buFont typeface="Arial" panose="020B0604020202020204" pitchFamily="34" charset="0"/>
              <a:buChar char="•"/>
            </a:pPr>
            <a:r>
              <a:rPr lang="en-US" dirty="0"/>
              <a:t>Leaders of the future will need to balance soil science, tech, and people skills.</a:t>
            </a:r>
            <a:endParaRPr dirty="0"/>
          </a:p>
        </p:txBody>
      </p:sp>
    </p:spTree>
    <p:extLst>
      <p:ext uri="{BB962C8B-B14F-4D97-AF65-F5344CB8AC3E}">
        <p14:creationId xmlns:p14="http://schemas.microsoft.com/office/powerpoint/2010/main" val="872955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76A3F-090D-CE5F-A0EE-6137A9223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0D5AD-4FC7-97F8-AEB2-52BFE33BF068}"/>
              </a:ext>
            </a:extLst>
          </p:cNvPr>
          <p:cNvSpPr>
            <a:spLocks noGrp="1"/>
          </p:cNvSpPr>
          <p:nvPr>
            <p:ph type="title"/>
          </p:nvPr>
        </p:nvSpPr>
        <p:spPr/>
        <p:txBody>
          <a:bodyPr/>
          <a:lstStyle/>
          <a:p>
            <a:r>
              <a:rPr lang="en-US" dirty="0"/>
              <a:t>AI’s Impact on Workforce Planning</a:t>
            </a:r>
            <a:endParaRPr dirty="0"/>
          </a:p>
        </p:txBody>
      </p:sp>
      <p:sp>
        <p:nvSpPr>
          <p:cNvPr id="3" name="Text Placeholder 2">
            <a:extLst>
              <a:ext uri="{FF2B5EF4-FFF2-40B4-BE49-F238E27FC236}">
                <a16:creationId xmlns:a16="http://schemas.microsoft.com/office/drawing/2014/main" id="{EE6D7301-6F22-0FEA-C3F0-660AC525938F}"/>
              </a:ext>
            </a:extLst>
          </p:cNvPr>
          <p:cNvSpPr>
            <a:spLocks noGrp="1"/>
          </p:cNvSpPr>
          <p:nvPr>
            <p:ph type="body" idx="1"/>
          </p:nvPr>
        </p:nvSpPr>
        <p:spPr>
          <a:xfrm>
            <a:off x="331304" y="1414807"/>
            <a:ext cx="11022496" cy="4351338"/>
          </a:xfrm>
        </p:spPr>
        <p:txBody>
          <a:bodyPr>
            <a:normAutofit fontScale="92500" lnSpcReduction="10000"/>
          </a:bodyPr>
          <a:lstStyle/>
          <a:p>
            <a:pPr marL="571500" indent="-342900">
              <a:buFont typeface="Arial" panose="020B0604020202020204" pitchFamily="34" charset="0"/>
              <a:buChar char="•"/>
            </a:pPr>
            <a:r>
              <a:rPr lang="en-US" dirty="0"/>
              <a:t>Identity-Sensitive Planning</a:t>
            </a:r>
          </a:p>
          <a:p>
            <a:pPr marL="1028700" lvl="1" indent="-342900">
              <a:buFont typeface="Arial" panose="020B0604020202020204" pitchFamily="34" charset="0"/>
              <a:buChar char="•"/>
            </a:pPr>
            <a:r>
              <a:rPr lang="en-US" dirty="0"/>
              <a:t>Professional identity (e.g., “guardian of the soil”) influences how people accept or resist AI.</a:t>
            </a:r>
          </a:p>
          <a:p>
            <a:pPr marL="1028700" lvl="1" indent="-342900">
              <a:buFont typeface="Arial" panose="020B0604020202020204" pitchFamily="34" charset="0"/>
              <a:buChar char="•"/>
            </a:pPr>
            <a:r>
              <a:rPr lang="en-US" dirty="0"/>
              <a:t>Workforce planning must incorporate psychological readiness as much as technical readiness.</a:t>
            </a:r>
          </a:p>
          <a:p>
            <a:pPr marL="571500" indent="-342900">
              <a:buFont typeface="Arial" panose="020B0604020202020204" pitchFamily="34" charset="0"/>
              <a:buChar char="•"/>
            </a:pPr>
            <a:r>
              <a:rPr lang="en-US" dirty="0"/>
              <a:t>Data-Driven Workforce Forecasting</a:t>
            </a:r>
          </a:p>
          <a:p>
            <a:pPr marL="1028700" lvl="1" indent="-342900">
              <a:buFont typeface="Arial" panose="020B0604020202020204" pitchFamily="34" charset="0"/>
              <a:buChar char="•"/>
            </a:pPr>
            <a:r>
              <a:rPr lang="en-US" dirty="0"/>
              <a:t>AI itself can be used to model </a:t>
            </a:r>
            <a:r>
              <a:rPr lang="en-US" dirty="0" err="1"/>
              <a:t>labour</a:t>
            </a:r>
            <a:r>
              <a:rPr lang="en-US" dirty="0"/>
              <a:t> demand, predict workforce shortages, and </a:t>
            </a:r>
            <a:r>
              <a:rPr lang="en-US" dirty="0" err="1"/>
              <a:t>optimise</a:t>
            </a:r>
            <a:r>
              <a:rPr lang="en-US" dirty="0"/>
              <a:t> staffing in agriculture.</a:t>
            </a:r>
          </a:p>
          <a:p>
            <a:pPr marL="1028700" lvl="1" indent="-342900">
              <a:buFont typeface="Arial" panose="020B0604020202020204" pitchFamily="34" charset="0"/>
              <a:buChar char="•"/>
            </a:pPr>
            <a:r>
              <a:rPr lang="en-US" dirty="0"/>
              <a:t>But ethical oversight is critical to avoid </a:t>
            </a:r>
            <a:r>
              <a:rPr lang="en-US" dirty="0" err="1"/>
              <a:t>dehumanising</a:t>
            </a:r>
            <a:r>
              <a:rPr lang="en-US" dirty="0"/>
              <a:t> planning decisions.</a:t>
            </a:r>
          </a:p>
          <a:p>
            <a:pPr marL="571500" indent="-342900">
              <a:buFont typeface="Arial" panose="020B0604020202020204" pitchFamily="34" charset="0"/>
              <a:buChar char="•"/>
            </a:pPr>
            <a:r>
              <a:rPr lang="en-US" dirty="0"/>
              <a:t>Inclusion and Equity Considerations</a:t>
            </a:r>
          </a:p>
          <a:p>
            <a:pPr marL="1028700" lvl="1" indent="-342900">
              <a:buFont typeface="Arial" panose="020B0604020202020204" pitchFamily="34" charset="0"/>
              <a:buChar char="•"/>
            </a:pPr>
            <a:r>
              <a:rPr lang="en-US" dirty="0"/>
              <a:t>If workforce planning is AI-driven without human-</a:t>
            </a:r>
            <a:r>
              <a:rPr lang="en-US" dirty="0" err="1"/>
              <a:t>centred</a:t>
            </a:r>
            <a:r>
              <a:rPr lang="en-US" dirty="0"/>
              <a:t> checks, smallholders, older workers, or rural communities risk exclusion.</a:t>
            </a:r>
          </a:p>
          <a:p>
            <a:pPr marL="1028700" lvl="1" indent="-342900">
              <a:buFont typeface="Arial" panose="020B0604020202020204" pitchFamily="34" charset="0"/>
              <a:buChar char="•"/>
            </a:pPr>
            <a:r>
              <a:rPr lang="en-US" dirty="0"/>
              <a:t>Plans must ensure fair access to training and opportunities.</a:t>
            </a:r>
            <a:endParaRPr dirty="0"/>
          </a:p>
        </p:txBody>
      </p:sp>
    </p:spTree>
    <p:extLst>
      <p:ext uri="{BB962C8B-B14F-4D97-AF65-F5344CB8AC3E}">
        <p14:creationId xmlns:p14="http://schemas.microsoft.com/office/powerpoint/2010/main" val="704184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Take-Away</a:t>
            </a:r>
            <a:r>
              <a:rPr dirty="0"/>
              <a:t> Steps for </a:t>
            </a:r>
            <a:r>
              <a:rPr dirty="0" err="1"/>
              <a:t>Fertasa</a:t>
            </a:r>
            <a:r>
              <a:rPr dirty="0"/>
              <a:t> Members</a:t>
            </a:r>
          </a:p>
        </p:txBody>
      </p:sp>
      <p:sp>
        <p:nvSpPr>
          <p:cNvPr id="3" name="Text Placeholder 2"/>
          <p:cNvSpPr>
            <a:spLocks noGrp="1"/>
          </p:cNvSpPr>
          <p:nvPr>
            <p:ph type="body" idx="1"/>
          </p:nvPr>
        </p:nvSpPr>
        <p:spPr>
          <a:xfrm>
            <a:off x="838199" y="1027906"/>
            <a:ext cx="11141765" cy="4351338"/>
          </a:xfrm>
        </p:spPr>
        <p:txBody>
          <a:bodyPr>
            <a:normAutofit fontScale="85000" lnSpcReduction="10000"/>
          </a:bodyPr>
          <a:lstStyle/>
          <a:p>
            <a:pPr marL="571500" indent="-342900">
              <a:buFont typeface="Arial" panose="020B0604020202020204" pitchFamily="34" charset="0"/>
              <a:buChar char="•"/>
            </a:pPr>
            <a:r>
              <a:rPr lang="en-US" dirty="0"/>
              <a:t>Reframe Identity, Don’t Replace It</a:t>
            </a:r>
          </a:p>
          <a:p>
            <a:pPr marL="1028700" lvl="1" indent="-342900">
              <a:buFont typeface="Arial" panose="020B0604020202020204" pitchFamily="34" charset="0"/>
              <a:buChar char="•"/>
            </a:pPr>
            <a:r>
              <a:rPr lang="en-US" dirty="0"/>
              <a:t>Present AI as a tool that reinforces farmers’ role as guardians of the soil, not something that threatens their expertise.</a:t>
            </a:r>
          </a:p>
          <a:p>
            <a:pPr marL="571500" indent="-342900">
              <a:buFont typeface="Arial" panose="020B0604020202020204" pitchFamily="34" charset="0"/>
              <a:buChar char="•"/>
            </a:pPr>
            <a:r>
              <a:rPr lang="en-US" dirty="0"/>
              <a:t>Encourage Honest Conversations (Combat Desirability Bias)</a:t>
            </a:r>
          </a:p>
          <a:p>
            <a:pPr marL="1028700" lvl="1" indent="-342900">
              <a:buFont typeface="Arial" panose="020B0604020202020204" pitchFamily="34" charset="0"/>
              <a:buChar char="•"/>
            </a:pPr>
            <a:r>
              <a:rPr lang="en-US" dirty="0"/>
              <a:t>Create safe spaces where farmers, agronomists, and workers can express doubts about AI without judgment.</a:t>
            </a:r>
          </a:p>
          <a:p>
            <a:pPr marL="1028700" lvl="1" indent="-342900">
              <a:buFont typeface="Arial" panose="020B0604020202020204" pitchFamily="34" charset="0"/>
              <a:buChar char="•"/>
            </a:pPr>
            <a:r>
              <a:rPr lang="en-US" dirty="0"/>
              <a:t>Use anonymous feedback or farmer-to-farmer discussions to surface real challenges.</a:t>
            </a:r>
          </a:p>
          <a:p>
            <a:pPr marL="571500" indent="-342900">
              <a:buFont typeface="Arial" panose="020B0604020202020204" pitchFamily="34" charset="0"/>
              <a:buChar char="•"/>
            </a:pPr>
            <a:r>
              <a:rPr lang="en-US" dirty="0"/>
              <a:t>Challenge Stereotypes with Evidence</a:t>
            </a:r>
          </a:p>
          <a:p>
            <a:pPr marL="1028700" lvl="1" indent="-342900">
              <a:buFont typeface="Arial" panose="020B0604020202020204" pitchFamily="34" charset="0"/>
              <a:buChar char="•"/>
            </a:pPr>
            <a:r>
              <a:rPr lang="en-US" dirty="0"/>
              <a:t>Bust myths like “AI is only for big farms” or “older farmers can’t learn.”</a:t>
            </a:r>
          </a:p>
          <a:p>
            <a:pPr marL="1028700" lvl="1" indent="-342900">
              <a:buFont typeface="Arial" panose="020B0604020202020204" pitchFamily="34" charset="0"/>
              <a:buChar char="•"/>
            </a:pPr>
            <a:r>
              <a:rPr lang="en-US" dirty="0"/>
              <a:t>Share real examples of smallholder and older farmers successfully using AI tools.</a:t>
            </a:r>
          </a:p>
          <a:p>
            <a:pPr marL="571500" indent="-342900">
              <a:buFont typeface="Arial" panose="020B0604020202020204" pitchFamily="34" charset="0"/>
              <a:buChar char="•"/>
            </a:pPr>
            <a:r>
              <a:rPr lang="en-US" dirty="0"/>
              <a:t>Lead with Vision and Fairness</a:t>
            </a:r>
          </a:p>
          <a:p>
            <a:pPr marL="1028700" lvl="1" indent="-342900">
              <a:buFont typeface="Arial" panose="020B0604020202020204" pitchFamily="34" charset="0"/>
              <a:buChar char="•"/>
            </a:pPr>
            <a:r>
              <a:rPr lang="en-US" dirty="0"/>
              <a:t>Leaders must set the tone: AI is not an onslaught but a growth tool.</a:t>
            </a:r>
          </a:p>
          <a:p>
            <a:pPr marL="1028700" lvl="1" indent="-342900">
              <a:buFont typeface="Arial" panose="020B0604020202020204" pitchFamily="34" charset="0"/>
              <a:buChar char="•"/>
            </a:pPr>
            <a:r>
              <a:rPr lang="en-US" dirty="0"/>
              <a:t>Ethical leadership = transparency, fairness in data use, and equitable access to training.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5810-EE3B-F4E9-5444-63C081739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A9E96B-C8E7-E4A8-F197-C48C48912F3B}"/>
              </a:ext>
            </a:extLst>
          </p:cNvPr>
          <p:cNvSpPr>
            <a:spLocks noGrp="1"/>
          </p:cNvSpPr>
          <p:nvPr>
            <p:ph type="title"/>
          </p:nvPr>
        </p:nvSpPr>
        <p:spPr/>
        <p:txBody>
          <a:bodyPr/>
          <a:lstStyle/>
          <a:p>
            <a:r>
              <a:rPr lang="en-ZA" dirty="0"/>
              <a:t>Take-Away</a:t>
            </a:r>
            <a:r>
              <a:rPr dirty="0"/>
              <a:t> Steps for </a:t>
            </a:r>
            <a:r>
              <a:rPr dirty="0" err="1"/>
              <a:t>Fertasa</a:t>
            </a:r>
            <a:r>
              <a:rPr dirty="0"/>
              <a:t> Members</a:t>
            </a:r>
          </a:p>
        </p:txBody>
      </p:sp>
      <p:sp>
        <p:nvSpPr>
          <p:cNvPr id="3" name="Text Placeholder 2">
            <a:extLst>
              <a:ext uri="{FF2B5EF4-FFF2-40B4-BE49-F238E27FC236}">
                <a16:creationId xmlns:a16="http://schemas.microsoft.com/office/drawing/2014/main" id="{385447A1-F411-72D0-EFFD-F417337DAAC3}"/>
              </a:ext>
            </a:extLst>
          </p:cNvPr>
          <p:cNvSpPr>
            <a:spLocks noGrp="1"/>
          </p:cNvSpPr>
          <p:nvPr>
            <p:ph type="body" idx="1"/>
          </p:nvPr>
        </p:nvSpPr>
        <p:spPr>
          <a:xfrm>
            <a:off x="838200" y="1253331"/>
            <a:ext cx="10515600" cy="4351338"/>
          </a:xfrm>
        </p:spPr>
        <p:txBody>
          <a:bodyPr>
            <a:normAutofit fontScale="92500" lnSpcReduction="10000"/>
          </a:bodyPr>
          <a:lstStyle/>
          <a:p>
            <a:pPr marL="571500" indent="-342900">
              <a:buFont typeface="Arial" panose="020B0604020202020204" pitchFamily="34" charset="0"/>
              <a:buChar char="•"/>
            </a:pPr>
            <a:r>
              <a:rPr lang="en-US" dirty="0"/>
              <a:t>Invest in Skills and Reskilling</a:t>
            </a:r>
          </a:p>
          <a:p>
            <a:pPr marL="1028700" lvl="1" indent="-342900">
              <a:buFont typeface="Arial" panose="020B0604020202020204" pitchFamily="34" charset="0"/>
              <a:buChar char="•"/>
            </a:pPr>
            <a:r>
              <a:rPr lang="en-US" dirty="0"/>
              <a:t>Workforce planning must anticipate new hybrid roles (e.g., digital agronomist).</a:t>
            </a:r>
          </a:p>
          <a:p>
            <a:pPr marL="1028700" lvl="1" indent="-342900">
              <a:buFont typeface="Arial" panose="020B0604020202020204" pitchFamily="34" charset="0"/>
              <a:buChar char="•"/>
            </a:pPr>
            <a:r>
              <a:rPr lang="en-US" dirty="0"/>
              <a:t>Prioritise digital literacy, data interpretation, and adaptive problem-solving.</a:t>
            </a:r>
          </a:p>
          <a:p>
            <a:pPr marL="571500" indent="-342900">
              <a:buFont typeface="Arial" panose="020B0604020202020204" pitchFamily="34" charset="0"/>
              <a:buChar char="•"/>
            </a:pPr>
            <a:r>
              <a:rPr lang="en-US" dirty="0"/>
              <a:t>Celebrate Hybrid Expertise</a:t>
            </a:r>
          </a:p>
          <a:p>
            <a:pPr marL="1028700" lvl="1" indent="-342900">
              <a:buFont typeface="Arial" panose="020B0604020202020204" pitchFamily="34" charset="0"/>
              <a:buChar char="•"/>
            </a:pPr>
            <a:r>
              <a:rPr lang="en-US" dirty="0" err="1"/>
              <a:t>Recognise</a:t>
            </a:r>
            <a:r>
              <a:rPr lang="en-US" dirty="0"/>
              <a:t> and reward farmers and agronomists who combine traditional soil knowledge with AI insights.</a:t>
            </a:r>
          </a:p>
          <a:p>
            <a:pPr marL="1028700" lvl="1" indent="-342900">
              <a:buFont typeface="Arial" panose="020B0604020202020204" pitchFamily="34" charset="0"/>
              <a:buChar char="•"/>
            </a:pPr>
            <a:r>
              <a:rPr lang="en-US" dirty="0"/>
              <a:t>This builds prestige around “next-generation stewardship.”</a:t>
            </a:r>
          </a:p>
          <a:p>
            <a:pPr marL="571500" indent="-342900">
              <a:buFont typeface="Arial" panose="020B0604020202020204" pitchFamily="34" charset="0"/>
              <a:buChar char="•"/>
            </a:pPr>
            <a:r>
              <a:rPr lang="en-US" dirty="0"/>
              <a:t>Plan for Inclusion and Succession</a:t>
            </a:r>
          </a:p>
          <a:p>
            <a:pPr marL="1028700" lvl="1" indent="-342900">
              <a:buFont typeface="Arial" panose="020B0604020202020204" pitchFamily="34" charset="0"/>
              <a:buChar char="•"/>
            </a:pPr>
            <a:r>
              <a:rPr lang="en-US" dirty="0"/>
              <a:t>Ensure workforce planning includes younger and older farmers, smallholders and large operations alike.</a:t>
            </a:r>
          </a:p>
          <a:p>
            <a:pPr marL="1028700" lvl="1" indent="-342900">
              <a:buFont typeface="Arial" panose="020B0604020202020204" pitchFamily="34" charset="0"/>
              <a:buChar char="•"/>
            </a:pPr>
            <a:r>
              <a:rPr lang="en-US" dirty="0"/>
              <a:t>Build succession pipelines that </a:t>
            </a:r>
            <a:r>
              <a:rPr lang="en-US" dirty="0" err="1"/>
              <a:t>emphasise</a:t>
            </a:r>
            <a:r>
              <a:rPr lang="en-US" dirty="0"/>
              <a:t> adaptability and people-</a:t>
            </a:r>
            <a:r>
              <a:rPr lang="en-US" dirty="0" err="1"/>
              <a:t>centred</a:t>
            </a:r>
            <a:r>
              <a:rPr lang="en-US" dirty="0"/>
              <a:t> leadership.</a:t>
            </a:r>
            <a:endParaRPr dirty="0"/>
          </a:p>
        </p:txBody>
      </p:sp>
    </p:spTree>
    <p:extLst>
      <p:ext uri="{BB962C8B-B14F-4D97-AF65-F5344CB8AC3E}">
        <p14:creationId xmlns:p14="http://schemas.microsoft.com/office/powerpoint/2010/main" val="37445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50518-B932-B26C-2A43-715D3395F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93BA9-117B-60B8-AB43-5438773228EE}"/>
              </a:ext>
            </a:extLst>
          </p:cNvPr>
          <p:cNvSpPr>
            <a:spLocks noGrp="1"/>
          </p:cNvSpPr>
          <p:nvPr>
            <p:ph type="title"/>
          </p:nvPr>
        </p:nvSpPr>
        <p:spPr/>
        <p:txBody>
          <a:bodyPr/>
          <a:lstStyle/>
          <a:p>
            <a:r>
              <a:rPr lang="en-US" dirty="0"/>
              <a:t>Human Factors in AI Adoption (Agriculture)</a:t>
            </a:r>
            <a:endParaRPr dirty="0"/>
          </a:p>
        </p:txBody>
      </p:sp>
      <p:sp>
        <p:nvSpPr>
          <p:cNvPr id="3" name="Text Placeholder 2">
            <a:extLst>
              <a:ext uri="{FF2B5EF4-FFF2-40B4-BE49-F238E27FC236}">
                <a16:creationId xmlns:a16="http://schemas.microsoft.com/office/drawing/2014/main" id="{452C57EA-A937-8402-DDF9-48495372F693}"/>
              </a:ext>
            </a:extLst>
          </p:cNvPr>
          <p:cNvSpPr>
            <a:spLocks noGrp="1"/>
          </p:cNvSpPr>
          <p:nvPr>
            <p:ph type="body" idx="1"/>
          </p:nvPr>
        </p:nvSpPr>
        <p:spPr>
          <a:xfrm>
            <a:off x="598004" y="1027906"/>
            <a:ext cx="10995991" cy="4351338"/>
          </a:xfrm>
        </p:spPr>
        <p:txBody>
          <a:bodyPr>
            <a:normAutofit fontScale="85000" lnSpcReduction="20000"/>
          </a:bodyPr>
          <a:lstStyle/>
          <a:p>
            <a:pPr marL="571500" indent="-342900">
              <a:buFont typeface="Arial" panose="020B0604020202020204" pitchFamily="34" charset="0"/>
              <a:buChar char="•"/>
            </a:pPr>
            <a:r>
              <a:rPr lang="en-US" dirty="0"/>
              <a:t>Professional Identity</a:t>
            </a:r>
          </a:p>
          <a:p>
            <a:pPr marL="1028700" lvl="1" indent="-342900">
              <a:buFont typeface="Arial" panose="020B0604020202020204" pitchFamily="34" charset="0"/>
              <a:buChar char="•"/>
            </a:pPr>
            <a:r>
              <a:rPr lang="en-US" dirty="0"/>
              <a:t>The way farmers and agricultural workers define themselves through their roles, AI can reshape this sense of “being a soil steward.”</a:t>
            </a:r>
          </a:p>
          <a:p>
            <a:pPr marL="571500" indent="-342900">
              <a:buFont typeface="Arial" panose="020B0604020202020204" pitchFamily="34" charset="0"/>
              <a:buChar char="•"/>
            </a:pPr>
            <a:r>
              <a:rPr lang="en-US" dirty="0"/>
              <a:t>Social Desirability</a:t>
            </a:r>
          </a:p>
          <a:p>
            <a:pPr marL="1028700" lvl="1" indent="-342900">
              <a:buFont typeface="Arial" panose="020B0604020202020204" pitchFamily="34" charset="0"/>
              <a:buChar char="•"/>
            </a:pPr>
            <a:r>
              <a:rPr lang="en-US" dirty="0"/>
              <a:t>The tendency to give socially acceptable answers (e.g., claiming to support AI) rather than revealing true feelings or practices.</a:t>
            </a:r>
          </a:p>
          <a:p>
            <a:pPr marL="571500" indent="-342900">
              <a:buFont typeface="Arial" panose="020B0604020202020204" pitchFamily="34" charset="0"/>
              <a:buChar char="•"/>
            </a:pPr>
            <a:r>
              <a:rPr lang="en-US" dirty="0"/>
              <a:t>Stereotypes</a:t>
            </a:r>
          </a:p>
          <a:p>
            <a:pPr marL="1028700" lvl="1" indent="-342900">
              <a:buFont typeface="Arial" panose="020B0604020202020204" pitchFamily="34" charset="0"/>
              <a:buChar char="•"/>
            </a:pPr>
            <a:r>
              <a:rPr lang="en-US" dirty="0"/>
              <a:t>Oversimplified beliefs (e.g., “AI is only for big farms” or “older farmers can’t adapt”) that block fair and effective adoption.</a:t>
            </a:r>
          </a:p>
          <a:p>
            <a:pPr marL="571500" indent="-342900">
              <a:buFont typeface="Arial" panose="020B0604020202020204" pitchFamily="34" charset="0"/>
              <a:buChar char="•"/>
            </a:pPr>
            <a:r>
              <a:rPr lang="en-US" dirty="0"/>
              <a:t>Leadership</a:t>
            </a:r>
          </a:p>
          <a:p>
            <a:pPr marL="1028700" lvl="1" indent="-342900">
              <a:buFont typeface="Arial" panose="020B0604020202020204" pitchFamily="34" charset="0"/>
              <a:buChar char="•"/>
            </a:pPr>
            <a:r>
              <a:rPr lang="en-US" dirty="0"/>
              <a:t>The ability of agricultural leaders to set vision, build trust, and ensure ethical, inclusive use of AI technologies.</a:t>
            </a:r>
          </a:p>
          <a:p>
            <a:pPr marL="571500" indent="-342900">
              <a:buFont typeface="Arial" panose="020B0604020202020204" pitchFamily="34" charset="0"/>
              <a:buChar char="•"/>
            </a:pPr>
            <a:r>
              <a:rPr lang="en-US" dirty="0"/>
              <a:t>Workforce Planning</a:t>
            </a:r>
          </a:p>
          <a:p>
            <a:pPr marL="1028700" lvl="1" indent="-342900">
              <a:buFont typeface="Arial" panose="020B0604020202020204" pitchFamily="34" charset="0"/>
              <a:buChar char="•"/>
            </a:pPr>
            <a:r>
              <a:rPr lang="en-US" dirty="0"/>
              <a:t>Strategically preparing people and skills for the future by redesigning roles, reskilling workers, and ensuring succession in an AI-enabled environment.</a:t>
            </a:r>
            <a:endParaRPr lang="en-ZA" dirty="0"/>
          </a:p>
          <a:p>
            <a:endParaRPr lang="en-ZA" dirty="0"/>
          </a:p>
        </p:txBody>
      </p:sp>
    </p:spTree>
    <p:extLst>
      <p:ext uri="{BB962C8B-B14F-4D97-AF65-F5344CB8AC3E}">
        <p14:creationId xmlns:p14="http://schemas.microsoft.com/office/powerpoint/2010/main" val="216684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Thank You</a:t>
            </a:r>
          </a:p>
        </p:txBody>
      </p:sp>
      <p:sp>
        <p:nvSpPr>
          <p:cNvPr id="3" name="Text Placeholder 2"/>
          <p:cNvSpPr>
            <a:spLocks noGrp="1"/>
          </p:cNvSpPr>
          <p:nvPr>
            <p:ph type="body" idx="1"/>
          </p:nvPr>
        </p:nvSpPr>
        <p:spPr/>
        <p:txBody>
          <a:bodyPr/>
          <a:lstStyle/>
          <a:p>
            <a:r>
              <a:rPr lang="en-ZA" dirty="0"/>
              <a:t>Questions?</a:t>
            </a:r>
          </a:p>
          <a:p>
            <a:endParaRPr lang="en-ZA" dirty="0"/>
          </a:p>
          <a:p>
            <a:r>
              <a:rPr lang="en-ZA" dirty="0"/>
              <a:t>C</a:t>
            </a:r>
            <a:r>
              <a:rPr dirty="0" err="1"/>
              <a:t>ontact</a:t>
            </a:r>
            <a:r>
              <a:rPr dirty="0"/>
              <a:t>: alewyn.nel@up.ac.za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Professional </a:t>
            </a:r>
            <a:r>
              <a:rPr dirty="0"/>
              <a:t>Identity</a:t>
            </a:r>
            <a:r>
              <a:rPr lang="en-ZA" dirty="0"/>
              <a:t> concepts </a:t>
            </a:r>
            <a:r>
              <a:rPr dirty="0"/>
              <a:t>in </a:t>
            </a:r>
            <a:r>
              <a:rPr lang="en-ZA" dirty="0"/>
              <a:t>Agriculture</a:t>
            </a:r>
            <a:endParaRPr dirty="0"/>
          </a:p>
        </p:txBody>
      </p:sp>
      <p:sp>
        <p:nvSpPr>
          <p:cNvPr id="3" name="Text Placeholder 2"/>
          <p:cNvSpPr>
            <a:spLocks noGrp="1"/>
          </p:cNvSpPr>
          <p:nvPr>
            <p:ph type="body" idx="1"/>
          </p:nvPr>
        </p:nvSpPr>
        <p:spPr>
          <a:xfrm>
            <a:off x="598004" y="1361799"/>
            <a:ext cx="10995991" cy="4351338"/>
          </a:xfrm>
        </p:spPr>
        <p:txBody>
          <a:bodyPr>
            <a:normAutofit fontScale="92500" lnSpcReduction="10000"/>
          </a:bodyPr>
          <a:lstStyle/>
          <a:p>
            <a:pPr marL="571500" indent="-342900">
              <a:buFont typeface="Arial" panose="020B0604020202020204" pitchFamily="34" charset="0"/>
              <a:buChar char="•"/>
            </a:pPr>
            <a:r>
              <a:rPr lang="en-US" dirty="0" err="1"/>
              <a:t>Productivist</a:t>
            </a:r>
            <a:r>
              <a:rPr lang="en-US" dirty="0"/>
              <a:t>: Values </a:t>
            </a:r>
            <a:r>
              <a:rPr lang="en-US" dirty="0" err="1"/>
              <a:t>maximising</a:t>
            </a:r>
            <a:r>
              <a:rPr lang="en-US" dirty="0"/>
              <a:t> yield and profit through large-scale, intensive farming practices and chemical technologies.</a:t>
            </a:r>
          </a:p>
          <a:p>
            <a:pPr marL="571500" indent="-342900">
              <a:buFont typeface="Arial" panose="020B0604020202020204" pitchFamily="34" charset="0"/>
              <a:buChar char="•"/>
            </a:pPr>
            <a:r>
              <a:rPr lang="en-US" dirty="0"/>
              <a:t>Conservationist: </a:t>
            </a:r>
            <a:r>
              <a:rPr lang="en-US" dirty="0" err="1"/>
              <a:t>Prioritises</a:t>
            </a:r>
            <a:r>
              <a:rPr lang="en-US" dirty="0"/>
              <a:t> environmental protection and sustainable practices, sometimes even at the expense of maximum profit.</a:t>
            </a:r>
          </a:p>
          <a:p>
            <a:pPr marL="571500" indent="-342900">
              <a:buFont typeface="Arial" panose="020B0604020202020204" pitchFamily="34" charset="0"/>
              <a:buChar char="•"/>
            </a:pPr>
            <a:r>
              <a:rPr lang="en-US" dirty="0"/>
              <a:t>Civic-minded: Focuses on community engagement, leadership, and responsibility within the local community.</a:t>
            </a:r>
          </a:p>
          <a:p>
            <a:pPr marL="571500" indent="-342900">
              <a:buFont typeface="Arial" panose="020B0604020202020204" pitchFamily="34" charset="0"/>
              <a:buChar char="•"/>
            </a:pPr>
            <a:r>
              <a:rPr lang="en-US" dirty="0"/>
              <a:t>Naturalist: Balances production goals with a strong interest in wildlife, biodiversity, and ecosystem health.</a:t>
            </a:r>
          </a:p>
          <a:p>
            <a:pPr marL="571500" indent="-342900">
              <a:buFont typeface="Arial" panose="020B0604020202020204" pitchFamily="34" charset="0"/>
              <a:buChar char="•"/>
            </a:pPr>
            <a:r>
              <a:rPr lang="en-US" dirty="0"/>
              <a:t>Traditionalist: </a:t>
            </a:r>
            <a:r>
              <a:rPr lang="en-US" dirty="0" err="1"/>
              <a:t>Emphasises</a:t>
            </a:r>
            <a:r>
              <a:rPr lang="en-US" dirty="0"/>
              <a:t> cultural stewardship and traditional farming methods, which may cause resistance to new technologies.</a:t>
            </a:r>
          </a:p>
          <a:p>
            <a:pPr marL="571500" indent="-342900">
              <a:buFont typeface="Arial" panose="020B0604020202020204" pitchFamily="34" charset="0"/>
              <a:buChar char="•"/>
            </a:pPr>
            <a:r>
              <a:rPr lang="en-US" dirty="0"/>
              <a:t>Innovationist: Open to adopting new technologies and practices, driven by a forward-looking perspective</a:t>
            </a:r>
          </a:p>
          <a:p>
            <a:endParaRPr lang="en-ZA" dirty="0"/>
          </a:p>
          <a:p>
            <a:endParaRPr lang="en-ZA" dirty="0"/>
          </a:p>
          <a:p>
            <a:endParaRPr lang="en-Z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Identity Threats vs Opportunities</a:t>
            </a:r>
          </a:p>
        </p:txBody>
      </p:sp>
      <p:sp>
        <p:nvSpPr>
          <p:cNvPr id="3" name="Text Placeholder 2"/>
          <p:cNvSpPr>
            <a:spLocks noGrp="1"/>
          </p:cNvSpPr>
          <p:nvPr>
            <p:ph type="body" idx="1"/>
          </p:nvPr>
        </p:nvSpPr>
        <p:spPr>
          <a:xfrm>
            <a:off x="639416" y="1120809"/>
            <a:ext cx="11102009" cy="4351338"/>
          </a:xfrm>
        </p:spPr>
        <p:txBody>
          <a:bodyPr>
            <a:normAutofit/>
          </a:bodyPr>
          <a:lstStyle/>
          <a:p>
            <a:pPr marL="571500" indent="-342900">
              <a:buFont typeface="Arial" panose="020B0604020202020204" pitchFamily="34" charset="0"/>
              <a:buChar char="•"/>
            </a:pPr>
            <a:r>
              <a:rPr lang="en-US" dirty="0"/>
              <a:t>Understanding adoption barriers: Financial incentives alone are not always enough to encourage the adoption of new technologies. Identity and cultural factors play a significant role.</a:t>
            </a:r>
          </a:p>
          <a:p>
            <a:pPr marL="571500" indent="-342900">
              <a:buFont typeface="Arial" panose="020B0604020202020204" pitchFamily="34" charset="0"/>
              <a:buChar char="•"/>
            </a:pPr>
            <a:r>
              <a:rPr lang="en-US" dirty="0"/>
              <a:t>Reframing the future of agriculture: Instead of portraying automation as a replacement for certain jobs, it can rather be a shift that creates new, higher-skilled roles. This narrative can address fears of job displacement and help attract a new generation to the agricultural sector.</a:t>
            </a:r>
          </a:p>
          <a:p>
            <a:pPr marL="571500" indent="-342900">
              <a:buFont typeface="Arial" panose="020B0604020202020204" pitchFamily="34" charset="0"/>
              <a:buChar char="•"/>
            </a:pPr>
            <a:r>
              <a:rPr lang="en-US" dirty="0"/>
              <a:t>Designing effective programs: Programs and messaging aimed at improving sustainability or promoting new technology should consider and respect the identity work. Tailoring approaches to different identity types (e.g., appealing to the "Conservationist" or the "</a:t>
            </a:r>
            <a:r>
              <a:rPr lang="en-US" dirty="0" err="1"/>
              <a:t>Productivist</a:t>
            </a:r>
            <a:r>
              <a:rPr lang="en-US" dirty="0"/>
              <a:t>") could increase effectiveness. </a:t>
            </a:r>
          </a:p>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CB05-0A2D-B194-C1BD-EC0B1C7010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7D3D07-3DAB-FB39-9CAF-AFE61FA3741D}"/>
              </a:ext>
            </a:extLst>
          </p:cNvPr>
          <p:cNvSpPr>
            <a:spLocks noGrp="1"/>
          </p:cNvSpPr>
          <p:nvPr>
            <p:ph type="title"/>
          </p:nvPr>
        </p:nvSpPr>
        <p:spPr/>
        <p:txBody>
          <a:bodyPr/>
          <a:lstStyle/>
          <a:p>
            <a:r>
              <a:rPr lang="en-ZA" dirty="0"/>
              <a:t>AI’s impact on Agriculture identity</a:t>
            </a:r>
            <a:endParaRPr dirty="0"/>
          </a:p>
        </p:txBody>
      </p:sp>
      <p:sp>
        <p:nvSpPr>
          <p:cNvPr id="3" name="Text Placeholder 2">
            <a:extLst>
              <a:ext uri="{FF2B5EF4-FFF2-40B4-BE49-F238E27FC236}">
                <a16:creationId xmlns:a16="http://schemas.microsoft.com/office/drawing/2014/main" id="{9DF7D2BA-B1A1-FDB0-783F-496D1D0A4B9D}"/>
              </a:ext>
            </a:extLst>
          </p:cNvPr>
          <p:cNvSpPr>
            <a:spLocks noGrp="1"/>
          </p:cNvSpPr>
          <p:nvPr>
            <p:ph type="body" idx="1"/>
          </p:nvPr>
        </p:nvSpPr>
        <p:spPr>
          <a:xfrm>
            <a:off x="639416" y="1120809"/>
            <a:ext cx="11102009" cy="4351338"/>
          </a:xfrm>
        </p:spPr>
        <p:txBody>
          <a:bodyPr>
            <a:normAutofit/>
          </a:bodyPr>
          <a:lstStyle/>
          <a:p>
            <a:pPr marL="571500" indent="-342900">
              <a:buFont typeface="Arial" panose="020B0604020202020204" pitchFamily="34" charset="0"/>
              <a:buChar char="•"/>
            </a:pPr>
            <a:r>
              <a:rPr lang="en-US" sz="3200" dirty="0"/>
              <a:t>Artificial intelligence (AI) profoundly impacts agricultural identity by changing the nature of work, shifting sources of knowledge</a:t>
            </a:r>
          </a:p>
          <a:p>
            <a:pPr marL="571500" indent="-342900">
              <a:buFont typeface="Arial" panose="020B0604020202020204" pitchFamily="34" charset="0"/>
              <a:buChar char="•"/>
            </a:pPr>
            <a:r>
              <a:rPr lang="en-US" sz="3200" dirty="0"/>
              <a:t>AI raises complex questions of data ownership, ethics, and social equity across disciplines.</a:t>
            </a:r>
          </a:p>
          <a:p>
            <a:pPr marL="571500" indent="-342900">
              <a:buFont typeface="Arial" panose="020B0604020202020204" pitchFamily="34" charset="0"/>
              <a:buChar char="•"/>
            </a:pPr>
            <a:r>
              <a:rPr lang="en-US" sz="3200" dirty="0"/>
              <a:t>Instead of simply replacing human </a:t>
            </a:r>
            <a:r>
              <a:rPr lang="en-US" sz="3200" dirty="0" err="1"/>
              <a:t>labour</a:t>
            </a:r>
            <a:r>
              <a:rPr lang="en-US" sz="3200" dirty="0"/>
              <a:t>, AI augments it, transforming, for instance, a farmer's identity from a manual </a:t>
            </a:r>
            <a:r>
              <a:rPr lang="en-US" sz="3200" dirty="0" err="1"/>
              <a:t>labourer</a:t>
            </a:r>
            <a:r>
              <a:rPr lang="en-US" sz="3200" dirty="0"/>
              <a:t> to a technology-driven farm manager.</a:t>
            </a:r>
            <a:endParaRPr sz="3200" dirty="0"/>
          </a:p>
        </p:txBody>
      </p:sp>
    </p:spTree>
    <p:extLst>
      <p:ext uri="{BB962C8B-B14F-4D97-AF65-F5344CB8AC3E}">
        <p14:creationId xmlns:p14="http://schemas.microsoft.com/office/powerpoint/2010/main" val="18126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6B2D-6190-D2E6-C2BE-F98B48BB1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0559C9-A0AB-58F1-B81A-3E72B5C9BEFB}"/>
              </a:ext>
            </a:extLst>
          </p:cNvPr>
          <p:cNvSpPr>
            <a:spLocks noGrp="1"/>
          </p:cNvSpPr>
          <p:nvPr>
            <p:ph type="title"/>
          </p:nvPr>
        </p:nvSpPr>
        <p:spPr/>
        <p:txBody>
          <a:bodyPr/>
          <a:lstStyle/>
          <a:p>
            <a:r>
              <a:rPr lang="en-ZA" dirty="0"/>
              <a:t>AI’s impact on Agriculture identity</a:t>
            </a:r>
            <a:endParaRPr dirty="0"/>
          </a:p>
        </p:txBody>
      </p:sp>
      <p:sp>
        <p:nvSpPr>
          <p:cNvPr id="3" name="Text Placeholder 2">
            <a:extLst>
              <a:ext uri="{FF2B5EF4-FFF2-40B4-BE49-F238E27FC236}">
                <a16:creationId xmlns:a16="http://schemas.microsoft.com/office/drawing/2014/main" id="{B4CA1236-597B-A97D-9C7C-7F32610B7D68}"/>
              </a:ext>
            </a:extLst>
          </p:cNvPr>
          <p:cNvSpPr>
            <a:spLocks noGrp="1"/>
          </p:cNvSpPr>
          <p:nvPr>
            <p:ph type="body" idx="1"/>
          </p:nvPr>
        </p:nvSpPr>
        <p:spPr>
          <a:xfrm>
            <a:off x="639416" y="1120809"/>
            <a:ext cx="11102009" cy="4351338"/>
          </a:xfrm>
        </p:spPr>
        <p:txBody>
          <a:bodyPr>
            <a:normAutofit lnSpcReduction="10000"/>
          </a:bodyPr>
          <a:lstStyle/>
          <a:p>
            <a:pPr marL="571500" indent="-342900">
              <a:buFont typeface="Arial" panose="020B0604020202020204" pitchFamily="34" charset="0"/>
              <a:buChar char="•"/>
            </a:pPr>
            <a:r>
              <a:rPr lang="en-US" dirty="0"/>
              <a:t>From manual expert to system manager: Traditional farming often relies on embodied knowledge gained over generations—feeling the soil, watching the weather, and visually inspecting crops. AI introduces a new layer of data analysis, moving the farmer's role toward interpreting dashboards, managing automated systems, and responding to algorithm-based alerts.</a:t>
            </a:r>
          </a:p>
          <a:p>
            <a:pPr marL="571500" indent="-342900">
              <a:buFont typeface="Arial" panose="020B0604020202020204" pitchFamily="34" charset="0"/>
              <a:buChar char="•"/>
            </a:pPr>
            <a:r>
              <a:rPr lang="en-US" dirty="0"/>
              <a:t>A skills gap and digital divide: For workers in agriculture to adopt AI, they must gain new skills in data interpretation and technology management. This creates a digital divide that benefits larger, more technologically advanced farms while putting smallholder farmers at a significant disadvantage, particularly in developing regions.</a:t>
            </a:r>
          </a:p>
          <a:p>
            <a:pPr marL="571500" indent="-342900">
              <a:buFont typeface="Arial" panose="020B0604020202020204" pitchFamily="34" charset="0"/>
              <a:buChar char="•"/>
            </a:pPr>
            <a:r>
              <a:rPr lang="en-US" dirty="0"/>
              <a:t>New </a:t>
            </a:r>
            <a:r>
              <a:rPr lang="en-US" dirty="0" err="1"/>
              <a:t>specialised</a:t>
            </a:r>
            <a:r>
              <a:rPr lang="en-US" dirty="0"/>
              <a:t> roles: The technology may also create new roles for people who operate and maintain complex AI-powered equipment. However, this may displace some low-skilled manual </a:t>
            </a:r>
            <a:r>
              <a:rPr lang="en-US" dirty="0" err="1"/>
              <a:t>labourers</a:t>
            </a:r>
            <a:r>
              <a:rPr lang="en-US" dirty="0"/>
              <a:t> in the process</a:t>
            </a:r>
            <a:endParaRPr dirty="0"/>
          </a:p>
        </p:txBody>
      </p:sp>
    </p:spTree>
    <p:extLst>
      <p:ext uri="{BB962C8B-B14F-4D97-AF65-F5344CB8AC3E}">
        <p14:creationId xmlns:p14="http://schemas.microsoft.com/office/powerpoint/2010/main" val="28496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B3E8-A546-F985-E602-7476D4B0A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02CF8-DD76-D590-8A8A-F92176CA11AD}"/>
              </a:ext>
            </a:extLst>
          </p:cNvPr>
          <p:cNvSpPr>
            <a:spLocks noGrp="1"/>
          </p:cNvSpPr>
          <p:nvPr>
            <p:ph type="title"/>
          </p:nvPr>
        </p:nvSpPr>
        <p:spPr/>
        <p:txBody>
          <a:bodyPr>
            <a:normAutofit/>
          </a:bodyPr>
          <a:lstStyle/>
          <a:p>
            <a:r>
              <a:rPr lang="en-ZA" sz="2800" dirty="0"/>
              <a:t>How can Professional Identity adapt to AI in the Agricultural environment?</a:t>
            </a:r>
            <a:endParaRPr sz="2800" dirty="0"/>
          </a:p>
        </p:txBody>
      </p:sp>
      <p:sp>
        <p:nvSpPr>
          <p:cNvPr id="3" name="Text Placeholder 2">
            <a:extLst>
              <a:ext uri="{FF2B5EF4-FFF2-40B4-BE49-F238E27FC236}">
                <a16:creationId xmlns:a16="http://schemas.microsoft.com/office/drawing/2014/main" id="{816F828C-BCF5-AD55-F3BB-DE9EF7F66C91}"/>
              </a:ext>
            </a:extLst>
          </p:cNvPr>
          <p:cNvSpPr>
            <a:spLocks noGrp="1"/>
          </p:cNvSpPr>
          <p:nvPr>
            <p:ph type="body" idx="1"/>
          </p:nvPr>
        </p:nvSpPr>
        <p:spPr>
          <a:xfrm>
            <a:off x="351182" y="1253331"/>
            <a:ext cx="11489635" cy="4351338"/>
          </a:xfrm>
        </p:spPr>
        <p:txBody>
          <a:bodyPr>
            <a:normAutofit/>
          </a:bodyPr>
          <a:lstStyle/>
          <a:p>
            <a:pPr marL="571500" indent="-342900">
              <a:buFont typeface="Arial" panose="020B0604020202020204" pitchFamily="34" charset="0"/>
              <a:buChar char="•"/>
            </a:pPr>
            <a:r>
              <a:rPr lang="en-US" dirty="0"/>
              <a:t>Reframe Identity, Don’t Replace It</a:t>
            </a:r>
          </a:p>
          <a:p>
            <a:pPr marL="1028700" lvl="1" indent="-342900">
              <a:buFont typeface="Arial" panose="020B0604020202020204" pitchFamily="34" charset="0"/>
              <a:buChar char="•"/>
            </a:pPr>
            <a:r>
              <a:rPr lang="en-US" dirty="0"/>
              <a:t>Farmers and agronomists already identify as “guardians of the soil”.</a:t>
            </a:r>
          </a:p>
          <a:p>
            <a:pPr marL="1028700" lvl="1" indent="-342900">
              <a:buFont typeface="Arial" panose="020B0604020202020204" pitchFamily="34" charset="0"/>
              <a:buChar char="•"/>
            </a:pPr>
            <a:r>
              <a:rPr lang="en-US" dirty="0"/>
              <a:t>Position AI as a tool that strengthens that guardianship rather than something that makes their expertise obsolete.</a:t>
            </a:r>
          </a:p>
          <a:p>
            <a:pPr marL="571500" indent="-342900">
              <a:buFont typeface="Arial" panose="020B0604020202020204" pitchFamily="34" charset="0"/>
              <a:buChar char="•"/>
            </a:pPr>
            <a:r>
              <a:rPr lang="en-US" dirty="0"/>
              <a:t>Highlight Continuity of Core Values</a:t>
            </a:r>
          </a:p>
          <a:p>
            <a:pPr marL="1028700" lvl="1" indent="-342900">
              <a:buFont typeface="Arial" panose="020B0604020202020204" pitchFamily="34" charset="0"/>
              <a:buChar char="•"/>
            </a:pPr>
            <a:r>
              <a:rPr lang="en-US" dirty="0" err="1"/>
              <a:t>Emphasise</a:t>
            </a:r>
            <a:r>
              <a:rPr lang="en-US" dirty="0"/>
              <a:t> that values like sustainability, stewardship, and productivity remain the same.</a:t>
            </a:r>
          </a:p>
          <a:p>
            <a:pPr marL="571500" indent="-342900">
              <a:buFont typeface="Arial" panose="020B0604020202020204" pitchFamily="34" charset="0"/>
              <a:buChar char="•"/>
            </a:pPr>
            <a:r>
              <a:rPr lang="en-US" dirty="0"/>
              <a:t>Job Crafting &amp; Co-Creation</a:t>
            </a:r>
          </a:p>
          <a:p>
            <a:pPr marL="1028700" lvl="1" indent="-342900">
              <a:buFont typeface="Arial" panose="020B0604020202020204" pitchFamily="34" charset="0"/>
              <a:buChar char="•"/>
            </a:pPr>
            <a:r>
              <a:rPr lang="en-US" dirty="0"/>
              <a:t>Involve farmers/workers in redefining their own roles with AI. Small adaptations (e.g., combining soil intuition with AI data) foster ownership of the “new” identity.</a:t>
            </a:r>
            <a:endParaRPr dirty="0"/>
          </a:p>
        </p:txBody>
      </p:sp>
    </p:spTree>
    <p:extLst>
      <p:ext uri="{BB962C8B-B14F-4D97-AF65-F5344CB8AC3E}">
        <p14:creationId xmlns:p14="http://schemas.microsoft.com/office/powerpoint/2010/main" val="145556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1C2B0-E638-F643-7867-199A1CB1B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32C34-8AB6-16F5-7FAD-9193E971D0E2}"/>
              </a:ext>
            </a:extLst>
          </p:cNvPr>
          <p:cNvSpPr>
            <a:spLocks noGrp="1"/>
          </p:cNvSpPr>
          <p:nvPr>
            <p:ph type="title"/>
          </p:nvPr>
        </p:nvSpPr>
        <p:spPr/>
        <p:txBody>
          <a:bodyPr>
            <a:normAutofit/>
          </a:bodyPr>
          <a:lstStyle/>
          <a:p>
            <a:r>
              <a:rPr lang="en-ZA" sz="2800" dirty="0"/>
              <a:t>How can Professional Identity adapt to AI in the Agricultural environment?</a:t>
            </a:r>
            <a:endParaRPr sz="2800" dirty="0"/>
          </a:p>
        </p:txBody>
      </p:sp>
      <p:sp>
        <p:nvSpPr>
          <p:cNvPr id="3" name="Text Placeholder 2">
            <a:extLst>
              <a:ext uri="{FF2B5EF4-FFF2-40B4-BE49-F238E27FC236}">
                <a16:creationId xmlns:a16="http://schemas.microsoft.com/office/drawing/2014/main" id="{4B864B92-07A2-59E2-EC10-59D98D719566}"/>
              </a:ext>
            </a:extLst>
          </p:cNvPr>
          <p:cNvSpPr>
            <a:spLocks noGrp="1"/>
          </p:cNvSpPr>
          <p:nvPr>
            <p:ph type="body" idx="1"/>
          </p:nvPr>
        </p:nvSpPr>
        <p:spPr>
          <a:xfrm>
            <a:off x="351182" y="1253331"/>
            <a:ext cx="11489635" cy="4351338"/>
          </a:xfrm>
        </p:spPr>
        <p:txBody>
          <a:bodyPr>
            <a:normAutofit fontScale="92500" lnSpcReduction="20000"/>
          </a:bodyPr>
          <a:lstStyle/>
          <a:p>
            <a:pPr marL="571500" indent="-342900">
              <a:buFont typeface="Arial" panose="020B0604020202020204" pitchFamily="34" charset="0"/>
              <a:buChar char="•"/>
            </a:pPr>
            <a:r>
              <a:rPr lang="en-US" dirty="0"/>
              <a:t>Recognition of Hybrid Expertise</a:t>
            </a:r>
          </a:p>
          <a:p>
            <a:pPr marL="1028700" lvl="1" indent="-342900">
              <a:buFont typeface="Arial" panose="020B0604020202020204" pitchFamily="34" charset="0"/>
              <a:buChar char="•"/>
            </a:pPr>
            <a:r>
              <a:rPr lang="en-US" dirty="0"/>
              <a:t>Acknowledge and celebrate those who successfully blend traditional knowledge with AI insights.</a:t>
            </a:r>
          </a:p>
          <a:p>
            <a:pPr marL="1028700" lvl="1" indent="-342900">
              <a:buFont typeface="Arial" panose="020B0604020202020204" pitchFamily="34" charset="0"/>
              <a:buChar char="•"/>
            </a:pPr>
            <a:r>
              <a:rPr lang="en-US" dirty="0"/>
              <a:t>Creates prestige around being a “modern soil steward” rather than a “displaced worker.”</a:t>
            </a:r>
          </a:p>
          <a:p>
            <a:pPr marL="571500" indent="-342900">
              <a:buFont typeface="Arial" panose="020B0604020202020204" pitchFamily="34" charset="0"/>
              <a:buChar char="•"/>
            </a:pPr>
            <a:r>
              <a:rPr lang="en-US" dirty="0"/>
              <a:t>Leadership Storytelling</a:t>
            </a:r>
          </a:p>
          <a:p>
            <a:pPr marL="1028700" lvl="1" indent="-342900">
              <a:buFont typeface="Arial" panose="020B0604020202020204" pitchFamily="34" charset="0"/>
              <a:buChar char="•"/>
            </a:pPr>
            <a:r>
              <a:rPr lang="en-US" dirty="0"/>
              <a:t>Leaders and co-op managers should use narratives of growth and pride to connect identity with AI.</a:t>
            </a:r>
          </a:p>
          <a:p>
            <a:pPr marL="1028700" lvl="1" indent="-342900">
              <a:buFont typeface="Arial" panose="020B0604020202020204" pitchFamily="34" charset="0"/>
              <a:buChar char="•"/>
            </a:pPr>
            <a:r>
              <a:rPr lang="en-US" dirty="0"/>
              <a:t>Example: “With AI, you are not less of a farmer — you are a next-generation steward of the land.”</a:t>
            </a:r>
          </a:p>
          <a:p>
            <a:pPr marL="571500" indent="-342900">
              <a:buFont typeface="Arial" panose="020B0604020202020204" pitchFamily="34" charset="0"/>
              <a:buChar char="•"/>
            </a:pPr>
            <a:r>
              <a:rPr lang="en-US" dirty="0"/>
              <a:t>Peer Role Models</a:t>
            </a:r>
          </a:p>
          <a:p>
            <a:pPr marL="1028700" lvl="1" indent="-342900">
              <a:buFont typeface="Arial" panose="020B0604020202020204" pitchFamily="34" charset="0"/>
              <a:buChar char="•"/>
            </a:pPr>
            <a:r>
              <a:rPr lang="en-US" dirty="0"/>
              <a:t>Showcase farmers and agronomists who have embraced AI while maintaining their professional dignity.</a:t>
            </a:r>
          </a:p>
          <a:p>
            <a:pPr marL="1028700" lvl="1" indent="-342900">
              <a:buFont typeface="Arial" panose="020B0604020202020204" pitchFamily="34" charset="0"/>
              <a:buChar char="•"/>
            </a:pPr>
            <a:r>
              <a:rPr lang="en-US" dirty="0"/>
              <a:t>Identity shifts become easier when people see “someone like me” succeeding.</a:t>
            </a:r>
            <a:endParaRPr dirty="0"/>
          </a:p>
        </p:txBody>
      </p:sp>
    </p:spTree>
    <p:extLst>
      <p:ext uri="{BB962C8B-B14F-4D97-AF65-F5344CB8AC3E}">
        <p14:creationId xmlns:p14="http://schemas.microsoft.com/office/powerpoint/2010/main" val="3263827928"/>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3100</Words>
  <Application>Microsoft Office PowerPoint</Application>
  <PresentationFormat>Widescreen</PresentationFormat>
  <Paragraphs>201</Paragraphs>
  <Slides>30</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Office Theme</vt:lpstr>
      <vt:lpstr>PowerPoint Presentation</vt:lpstr>
      <vt:lpstr>Content of the presentation</vt:lpstr>
      <vt:lpstr>Human Factors in AI Adoption (Agriculture)</vt:lpstr>
      <vt:lpstr>Professional Identity concepts in Agriculture</vt:lpstr>
      <vt:lpstr>Identity Threats vs Opportunities</vt:lpstr>
      <vt:lpstr>AI’s impact on Agriculture identity</vt:lpstr>
      <vt:lpstr>AI’s impact on Agriculture identity</vt:lpstr>
      <vt:lpstr>How can Professional Identity adapt to AI in the Agricultural environment?</vt:lpstr>
      <vt:lpstr>How can Professional Identity adapt to AI in the Agricultural environment?</vt:lpstr>
      <vt:lpstr>How can Professional Identity adapt to AI in the Agricultural environment?</vt:lpstr>
      <vt:lpstr>Social Desirability Threat to Agriculture</vt:lpstr>
      <vt:lpstr>Social Desirability Threat to Agriculture</vt:lpstr>
      <vt:lpstr>Social Desirability Threat to Agriculture</vt:lpstr>
      <vt:lpstr>How to combat social desirability bias</vt:lpstr>
      <vt:lpstr>Stereotypes about AI in Agriculture</vt:lpstr>
      <vt:lpstr>Stereotype: "AI is a black box"</vt:lpstr>
      <vt:lpstr>Stereotype: "AI will replace my job"</vt:lpstr>
      <vt:lpstr>Stereotype: "AI is built for Big Agriculture"</vt:lpstr>
      <vt:lpstr>How to combat these AI stereotypes from a farming perspective</vt:lpstr>
      <vt:lpstr>Leadership in AI adoption in Agricultural environment</vt:lpstr>
      <vt:lpstr>What can Leaders do?</vt:lpstr>
      <vt:lpstr>What can Leaders do?</vt:lpstr>
      <vt:lpstr>What can Leaders do?</vt:lpstr>
      <vt:lpstr>Workforce Planning: The Shift</vt:lpstr>
      <vt:lpstr>AI’s Impact on Workforce Planning</vt:lpstr>
      <vt:lpstr>AI’s Impact on Workforce Planning</vt:lpstr>
      <vt:lpstr>AI’s Impact on Workforce Planning</vt:lpstr>
      <vt:lpstr>Take-Away Steps for Fertasa Members</vt:lpstr>
      <vt:lpstr>Take-Away Steps for Fertasa Members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Carissa Botha</dc:creator>
  <cp:lastModifiedBy>Alewyn Nel</cp:lastModifiedBy>
  <cp:revision>16</cp:revision>
  <dcterms:created xsi:type="dcterms:W3CDTF">2022-03-28T12:27:33Z</dcterms:created>
  <dcterms:modified xsi:type="dcterms:W3CDTF">2025-09-17T13:56:46Z</dcterms:modified>
</cp:coreProperties>
</file>